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9"/>
  </p:notesMasterIdLst>
  <p:handoutMasterIdLst>
    <p:handoutMasterId r:id="rId120"/>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956" r:id="rId79"/>
    <p:sldId id="957" r:id="rId80"/>
    <p:sldId id="958" r:id="rId81"/>
    <p:sldId id="959" r:id="rId82"/>
    <p:sldId id="960" r:id="rId83"/>
    <p:sldId id="961" r:id="rId84"/>
    <p:sldId id="962" r:id="rId85"/>
    <p:sldId id="963" r:id="rId86"/>
    <p:sldId id="965" r:id="rId87"/>
    <p:sldId id="966" r:id="rId88"/>
    <p:sldId id="967" r:id="rId89"/>
    <p:sldId id="968" r:id="rId90"/>
    <p:sldId id="969" r:id="rId91"/>
    <p:sldId id="970" r:id="rId92"/>
    <p:sldId id="977" r:id="rId93"/>
    <p:sldId id="972" r:id="rId94"/>
    <p:sldId id="973" r:id="rId95"/>
    <p:sldId id="974" r:id="rId96"/>
    <p:sldId id="975" r:id="rId97"/>
    <p:sldId id="976" r:id="rId98"/>
    <p:sldId id="978" r:id="rId99"/>
    <p:sldId id="980" r:id="rId100"/>
    <p:sldId id="981" r:id="rId101"/>
    <p:sldId id="982" r:id="rId102"/>
    <p:sldId id="983" r:id="rId103"/>
    <p:sldId id="984" r:id="rId104"/>
    <p:sldId id="987" r:id="rId105"/>
    <p:sldId id="988" r:id="rId106"/>
    <p:sldId id="985" r:id="rId107"/>
    <p:sldId id="986" r:id="rId108"/>
    <p:sldId id="315" r:id="rId109"/>
    <p:sldId id="312" r:id="rId110"/>
    <p:sldId id="318" r:id="rId111"/>
    <p:sldId id="472" r:id="rId112"/>
    <p:sldId id="473" r:id="rId113"/>
    <p:sldId id="474" r:id="rId114"/>
    <p:sldId id="480" r:id="rId115"/>
    <p:sldId id="259" r:id="rId116"/>
    <p:sldId id="260" r:id="rId117"/>
    <p:sldId id="261" r:id="rId1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June 16 TGaz Telecon" id="{42CE8E72-1841-4430-B360-871C0F9E16E6}">
          <p14:sldIdLst>
            <p14:sldId id="956"/>
            <p14:sldId id="957"/>
            <p14:sldId id="958"/>
            <p14:sldId id="959"/>
            <p14:sldId id="960"/>
            <p14:sldId id="961"/>
            <p14:sldId id="962"/>
          </p14:sldIdLst>
        </p14:section>
        <p14:section name="June 23rd TGaz Telecon" id="{277AABF1-C5D7-40D8-93C0-DB925B157A77}">
          <p14:sldIdLst>
            <p14:sldId id="963"/>
            <p14:sldId id="965"/>
            <p14:sldId id="966"/>
            <p14:sldId id="967"/>
            <p14:sldId id="968"/>
            <p14:sldId id="969"/>
          </p14:sldIdLst>
        </p14:section>
        <p14:section name="June 24th  TGaz Telecon" id="{682C0983-5C22-4186-9557-41770BA82936}">
          <p14:sldIdLst>
            <p14:sldId id="970"/>
            <p14:sldId id="977"/>
            <p14:sldId id="972"/>
            <p14:sldId id="973"/>
            <p14:sldId id="974"/>
            <p14:sldId id="975"/>
            <p14:sldId id="976"/>
          </p14:sldIdLst>
        </p14:section>
        <p14:section name="June 30th Telecon" id="{FA9666C9-53B2-4746-88A4-4BC1E3788205}">
          <p14:sldIdLst>
            <p14:sldId id="978"/>
            <p14:sldId id="980"/>
            <p14:sldId id="981"/>
            <p14:sldId id="982"/>
          </p14:sldIdLst>
        </p14:section>
        <p14:section name="July 1st Telecon" id="{6D7ED364-B367-42CF-8EF6-6552189B347D}">
          <p14:sldIdLst>
            <p14:sldId id="983"/>
            <p14:sldId id="984"/>
            <p14:sldId id="987"/>
            <p14:sldId id="988"/>
            <p14:sldId id="985"/>
            <p14:sldId id="98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14" d="100"/>
          <a:sy n="114" d="100"/>
        </p:scale>
        <p:origin x="570"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112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113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114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08086307"/>
              </p:ext>
            </p:extLst>
          </p:nvPr>
        </p:nvGraphicFramePr>
        <p:xfrm>
          <a:off x="958573" y="3284984"/>
          <a:ext cx="10542588" cy="2470150"/>
        </p:xfrm>
        <a:graphic>
          <a:graphicData uri="http://schemas.openxmlformats.org/presentationml/2006/ole">
            <mc:AlternateContent xmlns:mc="http://schemas.openxmlformats.org/markup-compatibility/2006">
              <mc:Choice xmlns:v="urn:schemas-microsoft-com:vml" Requires="v">
                <p:oleObj spid="_x0000_s1042"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58573" y="328498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11-21-1034r1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11-21-1034r1 for </a:t>
            </a:r>
            <a:r>
              <a:rPr lang="pt-BR" b="0" dirty="0"/>
              <a:t>CIDs 5001, 5002, 5103, 5106, 5160, 5423, 5432, 5433, 5434, and 5436. (10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(Y/N/A):7/0/1</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786411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6CAA-EFE1-4FA9-ACE7-E48C357E1FDB}"/>
              </a:ext>
            </a:extLst>
          </p:cNvPr>
          <p:cNvSpPr>
            <a:spLocks noGrp="1"/>
          </p:cNvSpPr>
          <p:nvPr>
            <p:ph type="title"/>
          </p:nvPr>
        </p:nvSpPr>
        <p:spPr/>
        <p:txBody>
          <a:bodyPr/>
          <a:lstStyle/>
          <a:p>
            <a:r>
              <a:rPr lang="en-US" dirty="0"/>
              <a:t>Submission 11-21-1007</a:t>
            </a:r>
          </a:p>
        </p:txBody>
      </p:sp>
      <p:sp>
        <p:nvSpPr>
          <p:cNvPr id="3" name="Content Placeholder 2">
            <a:extLst>
              <a:ext uri="{FF2B5EF4-FFF2-40B4-BE49-F238E27FC236}">
                <a16:creationId xmlns:a16="http://schemas.microsoft.com/office/drawing/2014/main" id="{8E1325C2-990D-4C16-B7B6-B83B10F47714}"/>
              </a:ext>
            </a:extLst>
          </p:cNvPr>
          <p:cNvSpPr>
            <a:spLocks noGrp="1"/>
          </p:cNvSpPr>
          <p:nvPr>
            <p:ph idx="1"/>
          </p:nvPr>
        </p:nvSpPr>
        <p:spPr/>
        <p:txBody>
          <a:bodyPr/>
          <a:lstStyle/>
          <a:p>
            <a:r>
              <a:rPr lang="en-US" dirty="0"/>
              <a:t>Strawpoll:</a:t>
            </a:r>
          </a:p>
          <a:p>
            <a:r>
              <a:rPr lang="en-US" dirty="0"/>
              <a:t>We agree to the text changes proposed by document 11-21-1007r1</a:t>
            </a:r>
          </a:p>
          <a:p>
            <a:endParaRPr lang="en-US" dirty="0"/>
          </a:p>
          <a:p>
            <a:r>
              <a:rPr lang="en-US" dirty="0"/>
              <a:t>Results (Y/N/A) (3/0/4)</a:t>
            </a:r>
          </a:p>
          <a:p>
            <a:endParaRPr lang="en-US" dirty="0"/>
          </a:p>
        </p:txBody>
      </p:sp>
      <p:sp>
        <p:nvSpPr>
          <p:cNvPr id="4" name="Slide Number Placeholder 3">
            <a:extLst>
              <a:ext uri="{FF2B5EF4-FFF2-40B4-BE49-F238E27FC236}">
                <a16:creationId xmlns:a16="http://schemas.microsoft.com/office/drawing/2014/main" id="{27A224F8-9901-4279-9A4A-CC20CFBCEF2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80BACD64-B8C1-46E4-ACAA-17711782114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6028C83-3235-45CB-8625-57DBEDC1AC9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464675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57ED1-23B1-40FE-90A7-65E3CE1E6C6D}"/>
              </a:ext>
            </a:extLst>
          </p:cNvPr>
          <p:cNvSpPr>
            <a:spLocks noGrp="1"/>
          </p:cNvSpPr>
          <p:nvPr>
            <p:ph type="title"/>
          </p:nvPr>
        </p:nvSpPr>
        <p:spPr/>
        <p:txBody>
          <a:bodyPr/>
          <a:lstStyle/>
          <a:p>
            <a:r>
              <a:rPr lang="en-US" dirty="0"/>
              <a:t>Submission 11-21-1038</a:t>
            </a:r>
          </a:p>
        </p:txBody>
      </p:sp>
      <p:sp>
        <p:nvSpPr>
          <p:cNvPr id="3" name="Content Placeholder 2">
            <a:extLst>
              <a:ext uri="{FF2B5EF4-FFF2-40B4-BE49-F238E27FC236}">
                <a16:creationId xmlns:a16="http://schemas.microsoft.com/office/drawing/2014/main" id="{D3BAC0A2-5775-43CB-83BB-4C472CA99B06}"/>
              </a:ext>
            </a:extLst>
          </p:cNvPr>
          <p:cNvSpPr>
            <a:spLocks noGrp="1"/>
          </p:cNvSpPr>
          <p:nvPr>
            <p:ph idx="1"/>
          </p:nvPr>
        </p:nvSpPr>
        <p:spPr/>
        <p:txBody>
          <a:bodyPr/>
          <a:lstStyle/>
          <a:p>
            <a:pPr marL="0" indent="0"/>
            <a:r>
              <a:rPr lang="en-US" dirty="0"/>
              <a:t>Strawpoll </a:t>
            </a:r>
            <a:r>
              <a:rPr lang="en-US" b="0" dirty="0"/>
              <a:t>:</a:t>
            </a:r>
            <a:endParaRPr lang="en-US" dirty="0">
              <a:solidFill>
                <a:schemeClr val="tx1"/>
              </a:solidFill>
            </a:endParaRPr>
          </a:p>
          <a:p>
            <a:pPr marL="0" indent="0"/>
            <a:r>
              <a:rPr lang="en-US" b="0" dirty="0"/>
              <a:t>We agree to the resolutions contained in document 11-21-1038r1 for </a:t>
            </a:r>
            <a:r>
              <a:rPr lang="pt-BR" b="0" dirty="0"/>
              <a:t>CIDs 5138, 5093, 5356 and 5095. (4 CIDs total).</a:t>
            </a:r>
            <a:endParaRPr lang="en-US" b="0" dirty="0"/>
          </a:p>
          <a:p>
            <a:endParaRPr lang="en-US" dirty="0"/>
          </a:p>
          <a:p>
            <a:endParaRPr lang="en-US" dirty="0"/>
          </a:p>
          <a:p>
            <a:r>
              <a:rPr lang="en-US" dirty="0"/>
              <a:t>Results (Y/N/A) (3/0/2)</a:t>
            </a:r>
          </a:p>
        </p:txBody>
      </p:sp>
      <p:sp>
        <p:nvSpPr>
          <p:cNvPr id="4" name="Slide Number Placeholder 3">
            <a:extLst>
              <a:ext uri="{FF2B5EF4-FFF2-40B4-BE49-F238E27FC236}">
                <a16:creationId xmlns:a16="http://schemas.microsoft.com/office/drawing/2014/main" id="{69B514F8-CF11-483A-97F5-4262672D968B}"/>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0EBF5506-CE83-45C6-B9EE-B4DD7E73905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FA51839-D3F1-45C3-A7B4-7AAB3CCABFF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3032060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1412380205"/>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noStrike" dirty="0"/>
                        <a:t>11-21-1030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OCI usage in 11az </a:t>
                      </a:r>
                    </a:p>
                  </a:txBody>
                  <a:tcPr marT="45712" marB="45712"/>
                </a:tc>
                <a:tc>
                  <a:txBody>
                    <a:bodyPr/>
                    <a:lstStyle/>
                    <a:p>
                      <a:endParaRPr lang="en-US" sz="1600" strike="noStrike" dirty="0"/>
                    </a:p>
                  </a:txBody>
                  <a:tcPr marT="45712" marB="45712"/>
                </a:tc>
                <a:extLst>
                  <a:ext uri="{0D108BD9-81ED-4DB2-BD59-A6C34878D82A}">
                    <a16:rowId xmlns:a16="http://schemas.microsoft.com/office/drawing/2014/main" val="3946616223"/>
                  </a:ext>
                </a:extLst>
              </a:tr>
              <a:tr h="0">
                <a:tc>
                  <a:txBody>
                    <a:bodyPr/>
                    <a:lstStyle/>
                    <a:p>
                      <a:r>
                        <a:rPr lang="en-US" sz="16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dirty="0"/>
                        <a:t>CR </a:t>
                      </a:r>
                      <a:r>
                        <a:rPr lang="en-US" sz="1600" strike="noStrike" dirty="0" err="1"/>
                        <a:t>Misc</a:t>
                      </a:r>
                      <a:r>
                        <a:rPr lang="en-US" sz="1600" strike="noStrike" dirty="0"/>
                        <a:t> CIDs part2</a:t>
                      </a:r>
                    </a:p>
                  </a:txBody>
                  <a:tcPr marT="45712" marB="45712"/>
                </a:tc>
                <a:tc>
                  <a:txBody>
                    <a:bodyPr/>
                    <a:lstStyle/>
                    <a:p>
                      <a:r>
                        <a:rPr lang="en-US" sz="1600" strike="noStrike" dirty="0"/>
                        <a:t>CR</a:t>
                      </a:r>
                    </a:p>
                  </a:txBody>
                  <a:tcPr marT="45712" marB="45712"/>
                </a:tc>
                <a:extLst>
                  <a:ext uri="{0D108BD9-81ED-4DB2-BD59-A6C34878D82A}">
                    <a16:rowId xmlns:a16="http://schemas.microsoft.com/office/drawing/2014/main" val="464987833"/>
                  </a:ext>
                </a:extLst>
              </a:tr>
              <a:tr h="0">
                <a:tc>
                  <a:txBody>
                    <a:bodyPr/>
                    <a:lstStyle/>
                    <a:p>
                      <a:r>
                        <a:rPr lang="en-US" sz="1600" strike="sngStrike" dirty="0"/>
                        <a:t>11-21-1007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Tx power clarification</a:t>
                      </a:r>
                    </a:p>
                  </a:txBody>
                  <a:tcPr marT="45712" marB="45712"/>
                </a:tc>
                <a:tc>
                  <a:txBody>
                    <a:bodyPr/>
                    <a:lstStyle/>
                    <a:p>
                      <a:r>
                        <a:rPr lang="en-US" sz="1600" strike="sngStrike" dirty="0"/>
                        <a:t>CR</a:t>
                      </a:r>
                    </a:p>
                  </a:txBody>
                  <a:tcPr marT="45712" marB="45712"/>
                </a:tc>
                <a:extLst>
                  <a:ext uri="{0D108BD9-81ED-4DB2-BD59-A6C34878D82A}">
                    <a16:rowId xmlns:a16="http://schemas.microsoft.com/office/drawing/2014/main" val="3672236176"/>
                  </a:ext>
                </a:extLst>
              </a:tr>
              <a:tr h="0">
                <a:tc>
                  <a:txBody>
                    <a:bodyPr/>
                    <a:lstStyle/>
                    <a:p>
                      <a:r>
                        <a:rPr lang="en-US" sz="1600" strike="sngStrike" dirty="0"/>
                        <a:t>11-21-1034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Lb253 CR for 9.3.1.19</a:t>
                      </a:r>
                    </a:p>
                  </a:txBody>
                  <a:tcPr marT="45712" marB="45712"/>
                </a:tc>
                <a:tc>
                  <a:txBody>
                    <a:bodyPr/>
                    <a:lstStyle/>
                    <a:p>
                      <a:r>
                        <a:rPr lang="en-US" sz="1600" strike="sngStrike" dirty="0"/>
                        <a:t>CR</a:t>
                      </a:r>
                    </a:p>
                  </a:txBody>
                  <a:tcPr marT="45712" marB="45712"/>
                </a:tc>
                <a:extLst>
                  <a:ext uri="{0D108BD9-81ED-4DB2-BD59-A6C34878D82A}">
                    <a16:rowId xmlns:a16="http://schemas.microsoft.com/office/drawing/2014/main" val="3654027804"/>
                  </a:ext>
                </a:extLst>
              </a:tr>
            </a:tbl>
          </a:graphicData>
        </a:graphic>
      </p:graphicFrame>
    </p:spTree>
    <p:extLst>
      <p:ext uri="{BB962C8B-B14F-4D97-AF65-F5344CB8AC3E}">
        <p14:creationId xmlns:p14="http://schemas.microsoft.com/office/powerpoint/2010/main" val="37659626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459854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112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113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114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11-21-928 LB253 Passive TB Ranging CR (Erik Lindskog)  - as needed </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5028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5035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5043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5055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5073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5074</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5076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84285" y="512472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11-21-928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 depicted by document 11-21-0928r1 for </a:t>
            </a:r>
            <a:r>
              <a:rPr lang="pt-BR" b="0" dirty="0"/>
              <a:t>CIDs </a:t>
            </a:r>
            <a:r>
              <a:rPr lang="en-US" b="0" dirty="0"/>
              <a:t> 5235, 5252, 5253, 5020, 5021, 5026, 5032, 5033, 5367, 5391, 5034, 5035, 5043, 5073, </a:t>
            </a:r>
          </a:p>
          <a:p>
            <a:pPr marL="0" indent="0"/>
            <a:r>
              <a:rPr lang="en-US" b="0" dirty="0"/>
              <a:t>5074, 5076, 5242.</a:t>
            </a:r>
          </a:p>
          <a:p>
            <a:pPr marL="0" indent="0"/>
            <a:endParaRPr lang="en-US" b="0" dirty="0"/>
          </a:p>
          <a:p>
            <a:pPr marL="0" indent="0"/>
            <a:endParaRPr lang="en-US" b="0" dirty="0"/>
          </a:p>
          <a:p>
            <a:pPr marL="0" indent="0"/>
            <a:endParaRPr lang="en-US" b="0" dirty="0"/>
          </a:p>
          <a:p>
            <a:pPr marL="0" indent="0"/>
            <a:r>
              <a:rPr lang="en-US" b="0" dirty="0"/>
              <a:t>Results (Y/N/A): 7/0/0</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2986645775"/>
              </p:ext>
            </p:extLst>
          </p:nvPr>
        </p:nvGraphicFramePr>
        <p:xfrm>
          <a:off x="914400" y="2239968"/>
          <a:ext cx="10361085" cy="216396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r h="0">
                <a:tc>
                  <a:txBody>
                    <a:bodyPr/>
                    <a:lstStyle/>
                    <a:p>
                      <a:r>
                        <a:rPr lang="en-US" sz="14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-CID-resolution </a:t>
                      </a:r>
                    </a:p>
                  </a:txBody>
                  <a:tcPr marT="45712" marB="45712"/>
                </a:tc>
                <a:tc>
                  <a:txBody>
                    <a:bodyPr/>
                    <a:lstStyle/>
                    <a:p>
                      <a:r>
                        <a:rPr lang="en-US" sz="1400" dirty="0"/>
                        <a:t>CR</a:t>
                      </a:r>
                    </a:p>
                  </a:txBody>
                  <a:tcPr marT="45712" marB="45712"/>
                </a:tc>
                <a:extLst>
                  <a:ext uri="{0D108BD9-81ED-4DB2-BD59-A6C34878D82A}">
                    <a16:rowId xmlns:a16="http://schemas.microsoft.com/office/drawing/2014/main" val="2583281116"/>
                  </a:ext>
                </a:extLst>
              </a:tr>
              <a:tr h="0">
                <a:tc>
                  <a:txBody>
                    <a:bodyPr/>
                    <a:lstStyle/>
                    <a:p>
                      <a:r>
                        <a:rPr lang="en-US" sz="14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Nominal Packet Padding for </a:t>
                      </a:r>
                      <a:r>
                        <a:rPr lang="en-US" sz="1400" dirty="0" err="1"/>
                        <a:t>Nonassociated</a:t>
                      </a:r>
                      <a:r>
                        <a:rPr lang="en-US" sz="1400" dirty="0"/>
                        <a:t> STAs</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404971853"/>
                  </a:ext>
                </a:extLst>
              </a:tr>
              <a:tr h="0">
                <a:tc>
                  <a:txBody>
                    <a:bodyPr/>
                    <a:lstStyle/>
                    <a:p>
                      <a:r>
                        <a:rPr lang="en-US" sz="14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CRs part C</a:t>
                      </a:r>
                    </a:p>
                  </a:txBody>
                  <a:tcPr marT="45712" marB="45712"/>
                </a:tc>
                <a:tc>
                  <a:txBody>
                    <a:bodyPr/>
                    <a:lstStyle/>
                    <a:p>
                      <a:r>
                        <a:rPr lang="en-US" sz="1400" dirty="0"/>
                        <a:t>CR</a:t>
                      </a:r>
                    </a:p>
                  </a:txBody>
                  <a:tcPr marT="45712" marB="45712"/>
                </a:tc>
                <a:extLst>
                  <a:ext uri="{0D108BD9-81ED-4DB2-BD59-A6C34878D82A}">
                    <a16:rowId xmlns:a16="http://schemas.microsoft.com/office/drawing/2014/main" val="3589511022"/>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highlight>
                  <a:srgbClr val="FFFF00"/>
                </a:highlight>
              </a:rPr>
              <a:t>July 1*, 8</a:t>
            </a:r>
            <a:r>
              <a:rPr lang="en-US" altLang="en-US" sz="1800" b="0" dirty="0">
                <a:highlight>
                  <a:srgbClr val="FFFF00"/>
                </a:highlight>
              </a:rPr>
              <a:t>*	</a:t>
            </a:r>
            <a:r>
              <a:rPr lang="en-US" altLang="en-US" sz="2000" b="0" dirty="0">
                <a:highlight>
                  <a:srgbClr val="FFFF00"/>
                </a:highlight>
              </a:rPr>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16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11-21-978 LB253 Passive TB Ranging CR - part II (Erik Lindskog)  - continue from 11-21-928 (as needed)</a:t>
            </a:r>
          </a:p>
          <a:p>
            <a:pPr lvl="1" algn="just">
              <a:spcBef>
                <a:spcPct val="20000"/>
              </a:spcBef>
              <a:buFontTx/>
              <a:buChar char="•"/>
            </a:pPr>
            <a:r>
              <a:rPr lang="en-US" sz="1400" dirty="0"/>
              <a:t>11-21-967 </a:t>
            </a:r>
            <a:r>
              <a:rPr lang="en-US" sz="1400" dirty="0" err="1"/>
              <a:t>Misc</a:t>
            </a:r>
            <a:r>
              <a:rPr lang="en-US" sz="1400" dirty="0"/>
              <a:t>-CID-resolution (Dibakar Das) – as time permits.</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39904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3774601890"/>
              </p:ext>
            </p:extLst>
          </p:nvPr>
        </p:nvGraphicFramePr>
        <p:xfrm>
          <a:off x="2138005" y="1124744"/>
          <a:ext cx="7632848" cy="5275973"/>
        </p:xfrm>
        <a:graphic>
          <a:graphicData uri="http://schemas.openxmlformats.org/drawingml/2006/table">
            <a:tbl>
              <a:tblPr firstRow="1" firstCol="1" bandRow="1">
                <a:tableStyleId>{5C22544A-7EE6-4342-B048-85BDC9FD1C3A}</a:tableStyleId>
              </a:tblPr>
              <a:tblGrid>
                <a:gridCol w="801700">
                  <a:extLst>
                    <a:ext uri="{9D8B030D-6E8A-4147-A177-3AD203B41FA5}">
                      <a16:colId xmlns:a16="http://schemas.microsoft.com/office/drawing/2014/main" val="3172506045"/>
                    </a:ext>
                  </a:extLst>
                </a:gridCol>
                <a:gridCol w="768295">
                  <a:extLst>
                    <a:ext uri="{9D8B030D-6E8A-4147-A177-3AD203B41FA5}">
                      <a16:colId xmlns:a16="http://schemas.microsoft.com/office/drawing/2014/main" val="413880291"/>
                    </a:ext>
                  </a:extLst>
                </a:gridCol>
                <a:gridCol w="601276">
                  <a:extLst>
                    <a:ext uri="{9D8B030D-6E8A-4147-A177-3AD203B41FA5}">
                      <a16:colId xmlns:a16="http://schemas.microsoft.com/office/drawing/2014/main" val="3602729332"/>
                    </a:ext>
                  </a:extLst>
                </a:gridCol>
                <a:gridCol w="701487">
                  <a:extLst>
                    <a:ext uri="{9D8B030D-6E8A-4147-A177-3AD203B41FA5}">
                      <a16:colId xmlns:a16="http://schemas.microsoft.com/office/drawing/2014/main" val="2373418208"/>
                    </a:ext>
                  </a:extLst>
                </a:gridCol>
                <a:gridCol w="751594">
                  <a:extLst>
                    <a:ext uri="{9D8B030D-6E8A-4147-A177-3AD203B41FA5}">
                      <a16:colId xmlns:a16="http://schemas.microsoft.com/office/drawing/2014/main" val="751045517"/>
                    </a:ext>
                  </a:extLst>
                </a:gridCol>
                <a:gridCol w="768295">
                  <a:extLst>
                    <a:ext uri="{9D8B030D-6E8A-4147-A177-3AD203B41FA5}">
                      <a16:colId xmlns:a16="http://schemas.microsoft.com/office/drawing/2014/main" val="262554075"/>
                    </a:ext>
                  </a:extLst>
                </a:gridCol>
                <a:gridCol w="634679">
                  <a:extLst>
                    <a:ext uri="{9D8B030D-6E8A-4147-A177-3AD203B41FA5}">
                      <a16:colId xmlns:a16="http://schemas.microsoft.com/office/drawing/2014/main" val="1039001905"/>
                    </a:ext>
                  </a:extLst>
                </a:gridCol>
                <a:gridCol w="768295">
                  <a:extLst>
                    <a:ext uri="{9D8B030D-6E8A-4147-A177-3AD203B41FA5}">
                      <a16:colId xmlns:a16="http://schemas.microsoft.com/office/drawing/2014/main" val="380058054"/>
                    </a:ext>
                  </a:extLst>
                </a:gridCol>
                <a:gridCol w="684784">
                  <a:extLst>
                    <a:ext uri="{9D8B030D-6E8A-4147-A177-3AD203B41FA5}">
                      <a16:colId xmlns:a16="http://schemas.microsoft.com/office/drawing/2014/main" val="1968916844"/>
                    </a:ext>
                  </a:extLst>
                </a:gridCol>
                <a:gridCol w="1152443">
                  <a:extLst>
                    <a:ext uri="{9D8B030D-6E8A-4147-A177-3AD203B41FA5}">
                      <a16:colId xmlns:a16="http://schemas.microsoft.com/office/drawing/2014/main" val="2682005126"/>
                    </a:ext>
                  </a:extLst>
                </a:gridCol>
              </a:tblGrid>
              <a:tr h="401531">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Ali</a:t>
                      </a:r>
                      <a:br>
                        <a:rPr lang="en-US" sz="1050" dirty="0">
                          <a:effectLst/>
                        </a:rPr>
                      </a:br>
                      <a:r>
                        <a:rPr lang="en-US" sz="1050" dirty="0">
                          <a:effectLst/>
                        </a:rPr>
                        <a:t>Raissinia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Assaf</a:t>
                      </a:r>
                      <a:br>
                        <a:rPr lang="en-US" sz="1050" dirty="0">
                          <a:effectLst/>
                        </a:rPr>
                      </a:br>
                      <a:r>
                        <a:rPr lang="en-US" sz="1050" dirty="0">
                          <a:effectLst/>
                        </a:rPr>
                        <a:t>Kasher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Christian</a:t>
                      </a:r>
                      <a:br>
                        <a:rPr lang="en-US" sz="1050" dirty="0">
                          <a:effectLst/>
                        </a:rPr>
                      </a:br>
                      <a:r>
                        <a:rPr lang="en-US" sz="1050" dirty="0">
                          <a:effectLst/>
                        </a:rPr>
                        <a:t>Berger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Jonathan</a:t>
                      </a:r>
                      <a:br>
                        <a:rPr lang="en-US" sz="1050" dirty="0">
                          <a:effectLst/>
                        </a:rPr>
                      </a:br>
                      <a:r>
                        <a:rPr lang="en-US" sz="1050" dirty="0">
                          <a:effectLst/>
                        </a:rPr>
                        <a:t>Segev</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Qi</a:t>
                      </a:r>
                      <a:br>
                        <a:rPr lang="en-US" sz="1050" dirty="0">
                          <a:effectLst/>
                        </a:rPr>
                      </a:br>
                      <a:r>
                        <a:rPr lang="en-US" sz="1050" dirty="0">
                          <a:effectLst/>
                        </a:rPr>
                        <a:t>Wang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Tianyu</a:t>
                      </a:r>
                      <a:br>
                        <a:rPr lang="en-US" sz="1050" dirty="0">
                          <a:effectLst/>
                        </a:rPr>
                      </a:br>
                      <a:r>
                        <a:rPr lang="en-US" sz="1050" dirty="0">
                          <a:effectLst/>
                        </a:rPr>
                        <a:t>Wu</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Erik</a:t>
                      </a:r>
                      <a:br>
                        <a:rPr lang="en-US" sz="1050" dirty="0">
                          <a:effectLst/>
                        </a:rPr>
                      </a:br>
                      <a:r>
                        <a:rPr lang="en-US" sz="1050" dirty="0">
                          <a:effectLst/>
                        </a:rPr>
                        <a:t>Lindskog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Dibakar</a:t>
                      </a:r>
                      <a:br>
                        <a:rPr lang="en-US" sz="1050" dirty="0">
                          <a:effectLst/>
                        </a:rPr>
                      </a:br>
                      <a:r>
                        <a:rPr lang="en-US" sz="1050" dirty="0">
                          <a:effectLst/>
                        </a:rPr>
                        <a:t>Das</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050" dirty="0">
                          <a:effectLst/>
                        </a:rPr>
                        <a:t>UNASSIGNED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30/30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24/25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18/22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0/7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0/10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11/31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9/35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0/38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5044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5138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5377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5206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5028</a:t>
                      </a:r>
                    </a:p>
                  </a:txBody>
                  <a:tcPr marL="6686" marR="6686" marT="6686" marB="0"/>
                </a:tc>
                <a:tc>
                  <a:txBody>
                    <a:bodyPr/>
                    <a:lstStyle/>
                    <a:p>
                      <a:pPr algn="ctr"/>
                      <a:r>
                        <a:rPr lang="en-US" sz="1100">
                          <a:effectLst/>
                        </a:rPr>
                        <a:t>5011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5189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5208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5002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5055</a:t>
                      </a:r>
                    </a:p>
                  </a:txBody>
                  <a:tcPr marL="6686" marR="6686" marT="6686" marB="0"/>
                </a:tc>
                <a:tc>
                  <a:txBody>
                    <a:bodyPr/>
                    <a:lstStyle/>
                    <a:p>
                      <a:pPr algn="ctr"/>
                      <a:r>
                        <a:rPr lang="en-US" sz="1100">
                          <a:effectLst/>
                        </a:rPr>
                        <a:t>5039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5192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5435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200" dirty="0">
                          <a:effectLst/>
                          <a:latin typeface="Calibri" panose="020F0502020204030204" pitchFamily="34" charset="0"/>
                          <a:ea typeface="Calibri" panose="020F0502020204030204" pitchFamily="34" charset="0"/>
                          <a:cs typeface="Arial" panose="020B0604020202020204" pitchFamily="34" charset="0"/>
                        </a:rPr>
                        <a:t>5075</a:t>
                      </a:r>
                    </a:p>
                  </a:txBody>
                  <a:tcPr marL="6686" marR="6686" marT="6686" marB="0"/>
                </a:tc>
                <a:tc>
                  <a:txBody>
                    <a:bodyPr/>
                    <a:lstStyle/>
                    <a:p>
                      <a:pPr algn="ctr"/>
                      <a:r>
                        <a:rPr lang="en-US" sz="1100" dirty="0">
                          <a:effectLst/>
                        </a:rPr>
                        <a:t>5040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5213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5106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5042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5447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5160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5135</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2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5079</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5169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5457</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5432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5433</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5172</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5436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5083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5174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5084</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5180</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5194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5223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5196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5232</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5218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5233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5229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5255</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5231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5256</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5234</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5271</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5258</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5393</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5396</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5427</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5428</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72075">
                <a:tc>
                  <a:txBody>
                    <a:bodyPr/>
                    <a:lstStyle/>
                    <a:p>
                      <a:pPr algn="ct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a:effectLst/>
                        </a:rPr>
                        <a:t>5449</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5450</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72075">
                <a:tc>
                  <a:txBody>
                    <a:bodyPr/>
                    <a:lstStyle/>
                    <a:p>
                      <a:pPr algn="ct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1100">
                          <a:effectLst/>
                        </a:rPr>
                        <a:t> </a:t>
                      </a:r>
                      <a:endParaRPr lang="en-US" sz="12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5451</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1100" dirty="0">
                          <a:effectLst/>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35398" y="5413588"/>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904252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11-21-978</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11-21-0978r1 for </a:t>
            </a:r>
            <a:r>
              <a:rPr lang="pt-BR" b="0" dirty="0"/>
              <a:t>CIDs 5077, 5243, 5078, 5246, 5075, 5244, 5245, 5079,5080, 5083, 5084, 5082, 5081 and 5143 (14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9/0/0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003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47397380"/>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878154459"/>
                  </a:ext>
                </a:extLst>
              </a:tr>
            </a:tbl>
          </a:graphicData>
        </a:graphic>
      </p:graphicFrame>
    </p:spTree>
    <p:extLst>
      <p:ext uri="{BB962C8B-B14F-4D97-AF65-F5344CB8AC3E}">
        <p14:creationId xmlns:p14="http://schemas.microsoft.com/office/powerpoint/2010/main" val="281570549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a:t>
            </a:r>
            <a:r>
              <a:rPr lang="en-US" altLang="en-US" sz="1800" b="0"/>
              <a:t>July 9</a:t>
            </a:r>
            <a:r>
              <a:rPr lang="en-US" altLang="en-US" sz="1800" b="0" baseline="30000"/>
              <a:t>th</a:t>
            </a:r>
            <a:r>
              <a:rPr lang="en-US" altLang="en-US" sz="1800" b="0"/>
              <a:t>  </a:t>
            </a:r>
            <a:r>
              <a:rPr lang="en-US" altLang="en-US" sz="1800" b="0" dirty="0"/>
              <a:t>–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55268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111297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2608237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23</a:t>
            </a:r>
            <a:r>
              <a:rPr lang="en-US" altLang="en-US" baseline="30000" dirty="0">
                <a:solidFill>
                  <a:schemeClr val="tx2"/>
                </a:solidFill>
              </a:rPr>
              <a:t>rd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a:t>
            </a:r>
          </a:p>
          <a:p>
            <a:pPr lvl="1" algn="just">
              <a:spcBef>
                <a:spcPct val="20000"/>
              </a:spcBef>
              <a:buFontTx/>
              <a:buChar char="•"/>
            </a:pPr>
            <a:r>
              <a:rPr lang="en-US" sz="1600" dirty="0"/>
              <a:t>11-21-967 </a:t>
            </a:r>
            <a:r>
              <a:rPr lang="en-US" sz="1600" dirty="0" err="1"/>
              <a:t>Misc</a:t>
            </a:r>
            <a:r>
              <a:rPr lang="en-US" sz="1600" dirty="0"/>
              <a:t>-CID-resolution (Dibakar Das) – for completion</a:t>
            </a:r>
          </a:p>
          <a:p>
            <a:pPr lvl="1" algn="just">
              <a:spcBef>
                <a:spcPct val="20000"/>
              </a:spcBef>
              <a:buFontTx/>
              <a:buChar char="•"/>
            </a:pPr>
            <a:r>
              <a:rPr lang="en-US" sz="1600" dirty="0"/>
              <a:t>11-21-911 comment-resolution lb253 CID 5377 (Christian Berger) – 15min (as time permits)</a:t>
            </a:r>
          </a:p>
          <a:p>
            <a:pPr lvl="1" algn="just">
              <a:spcBef>
                <a:spcPct val="20000"/>
              </a:spcBef>
              <a:buFontTx/>
              <a:buChar char="•"/>
            </a:pPr>
            <a:r>
              <a:rPr lang="en-US" sz="1600" dirty="0"/>
              <a:t>11-21-929 LMR frame CR (Erik Lindskog) – 15min (as time permits)</a:t>
            </a:r>
          </a:p>
          <a:p>
            <a:pPr algn="just">
              <a:spcBef>
                <a:spcPct val="20000"/>
              </a:spcBef>
              <a:buFontTx/>
              <a:buChar char="•"/>
            </a:pPr>
            <a:r>
              <a:rPr lang="en-US" sz="2000" b="0" dirty="0"/>
              <a:t>Special order items:	</a:t>
            </a:r>
          </a:p>
          <a:p>
            <a:pPr lvl="1" algn="just">
              <a:spcBef>
                <a:spcPct val="20000"/>
              </a:spcBef>
              <a:buFontTx/>
              <a:buChar char="•"/>
            </a:pPr>
            <a:r>
              <a:rPr lang="en-US" sz="1600" b="0" dirty="0"/>
              <a:t>Review submission pipeline and call for submissions (2min)</a:t>
            </a:r>
          </a:p>
          <a:p>
            <a:pPr lvl="1" algn="just">
              <a:spcBef>
                <a:spcPct val="20000"/>
              </a:spcBef>
              <a:buFontTx/>
              <a:buChar char="•"/>
            </a:pPr>
            <a:r>
              <a:rPr lang="en-US" sz="16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73531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11-21-967</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11-21-0967r2 for </a:t>
            </a:r>
            <a:r>
              <a:rPr lang="pt-BR" b="0" dirty="0"/>
              <a:t>CIDs </a:t>
            </a:r>
          </a:p>
          <a:p>
            <a:pPr marL="0" indent="0"/>
            <a:r>
              <a:rPr lang="pt-BR" b="0" dirty="0"/>
              <a:t>5451, 5450, 5449, 5428, 5427, 5396, 5393, 5234, 5218, 5194, 5180, 5172, 5171, 5170, 5169, 5135 and 5042 (17 CIDs total).</a:t>
            </a:r>
            <a:endParaRPr lang="en-US" b="0" dirty="0"/>
          </a:p>
          <a:p>
            <a:pPr marL="0" indent="0"/>
            <a:endParaRPr lang="en-US" b="0" dirty="0"/>
          </a:p>
          <a:p>
            <a:pPr marL="0" indent="0"/>
            <a:r>
              <a:rPr lang="en-US" b="0" dirty="0"/>
              <a:t>Results (Y/N/A):7/1/2</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2769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513868664"/>
              </p:ext>
            </p:extLst>
          </p:nvPr>
        </p:nvGraphicFramePr>
        <p:xfrm>
          <a:off x="914400" y="2239968"/>
          <a:ext cx="10361085" cy="2042064"/>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20850384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87374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4674018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41517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24</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07368" y="1124744"/>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Consider motions of submission 11-21-771 (45min – as needed)</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11-21-911 comment-resolution-lb253-CID 537 </a:t>
            </a:r>
            <a:r>
              <a:rPr lang="en-US" sz="1600"/>
              <a:t>(Christian Berger) – 15min</a:t>
            </a:r>
          </a:p>
          <a:p>
            <a:pPr lvl="1" algn="just">
              <a:spcBef>
                <a:spcPct val="20000"/>
              </a:spcBef>
              <a:buFontTx/>
              <a:buChar char="•"/>
            </a:pPr>
            <a:r>
              <a:rPr lang="en-US" sz="1600" dirty="0"/>
              <a:t>11-21-929 LMR frame CR (Erik Lindskog) – 20min (as needed)</a:t>
            </a:r>
          </a:p>
          <a:p>
            <a:pPr lvl="1" algn="just">
              <a:spcBef>
                <a:spcPct val="20000"/>
              </a:spcBef>
              <a:buFontTx/>
              <a:buChar char="•"/>
            </a:pPr>
            <a:r>
              <a:rPr lang="en-US" sz="1600" dirty="0"/>
              <a:t>11-21-968 Nominal Packet Padding for </a:t>
            </a:r>
            <a:r>
              <a:rPr lang="en-US" sz="1600" dirty="0" err="1"/>
              <a:t>Nonassociated</a:t>
            </a:r>
            <a:r>
              <a:rPr lang="en-US" sz="1600" dirty="0"/>
              <a:t> STAs (Youhan Kim) – 20min</a:t>
            </a:r>
          </a:p>
          <a:p>
            <a:pPr lvl="1" algn="just">
              <a:spcBef>
                <a:spcPct val="20000"/>
              </a:spcBef>
              <a:buFontTx/>
              <a:buChar char="•"/>
            </a:pPr>
            <a:r>
              <a:rPr lang="en-US" sz="1600" dirty="0"/>
              <a:t>11-21-969 LB253 CRs part C (Nehru Bhandaru) – 30 min</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2711363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ACF9-91CB-493D-9D30-0D49E4F3D6DA}"/>
              </a:ext>
            </a:extLst>
          </p:cNvPr>
          <p:cNvSpPr>
            <a:spLocks noGrp="1"/>
          </p:cNvSpPr>
          <p:nvPr>
            <p:ph type="title"/>
          </p:nvPr>
        </p:nvSpPr>
        <p:spPr/>
        <p:txBody>
          <a:bodyPr/>
          <a:lstStyle/>
          <a:p>
            <a:r>
              <a:rPr lang="en-US" dirty="0"/>
              <a:t>Submission 11-20-771 – Motions for Consideration</a:t>
            </a:r>
          </a:p>
        </p:txBody>
      </p:sp>
      <p:sp>
        <p:nvSpPr>
          <p:cNvPr id="3" name="Content Placeholder 2">
            <a:extLst>
              <a:ext uri="{FF2B5EF4-FFF2-40B4-BE49-F238E27FC236}">
                <a16:creationId xmlns:a16="http://schemas.microsoft.com/office/drawing/2014/main" id="{30BA08CC-E3C2-4250-BD79-DB247C127B8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A9D901A9-E08A-4CBB-8A34-E4F8F39DB46B}"/>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B7D920-8318-42C0-9429-F06D1491DC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8FC595-13C5-46B3-9DA0-B68766E5159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63195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11-21-0??r? for </a:t>
            </a:r>
            <a:r>
              <a:rPr lang="pt-BR" b="0" dirty="0"/>
              <a:t>CIDs ??? (?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162321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2208693516"/>
              </p:ext>
            </p:extLst>
          </p:nvPr>
        </p:nvGraphicFramePr>
        <p:xfrm>
          <a:off x="914400" y="2239968"/>
          <a:ext cx="10361085" cy="2377328"/>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a:t>DCN</a:t>
                      </a:r>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comment-resolution-lb253-CID 5377</a:t>
                      </a:r>
                    </a:p>
                  </a:txBody>
                  <a:tcPr marT="45712" marB="45712"/>
                </a:tc>
                <a:tc>
                  <a:txBody>
                    <a:bodyPr/>
                    <a:lstStyle/>
                    <a:p>
                      <a:r>
                        <a:rPr lang="en-US" sz="1600" dirty="0"/>
                        <a:t>CR</a:t>
                      </a:r>
                    </a:p>
                  </a:txBody>
                  <a:tcPr marT="45712" marB="45712"/>
                </a:tc>
                <a:extLst>
                  <a:ext uri="{0D108BD9-81ED-4DB2-BD59-A6C34878D82A}">
                    <a16:rowId xmlns:a16="http://schemas.microsoft.com/office/drawing/2014/main" val="2042622864"/>
                  </a:ext>
                </a:extLst>
              </a:tr>
              <a:tr h="152392">
                <a:tc>
                  <a:txBody>
                    <a:bodyPr/>
                    <a:lstStyle/>
                    <a:p>
                      <a:r>
                        <a:rPr lang="en-US" sz="16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LMR frame CR</a:t>
                      </a:r>
                    </a:p>
                  </a:txBody>
                  <a:tcPr marT="45712" marB="45712"/>
                </a:tc>
                <a:tc>
                  <a:txBody>
                    <a:bodyPr/>
                    <a:lstStyle/>
                    <a:p>
                      <a:r>
                        <a:rPr lang="en-US" sz="1600" dirty="0"/>
                        <a:t>CR</a:t>
                      </a:r>
                    </a:p>
                  </a:txBody>
                  <a:tcPr marT="45712" marB="45712"/>
                </a:tc>
                <a:extLst>
                  <a:ext uri="{0D108BD9-81ED-4DB2-BD59-A6C34878D82A}">
                    <a16:rowId xmlns:a16="http://schemas.microsoft.com/office/drawing/2014/main" val="1413780422"/>
                  </a:ext>
                </a:extLst>
              </a:tr>
              <a:tr h="0">
                <a:tc>
                  <a:txBody>
                    <a:bodyPr/>
                    <a:lstStyle/>
                    <a:p>
                      <a:r>
                        <a:rPr lang="en-US" sz="1600" dirty="0"/>
                        <a:t>11-21-967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err="1"/>
                        <a:t>Misc</a:t>
                      </a:r>
                      <a:r>
                        <a:rPr lang="en-US" sz="1600" dirty="0"/>
                        <a:t>-CID-resolution </a:t>
                      </a:r>
                    </a:p>
                  </a:txBody>
                  <a:tcPr marT="45712" marB="45712"/>
                </a:tc>
                <a:tc>
                  <a:txBody>
                    <a:bodyPr/>
                    <a:lstStyle/>
                    <a:p>
                      <a:r>
                        <a:rPr lang="en-US" sz="1600" dirty="0"/>
                        <a:t>CR</a:t>
                      </a:r>
                    </a:p>
                  </a:txBody>
                  <a:tcPr marT="45712" marB="45712"/>
                </a:tc>
                <a:extLst>
                  <a:ext uri="{0D108BD9-81ED-4DB2-BD59-A6C34878D82A}">
                    <a16:rowId xmlns:a16="http://schemas.microsoft.com/office/drawing/2014/main" val="2583281116"/>
                  </a:ext>
                </a:extLst>
              </a:tr>
              <a:tr h="0">
                <a:tc>
                  <a:txBody>
                    <a:bodyPr/>
                    <a:lstStyle/>
                    <a:p>
                      <a:r>
                        <a:rPr lang="en-US" sz="1600" dirty="0"/>
                        <a:t>11-21-968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Nominal Packet Padding for </a:t>
                      </a:r>
                      <a:r>
                        <a:rPr lang="en-US" sz="1600" dirty="0" err="1"/>
                        <a:t>Nonassociated</a:t>
                      </a:r>
                      <a:r>
                        <a:rPr lang="en-US" sz="1600" dirty="0"/>
                        <a:t> STAs</a:t>
                      </a:r>
                    </a:p>
                  </a:txBody>
                  <a:tcPr marT="45712" marB="45712"/>
                </a:tc>
                <a:tc>
                  <a:txBody>
                    <a:bodyPr/>
                    <a:lstStyle/>
                    <a:p>
                      <a:r>
                        <a:rPr lang="en-US" sz="1600" dirty="0"/>
                        <a:t>Amendment text</a:t>
                      </a:r>
                    </a:p>
                  </a:txBody>
                  <a:tcPr marT="45712" marB="45712"/>
                </a:tc>
                <a:extLst>
                  <a:ext uri="{0D108BD9-81ED-4DB2-BD59-A6C34878D82A}">
                    <a16:rowId xmlns:a16="http://schemas.microsoft.com/office/drawing/2014/main" val="404971853"/>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bl>
          </a:graphicData>
        </a:graphic>
      </p:graphicFrame>
    </p:spTree>
    <p:extLst>
      <p:ext uri="{BB962C8B-B14F-4D97-AF65-F5344CB8AC3E}">
        <p14:creationId xmlns:p14="http://schemas.microsoft.com/office/powerpoint/2010/main" val="30127612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30				Wed. 13:00 – 15:00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May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010327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12765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823565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June 30</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Review comment resolution status and draft status – Roy Want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11-21-1021 - LB253 Passive TB Ranging CR – Part III – Erik Lindskog</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995635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11-21-1021r2</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pPr marL="0" indent="0"/>
            <a:r>
              <a:rPr lang="en-US" dirty="0" err="1"/>
              <a:t>Strawpoll</a:t>
            </a:r>
            <a:r>
              <a:rPr lang="en-US" dirty="0"/>
              <a:t> </a:t>
            </a:r>
            <a:r>
              <a:rPr lang="en-US" b="0" dirty="0"/>
              <a:t>:</a:t>
            </a:r>
            <a:endParaRPr lang="en-US" dirty="0">
              <a:solidFill>
                <a:schemeClr val="tx1"/>
              </a:solidFill>
            </a:endParaRPr>
          </a:p>
          <a:p>
            <a:pPr marL="0" indent="0"/>
            <a:r>
              <a:rPr lang="en-US" b="0" dirty="0"/>
              <a:t>We agree to the resolutions contained in document 11-21-1021r2 for </a:t>
            </a:r>
            <a:r>
              <a:rPr lang="pt-BR" b="0" dirty="0"/>
              <a:t>CIDs 5283, 5022, 5023, 5025, 5055,  5028 (6 CIDs total).</a:t>
            </a:r>
            <a:endParaRPr lang="en-US" b="0" dirty="0"/>
          </a:p>
          <a:p>
            <a:pPr marL="0" indent="0"/>
            <a:endParaRPr lang="en-US" b="0" dirty="0"/>
          </a:p>
          <a:p>
            <a:pPr marL="0" indent="0"/>
            <a:endParaRPr lang="en-US" b="0" dirty="0"/>
          </a:p>
          <a:p>
            <a:pPr marL="0" indent="0"/>
            <a:endParaRPr lang="en-US" b="0" dirty="0"/>
          </a:p>
          <a:p>
            <a:pPr marL="0" indent="0"/>
            <a:r>
              <a:rPr lang="en-US" b="0" dirty="0"/>
              <a:t>Results (Y/N/A): 8/0/0</a:t>
            </a:r>
          </a:p>
          <a:p>
            <a:pPr marL="0" indent="0"/>
            <a:endParaRPr lang="en-US" b="0" dirty="0"/>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0353899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8" name="Table 7">
            <a:extLst>
              <a:ext uri="{FF2B5EF4-FFF2-40B4-BE49-F238E27FC236}">
                <a16:creationId xmlns:a16="http://schemas.microsoft.com/office/drawing/2014/main" id="{20BCBFFF-DC01-4FFF-B157-BBB875F269B1}"/>
              </a:ext>
            </a:extLst>
          </p:cNvPr>
          <p:cNvGraphicFramePr>
            <a:graphicFrameLocks noGrp="1"/>
          </p:cNvGraphicFramePr>
          <p:nvPr>
            <p:extLst>
              <p:ext uri="{D42A27DB-BD31-4B8C-83A1-F6EECF244321}">
                <p14:modId xmlns:p14="http://schemas.microsoft.com/office/powerpoint/2010/main" val="1325203013"/>
              </p:ext>
            </p:extLst>
          </p:nvPr>
        </p:nvGraphicFramePr>
        <p:xfrm>
          <a:off x="914400" y="2239968"/>
          <a:ext cx="10361085" cy="14020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48741">
                  <a:extLst>
                    <a:ext uri="{9D8B030D-6E8A-4147-A177-3AD203B41FA5}">
                      <a16:colId xmlns:a16="http://schemas.microsoft.com/office/drawing/2014/main" val="955909157"/>
                    </a:ext>
                  </a:extLst>
                </a:gridCol>
                <a:gridCol w="482453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800" dirty="0" err="1"/>
                        <a:t>DCNErd</a:t>
                      </a:r>
                      <a:endParaRPr lang="en-US" sz="1800" dirty="0"/>
                    </a:p>
                  </a:txBody>
                  <a:tcPr marR="36000" marT="45712" marB="45712"/>
                </a:tc>
                <a:tc>
                  <a:txBody>
                    <a:bodyPr/>
                    <a:lstStyle/>
                    <a:p>
                      <a:pPr algn="ctr"/>
                      <a:r>
                        <a:rPr lang="en-US" sz="1800" dirty="0">
                          <a:solidFill>
                            <a:schemeClr val="bg1"/>
                          </a:solidFill>
                        </a:rPr>
                        <a:t>Presenter</a:t>
                      </a:r>
                    </a:p>
                  </a:txBody>
                  <a:tcPr marR="36000" marT="45712" marB="45712"/>
                </a:tc>
                <a:tc>
                  <a:txBody>
                    <a:bodyPr/>
                    <a:lstStyle/>
                    <a:p>
                      <a:pPr algn="ctr"/>
                      <a:r>
                        <a:rPr lang="en-US" sz="1800" kern="1200" dirty="0">
                          <a:solidFill>
                            <a:schemeClr val="bg1"/>
                          </a:solidFill>
                          <a:latin typeface="+mn-lt"/>
                          <a:ea typeface="+mn-ea"/>
                          <a:cs typeface="+mn-cs"/>
                        </a:rPr>
                        <a:t>Title</a:t>
                      </a:r>
                    </a:p>
                  </a:txBody>
                  <a:tcPr marR="36000" marT="45712" marB="45712"/>
                </a:tc>
                <a:tc>
                  <a:txBody>
                    <a:bodyPr/>
                    <a:lstStyle/>
                    <a:p>
                      <a:pPr algn="ctr"/>
                      <a:r>
                        <a:rPr lang="en-US" sz="18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600" dirty="0"/>
                        <a:t>11-21-969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Nehru Bhandaru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LB253 CRs part C</a:t>
                      </a:r>
                    </a:p>
                  </a:txBody>
                  <a:tcPr marT="45712" marB="45712"/>
                </a:tc>
                <a:tc>
                  <a:txBody>
                    <a:bodyPr/>
                    <a:lstStyle/>
                    <a:p>
                      <a:r>
                        <a:rPr lang="en-US" sz="1600" dirty="0"/>
                        <a:t>CR</a:t>
                      </a:r>
                    </a:p>
                  </a:txBody>
                  <a:tcPr marT="45712" marB="45712"/>
                </a:tc>
                <a:extLst>
                  <a:ext uri="{0D108BD9-81ED-4DB2-BD59-A6C34878D82A}">
                    <a16:rowId xmlns:a16="http://schemas.microsoft.com/office/drawing/2014/main" val="3589511022"/>
                  </a:ext>
                </a:extLst>
              </a:tr>
              <a:tr h="0">
                <a:tc>
                  <a:txBody>
                    <a:bodyPr/>
                    <a:lstStyle/>
                    <a:p>
                      <a:r>
                        <a:rPr lang="en-US" sz="16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CID5044</a:t>
                      </a:r>
                    </a:p>
                  </a:txBody>
                  <a:tcPr marT="45712" marB="45712"/>
                </a:tc>
                <a:tc>
                  <a:txBody>
                    <a:bodyPr/>
                    <a:lstStyle/>
                    <a:p>
                      <a:r>
                        <a:rPr lang="en-US" sz="1600" dirty="0"/>
                        <a:t>CR</a:t>
                      </a:r>
                    </a:p>
                  </a:txBody>
                  <a:tcPr marT="45712" marB="45712"/>
                </a:tc>
                <a:extLst>
                  <a:ext uri="{0D108BD9-81ED-4DB2-BD59-A6C34878D82A}">
                    <a16:rowId xmlns:a16="http://schemas.microsoft.com/office/drawing/2014/main" val="2542463634"/>
                  </a:ext>
                </a:extLst>
              </a:tr>
              <a:tr h="0">
                <a:tc>
                  <a:txBody>
                    <a:bodyPr/>
                    <a:lstStyle/>
                    <a:p>
                      <a:r>
                        <a:rPr lang="en-US" sz="1600" strike="sngStrike" dirty="0"/>
                        <a:t>11-21-1031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sng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trike="sngStrike" kern="1200" dirty="0">
                          <a:solidFill>
                            <a:schemeClr val="dk1"/>
                          </a:solidFill>
                          <a:effectLst/>
                          <a:latin typeface="+mn-lt"/>
                          <a:ea typeface="+mn-ea"/>
                          <a:cs typeface="+mn-cs"/>
                        </a:rPr>
                        <a:t>LB253 Passive TB Ranging CR – Part III </a:t>
                      </a:r>
                      <a:endParaRPr lang="en-US" sz="1600" strike="sngStrike" dirty="0"/>
                    </a:p>
                  </a:txBody>
                  <a:tcPr marT="45712" marB="45712"/>
                </a:tc>
                <a:tc>
                  <a:txBody>
                    <a:bodyPr/>
                    <a:lstStyle/>
                    <a:p>
                      <a:r>
                        <a:rPr lang="en-US" sz="1600" strike="sngStrike" dirty="0"/>
                        <a:t>CR</a:t>
                      </a:r>
                    </a:p>
                  </a:txBody>
                  <a:tcPr marT="45712" marB="45712"/>
                </a:tc>
                <a:extLst>
                  <a:ext uri="{0D108BD9-81ED-4DB2-BD59-A6C34878D82A}">
                    <a16:rowId xmlns:a16="http://schemas.microsoft.com/office/drawing/2014/main" val="3712479295"/>
                  </a:ext>
                </a:extLst>
              </a:tr>
            </a:tbl>
          </a:graphicData>
        </a:graphic>
      </p:graphicFrame>
    </p:spTree>
    <p:extLst>
      <p:ext uri="{BB962C8B-B14F-4D97-AF65-F5344CB8AC3E}">
        <p14:creationId xmlns:p14="http://schemas.microsoft.com/office/powerpoint/2010/main" val="40766186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July	7				Wed. 13:00 – 15:00 ET</a:t>
            </a:r>
          </a:p>
          <a:p>
            <a:pPr>
              <a:buFont typeface="Arial" panose="020B0604020202020204" pitchFamily="34" charset="0"/>
              <a:buChar char="•"/>
            </a:pPr>
            <a:r>
              <a:rPr lang="en-US" altLang="en-US" sz="2000" b="0" dirty="0"/>
              <a:t>July 1*, 8</a:t>
            </a:r>
            <a:r>
              <a:rPr lang="en-US" altLang="en-US" sz="1800" b="0" dirty="0"/>
              <a:t>*	</a:t>
            </a:r>
            <a:r>
              <a:rPr lang="en-US" altLang="en-US" sz="2000" b="0" dirty="0"/>
              <a:t>		Thur. 12:00 – 14:00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 Newly announced telecons</a:t>
            </a:r>
          </a:p>
          <a:p>
            <a:pPr marL="0" indent="0"/>
            <a:r>
              <a:rPr lang="en-US" altLang="en-US" sz="2000" b="0" dirty="0"/>
              <a:t>**</a:t>
            </a:r>
            <a:r>
              <a:rPr lang="en-US" altLang="en-US" sz="1800" b="0" dirty="0"/>
              <a:t>WG meeting is running July 9</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18270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TGaz July 1</a:t>
            </a:r>
            <a:r>
              <a:rPr lang="en-US" altLang="en-US" baseline="30000" dirty="0">
                <a:solidFill>
                  <a:schemeClr val="tx2"/>
                </a:solidFill>
              </a:rPr>
              <a:t>st</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Discussion topics:</a:t>
            </a:r>
          </a:p>
          <a:p>
            <a:pPr lvl="1" algn="just">
              <a:spcBef>
                <a:spcPct val="20000"/>
              </a:spcBef>
              <a:buFontTx/>
              <a:buChar char="•"/>
            </a:pPr>
            <a:r>
              <a:rPr lang="en-US" sz="1600" dirty="0"/>
              <a:t>11-21-1034 lb253-CR-for-9.3.1.19 – Tianyu Wu (45 minutes)</a:t>
            </a:r>
          </a:p>
          <a:p>
            <a:pPr lvl="1" algn="just">
              <a:spcBef>
                <a:spcPct val="20000"/>
              </a:spcBef>
              <a:buFontTx/>
              <a:buChar char="•"/>
            </a:pPr>
            <a:r>
              <a:rPr lang="en-US" sz="1600" dirty="0"/>
              <a:t>11-21-1007 Tx Power Clarification – Tianyu Wu (20 minutes)</a:t>
            </a:r>
          </a:p>
          <a:p>
            <a:pPr lvl="1" algn="just">
              <a:spcBef>
                <a:spcPct val="20000"/>
              </a:spcBef>
              <a:buFontTx/>
              <a:buChar char="•"/>
            </a:pPr>
            <a:r>
              <a:rPr lang="en-US" sz="1600" dirty="0"/>
              <a:t>11-21-1038 LB253 resolution to some CID set 3 – Assaf Kasher (30 minutes)</a:t>
            </a:r>
          </a:p>
          <a:p>
            <a:pPr lvl="1" algn="just">
              <a:spcBef>
                <a:spcPct val="20000"/>
              </a:spcBef>
              <a:buFontTx/>
              <a:buChar char="•"/>
            </a:pPr>
            <a:r>
              <a:rPr lang="en-US" sz="1600" dirty="0"/>
              <a:t>Group comment resolution (as time permits)</a:t>
            </a:r>
          </a:p>
          <a:p>
            <a:pPr algn="just">
              <a:spcBef>
                <a:spcPct val="20000"/>
              </a:spcBef>
              <a:buFontTx/>
              <a:buChar char="•"/>
            </a:pPr>
            <a:r>
              <a:rPr lang="en-US" sz="2000" b="0" dirty="0"/>
              <a:t>Review submission pipeline and call for submissions (2min – special order)</a:t>
            </a:r>
          </a:p>
          <a:p>
            <a:pPr algn="just">
              <a:spcBef>
                <a:spcPct val="20000"/>
              </a:spcBef>
              <a:buFontTx/>
              <a:buChar char="•"/>
            </a:pPr>
            <a:r>
              <a:rPr lang="en-US" sz="2000" b="0" dirty="0"/>
              <a:t>Review future telecons (3 min – special order)</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948332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3" ma:contentTypeDescription="Create a new document." ma:contentTypeScope="" ma:versionID="8bb142fe4d78dbb3452ef4bf725bc080">
  <xsd:schema xmlns:xsd="http://www.w3.org/2001/XMLSchema" xmlns:xs="http://www.w3.org/2001/XMLSchema" xmlns:p="http://schemas.microsoft.com/office/2006/metadata/properties" xmlns:ns3="f2533ba4-53af-420a-89cf-577912c8763b" xmlns:ns4="5cbd6f90-5746-4c28-8323-c697ba0165b7" targetNamespace="http://schemas.microsoft.com/office/2006/metadata/properties" ma:root="true" ma:fieldsID="d7cda52873c3cfba9187473440357b1e" ns3:_="" ns4:_="">
    <xsd:import namespace="f2533ba4-53af-420a-89cf-577912c8763b"/>
    <xsd:import namespace="5cbd6f90-5746-4c28-8323-c697ba0165b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cbd6f90-5746-4c28-8323-c697ba0165b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2.xml><?xml version="1.0" encoding="utf-8"?>
<ds:datastoreItem xmlns:ds="http://schemas.openxmlformats.org/officeDocument/2006/customXml" ds:itemID="{22E347D0-8CE0-40BC-93E3-CD560CE834F6}">
  <ds:schemaRefs>
    <ds:schemaRef ds:uri="http://purl.org/dc/terms/"/>
    <ds:schemaRef ds:uri="http://schemas.openxmlformats.org/package/2006/metadata/core-properties"/>
    <ds:schemaRef ds:uri="5cbd6f90-5746-4c28-8323-c697ba0165b7"/>
    <ds:schemaRef ds:uri="http://schemas.microsoft.com/office/2006/documentManagement/types"/>
    <ds:schemaRef ds:uri="http://schemas.microsoft.com/office/infopath/2007/PartnerControls"/>
    <ds:schemaRef ds:uri="http://purl.org/dc/elements/1.1/"/>
    <ds:schemaRef ds:uri="http://schemas.microsoft.com/office/2006/metadata/properties"/>
    <ds:schemaRef ds:uri="f2533ba4-53af-420a-89cf-577912c8763b"/>
    <ds:schemaRef ds:uri="http://www.w3.org/XML/1998/namespace"/>
    <ds:schemaRef ds:uri="http://purl.org/dc/dcmitype/"/>
  </ds:schemaRefs>
</ds:datastoreItem>
</file>

<file path=customXml/itemProps3.xml><?xml version="1.0" encoding="utf-8"?>
<ds:datastoreItem xmlns:ds="http://schemas.openxmlformats.org/officeDocument/2006/customXml" ds:itemID="{40960296-99AE-4154-A540-179AFFA7BD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5cbd6f90-5746-4c28-8323-c697ba0165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149749</TotalTime>
  <Words>10184</Words>
  <Application>Microsoft Office PowerPoint</Application>
  <PresentationFormat>Widescreen</PresentationFormat>
  <Paragraphs>2526</Paragraphs>
  <Slides>114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114</vt:i4>
      </vt:variant>
    </vt:vector>
  </HeadingPairs>
  <TitlesOfParts>
    <vt:vector size="122"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11-21-928</vt:lpstr>
      <vt:lpstr>Submission pipeline</vt:lpstr>
      <vt:lpstr>Scheduled telecons</vt:lpstr>
      <vt:lpstr>PowerPoint Presentation</vt:lpstr>
      <vt:lpstr>PowerPoint Presentation</vt:lpstr>
      <vt:lpstr>TGaz June 16th Telecon - Agenda</vt:lpstr>
      <vt:lpstr>LB253 Status</vt:lpstr>
      <vt:lpstr>Submission 11-21-978</vt:lpstr>
      <vt:lpstr>Submission pipeline</vt:lpstr>
      <vt:lpstr>Scheduled telecons</vt:lpstr>
      <vt:lpstr>PowerPoint Presentation</vt:lpstr>
      <vt:lpstr>PowerPoint Presentation</vt:lpstr>
      <vt:lpstr>TGaz June 23rd Telecon - Agenda</vt:lpstr>
      <vt:lpstr>Submission 11-21-967</vt:lpstr>
      <vt:lpstr>Submission pipeline</vt:lpstr>
      <vt:lpstr>Scheduled telecons</vt:lpstr>
      <vt:lpstr>PowerPoint Presentation</vt:lpstr>
      <vt:lpstr>PowerPoint Presentation</vt:lpstr>
      <vt:lpstr>TGaz June 24th Telecon - Agenda</vt:lpstr>
      <vt:lpstr>Submission 11-20-771 – Motions for Consideration</vt:lpstr>
      <vt:lpstr>Submission 11-21-??</vt:lpstr>
      <vt:lpstr>Submission pipeline</vt:lpstr>
      <vt:lpstr>Scheduled telecons</vt:lpstr>
      <vt:lpstr>PowerPoint Presentation</vt:lpstr>
      <vt:lpstr>PowerPoint Presentation</vt:lpstr>
      <vt:lpstr>TGaz June 30th Telecon - Agenda</vt:lpstr>
      <vt:lpstr>Submission 11-21-1021r2</vt:lpstr>
      <vt:lpstr>Submission pipeline</vt:lpstr>
      <vt:lpstr>Scheduled telecons</vt:lpstr>
      <vt:lpstr>TGaz July 1st Telecon - Agenda</vt:lpstr>
      <vt:lpstr>Submission 11-21-1034r1</vt:lpstr>
      <vt:lpstr>Submission 11-21-1007</vt:lpstr>
      <vt:lpstr>Submission 11-21-1038</vt:lpstr>
      <vt:lpstr>Submission pipeline</vt:lpstr>
      <vt:lpstr>Scheduled telecons</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Assaf Kasher-20200802</cp:lastModifiedBy>
  <cp:revision>734</cp:revision>
  <cp:lastPrinted>1601-01-01T00:00:00Z</cp:lastPrinted>
  <dcterms:created xsi:type="dcterms:W3CDTF">2018-08-06T10:28:59Z</dcterms:created>
  <dcterms:modified xsi:type="dcterms:W3CDTF">2021-07-02T07:18:50Z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