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7"/>
  </p:notesMasterIdLst>
  <p:handoutMasterIdLst>
    <p:handoutMasterId r:id="rId118"/>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978" r:id="rId99"/>
    <p:sldId id="980" r:id="rId100"/>
    <p:sldId id="981" r:id="rId101"/>
    <p:sldId id="982" r:id="rId102"/>
    <p:sldId id="983" r:id="rId103"/>
    <p:sldId id="984" r:id="rId104"/>
    <p:sldId id="985" r:id="rId105"/>
    <p:sldId id="986" r:id="rId106"/>
    <p:sldId id="315" r:id="rId107"/>
    <p:sldId id="312" r:id="rId108"/>
    <p:sldId id="318" r:id="rId109"/>
    <p:sldId id="472" r:id="rId110"/>
    <p:sldId id="473" r:id="rId111"/>
    <p:sldId id="474" r:id="rId112"/>
    <p:sldId id="480" r:id="rId113"/>
    <p:sldId id="259" r:id="rId114"/>
    <p:sldId id="260" r:id="rId115"/>
    <p:sldId id="261" r:id="rId1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June 30th Telecon" id="{FA9666C9-53B2-4746-88A4-4BC1E3788205}">
          <p14:sldIdLst>
            <p14:sldId id="978"/>
            <p14:sldId id="980"/>
            <p14:sldId id="981"/>
            <p14:sldId id="982"/>
          </p14:sldIdLst>
        </p14:section>
        <p14:section name="July 1st Telecon" id="{6D7ED364-B367-42CF-8EF6-6552189B347D}">
          <p14:sldIdLst>
            <p14:sldId id="983"/>
            <p14:sldId id="984"/>
            <p14:sldId id="985"/>
            <p14:sldId id="98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25" d="100"/>
          <a:sy n="125" d="100"/>
        </p:scale>
        <p:origin x="126"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notesMaster" Target="notesMasters/notesMaster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8086307"/>
              </p:ext>
            </p:extLst>
          </p:nvPr>
        </p:nvGraphicFramePr>
        <p:xfrm>
          <a:off x="958573" y="3284984"/>
          <a:ext cx="10542588" cy="2470150"/>
        </p:xfrm>
        <a:graphic>
          <a:graphicData uri="http://schemas.openxmlformats.org/presentationml/2006/ole">
            <mc:AlternateContent xmlns:mc="http://schemas.openxmlformats.org/markup-compatibility/2006">
              <mc:Choice xmlns:v="urn:schemas-microsoft-com:vml" Requires="v">
                <p:oleObj spid="_x0000_s103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58573" y="328498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11-21-1021r2</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(n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8/0/0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786411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3046750148"/>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noStrike" dirty="0"/>
                        <a:t>11-21-1030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OCI usage in 11az </a:t>
                      </a:r>
                    </a:p>
                  </a:txBody>
                  <a:tcPr marT="45712" marB="45712"/>
                </a:tc>
                <a:tc>
                  <a:txBody>
                    <a:bodyPr/>
                    <a:lstStyle/>
                    <a:p>
                      <a:endParaRPr lang="en-US" sz="1600" strike="noStrike" dirty="0"/>
                    </a:p>
                  </a:txBody>
                  <a:tcPr marT="45712" marB="45712"/>
                </a:tc>
                <a:extLst>
                  <a:ext uri="{0D108BD9-81ED-4DB2-BD59-A6C34878D82A}">
                    <a16:rowId xmlns:a16="http://schemas.microsoft.com/office/drawing/2014/main" val="3946616223"/>
                  </a:ext>
                </a:extLst>
              </a:tr>
              <a:tr h="0">
                <a:tc>
                  <a:txBody>
                    <a:bodyPr/>
                    <a:lstStyle/>
                    <a:p>
                      <a:r>
                        <a:rPr lang="en-US" sz="16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CR </a:t>
                      </a:r>
                      <a:r>
                        <a:rPr lang="en-US" sz="1600" strike="noStrike" dirty="0" err="1"/>
                        <a:t>Misc</a:t>
                      </a:r>
                      <a:r>
                        <a:rPr lang="en-US" sz="1600" strike="noStrike" dirty="0"/>
                        <a:t> CIDs part2</a:t>
                      </a:r>
                    </a:p>
                  </a:txBody>
                  <a:tcPr marT="45712" marB="45712"/>
                </a:tc>
                <a:tc>
                  <a:txBody>
                    <a:bodyPr/>
                    <a:lstStyle/>
                    <a:p>
                      <a:r>
                        <a:rPr lang="en-US" sz="1600" strike="noStrike" dirty="0"/>
                        <a:t>CR</a:t>
                      </a:r>
                    </a:p>
                  </a:txBody>
                  <a:tcPr marT="45712" marB="45712"/>
                </a:tc>
                <a:extLst>
                  <a:ext uri="{0D108BD9-81ED-4DB2-BD59-A6C34878D82A}">
                    <a16:rowId xmlns:a16="http://schemas.microsoft.com/office/drawing/2014/main" val="464987833"/>
                  </a:ext>
                </a:extLst>
              </a:tr>
              <a:tr h="0">
                <a:tc>
                  <a:txBody>
                    <a:bodyPr/>
                    <a:lstStyle/>
                    <a:p>
                      <a:r>
                        <a:rPr lang="en-US" sz="1600" strike="noStrike" dirty="0"/>
                        <a:t>11-21-1007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Tx power clarification</a:t>
                      </a:r>
                    </a:p>
                  </a:txBody>
                  <a:tcPr marT="45712" marB="45712"/>
                </a:tc>
                <a:tc>
                  <a:txBody>
                    <a:bodyPr/>
                    <a:lstStyle/>
                    <a:p>
                      <a:r>
                        <a:rPr lang="en-US" sz="1600" strike="noStrike" dirty="0"/>
                        <a:t>CR</a:t>
                      </a:r>
                    </a:p>
                  </a:txBody>
                  <a:tcPr marT="45712" marB="45712"/>
                </a:tc>
                <a:extLst>
                  <a:ext uri="{0D108BD9-81ED-4DB2-BD59-A6C34878D82A}">
                    <a16:rowId xmlns:a16="http://schemas.microsoft.com/office/drawing/2014/main" val="3672236176"/>
                  </a:ext>
                </a:extLst>
              </a:tr>
              <a:tr h="0">
                <a:tc>
                  <a:txBody>
                    <a:bodyPr/>
                    <a:lstStyle/>
                    <a:p>
                      <a:r>
                        <a:rPr lang="en-US" sz="1600" strike="noStrike" dirty="0"/>
                        <a:t>11-21-1034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Lb253 CR for 9.3.1.19</a:t>
                      </a:r>
                    </a:p>
                  </a:txBody>
                  <a:tcPr marT="45712" marB="45712"/>
                </a:tc>
                <a:tc>
                  <a:txBody>
                    <a:bodyPr/>
                    <a:lstStyle/>
                    <a:p>
                      <a:r>
                        <a:rPr lang="en-US" sz="1600" strike="noStrike" dirty="0"/>
                        <a:t>CR</a:t>
                      </a:r>
                    </a:p>
                  </a:txBody>
                  <a:tcPr marT="45712" marB="45712"/>
                </a:tc>
                <a:extLst>
                  <a:ext uri="{0D108BD9-81ED-4DB2-BD59-A6C34878D82A}">
                    <a16:rowId xmlns:a16="http://schemas.microsoft.com/office/drawing/2014/main" val="3654027804"/>
                  </a:ext>
                </a:extLst>
              </a:tr>
            </a:tbl>
          </a:graphicData>
        </a:graphic>
      </p:graphicFrame>
    </p:spTree>
    <p:extLst>
      <p:ext uri="{BB962C8B-B14F-4D97-AF65-F5344CB8AC3E}">
        <p14:creationId xmlns:p14="http://schemas.microsoft.com/office/powerpoint/2010/main" val="37659626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459854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11-21-967</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11-21-0967r2 for </a:t>
            </a:r>
            <a:r>
              <a:rPr lang="pt-BR" b="0" dirty="0"/>
              <a:t>CIDs </a:t>
            </a:r>
          </a:p>
          <a:p>
            <a:pPr marL="0" indent="0"/>
            <a:r>
              <a:rPr lang="pt-BR" b="0" dirty="0"/>
              <a:t>5451, 5450, 5449, 5428, 5427, 5396, 5393, 5234, 5218, 5194, 5180, 5172, 5171, 5170, 5169, 5135 and 5042 (17 CIDs total).</a:t>
            </a:r>
            <a:endParaRPr lang="en-US" b="0" dirty="0"/>
          </a:p>
          <a:p>
            <a:pPr marL="0" indent="0"/>
            <a:endParaRPr lang="en-US" b="0" dirty="0"/>
          </a:p>
          <a:p>
            <a:pPr marL="0" indent="0"/>
            <a:r>
              <a:rPr lang="en-US" b="0" dirty="0"/>
              <a:t>Results (Y/N/A):7/1/2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513868664"/>
              </p:ext>
            </p:extLst>
          </p:nvPr>
        </p:nvGraphicFramePr>
        <p:xfrm>
          <a:off x="914400" y="2239968"/>
          <a:ext cx="10361085" cy="2042064"/>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11-21-911 comment-resolution-lb253-CID 537 </a:t>
            </a:r>
            <a:r>
              <a:rPr lang="en-US" sz="1600"/>
              <a:t>(Christian Berger) – 15min</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June 30</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Review comment resolution status and draft status – Roy Want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11-21-1021 - LB253 Passive TB Ranging CR – Part III – Erik Lindskog</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5635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11-21-1021r2</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11-21-1021r2 for </a:t>
            </a:r>
            <a:r>
              <a:rPr lang="pt-BR" b="0" dirty="0"/>
              <a:t>CIDs 5283, 5022, 5023, 5025, 5055,  5028 (6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8/0/0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035389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1325203013"/>
              </p:ext>
            </p:extLst>
          </p:nvPr>
        </p:nvGraphicFramePr>
        <p:xfrm>
          <a:off x="914400" y="2239968"/>
          <a:ext cx="10361085" cy="14020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sngStrike" dirty="0"/>
                        <a:t>11-21-1031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sngStrike" kern="1200" dirty="0">
                          <a:solidFill>
                            <a:schemeClr val="dk1"/>
                          </a:solidFill>
                          <a:effectLst/>
                          <a:latin typeface="+mn-lt"/>
                          <a:ea typeface="+mn-ea"/>
                          <a:cs typeface="+mn-cs"/>
                        </a:rPr>
                        <a:t>LB253 Passive TB Ranging CR – Part III </a:t>
                      </a:r>
                      <a:endParaRPr lang="en-US" sz="1600" strike="sngStrike" dirty="0"/>
                    </a:p>
                  </a:txBody>
                  <a:tcPr marT="45712" marB="45712"/>
                </a:tc>
                <a:tc>
                  <a:txBody>
                    <a:bodyPr/>
                    <a:lstStyle/>
                    <a:p>
                      <a:r>
                        <a:rPr lang="en-US" sz="1600" strike="sngStrike" dirty="0"/>
                        <a:t>CR</a:t>
                      </a:r>
                    </a:p>
                  </a:txBody>
                  <a:tcPr marT="45712" marB="45712"/>
                </a:tc>
                <a:extLst>
                  <a:ext uri="{0D108BD9-81ED-4DB2-BD59-A6C34878D82A}">
                    <a16:rowId xmlns:a16="http://schemas.microsoft.com/office/drawing/2014/main" val="3712479295"/>
                  </a:ext>
                </a:extLst>
              </a:tr>
            </a:tbl>
          </a:graphicData>
        </a:graphic>
      </p:graphicFrame>
    </p:spTree>
    <p:extLst>
      <p:ext uri="{BB962C8B-B14F-4D97-AF65-F5344CB8AC3E}">
        <p14:creationId xmlns:p14="http://schemas.microsoft.com/office/powerpoint/2010/main" val="40766186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18270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July 1</a:t>
            </a:r>
            <a:r>
              <a:rPr lang="en-US" altLang="en-US" baseline="30000" dirty="0">
                <a:solidFill>
                  <a:schemeClr val="tx2"/>
                </a:solidFill>
              </a:rPr>
              <a:t>st</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11-21-103 lb253-CR-for-9.3.1.19 – Tianyu Wu</a:t>
            </a:r>
          </a:p>
          <a:p>
            <a:pPr lvl="1" algn="just">
              <a:spcBef>
                <a:spcPct val="20000"/>
              </a:spcBef>
              <a:buFontTx/>
              <a:buChar char="•"/>
            </a:pPr>
            <a:r>
              <a:rPr lang="en-US" sz="1600"/>
              <a:t>11-21-1038 LB253 </a:t>
            </a:r>
            <a:r>
              <a:rPr lang="en-US" sz="1600" dirty="0"/>
              <a:t>resolution to some CID set 3</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948332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3.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148638</TotalTime>
  <Words>10057</Words>
  <Application>Microsoft Office PowerPoint</Application>
  <PresentationFormat>Widescreen</PresentationFormat>
  <Paragraphs>2507</Paragraphs>
  <Slides>112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112</vt:i4>
      </vt:variant>
    </vt:vector>
  </HeadingPairs>
  <TitlesOfParts>
    <vt:vector size="120"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11-21-967</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TGaz June 30th Telecon - Agenda</vt:lpstr>
      <vt:lpstr>Submission 11-21-1021r2</vt:lpstr>
      <vt:lpstr>Submission pipeline</vt:lpstr>
      <vt:lpstr>Scheduled telecons</vt:lpstr>
      <vt:lpstr>TGaz July 1st Telecon - Agenda</vt:lpstr>
      <vt:lpstr>Submission 11-21-1021r2</vt:lpstr>
      <vt:lpstr>Submission pipeline</vt:lpstr>
      <vt:lpstr>Scheduled telecons</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Kasher-20200802</cp:lastModifiedBy>
  <cp:revision>724</cp:revision>
  <cp:lastPrinted>1601-01-01T00:00:00Z</cp:lastPrinted>
  <dcterms:created xsi:type="dcterms:W3CDTF">2018-08-06T10:28:59Z</dcterms:created>
  <dcterms:modified xsi:type="dcterms:W3CDTF">2021-07-01T12:47:31Z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