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89"/>
  </p:notesMasterIdLst>
  <p:handoutMasterIdLst>
    <p:handoutMasterId r:id="rId90"/>
  </p:handoutMasterIdLst>
  <p:sldIdLst>
    <p:sldId id="256" r:id="rId5"/>
    <p:sldId id="265" r:id="rId6"/>
    <p:sldId id="257" r:id="rId7"/>
    <p:sldId id="266" r:id="rId8"/>
    <p:sldId id="267" r:id="rId9"/>
    <p:sldId id="268" r:id="rId10"/>
    <p:sldId id="269" r:id="rId11"/>
    <p:sldId id="270" r:id="rId12"/>
    <p:sldId id="271" r:id="rId13"/>
    <p:sldId id="276" r:id="rId14"/>
    <p:sldId id="407" r:id="rId15"/>
    <p:sldId id="408" r:id="rId16"/>
    <p:sldId id="409" r:id="rId17"/>
    <p:sldId id="410" r:id="rId18"/>
    <p:sldId id="411" r:id="rId19"/>
    <p:sldId id="412" r:id="rId20"/>
    <p:sldId id="413" r:id="rId21"/>
    <p:sldId id="272" r:id="rId22"/>
    <p:sldId id="414" r:id="rId23"/>
    <p:sldId id="415" r:id="rId24"/>
    <p:sldId id="285" r:id="rId25"/>
    <p:sldId id="286" r:id="rId26"/>
    <p:sldId id="591" r:id="rId27"/>
    <p:sldId id="569" r:id="rId28"/>
    <p:sldId id="345" r:id="rId29"/>
    <p:sldId id="690" r:id="rId30"/>
    <p:sldId id="678" r:id="rId31"/>
    <p:sldId id="693" r:id="rId32"/>
    <p:sldId id="697" r:id="rId33"/>
    <p:sldId id="696" r:id="rId34"/>
    <p:sldId id="698" r:id="rId35"/>
    <p:sldId id="695" r:id="rId36"/>
    <p:sldId id="680" r:id="rId37"/>
    <p:sldId id="683" r:id="rId38"/>
    <p:sldId id="694" r:id="rId39"/>
    <p:sldId id="689" r:id="rId40"/>
    <p:sldId id="699" r:id="rId41"/>
    <p:sldId id="700" r:id="rId42"/>
    <p:sldId id="684" r:id="rId43"/>
    <p:sldId id="685" r:id="rId44"/>
    <p:sldId id="686" r:id="rId45"/>
    <p:sldId id="701" r:id="rId46"/>
    <p:sldId id="679" r:id="rId47"/>
    <p:sldId id="702" r:id="rId48"/>
    <p:sldId id="887" r:id="rId49"/>
    <p:sldId id="885" r:id="rId50"/>
    <p:sldId id="722" r:id="rId51"/>
    <p:sldId id="886" r:id="rId52"/>
    <p:sldId id="868" r:id="rId53"/>
    <p:sldId id="884" r:id="rId54"/>
    <p:sldId id="687" r:id="rId55"/>
    <p:sldId id="688" r:id="rId56"/>
    <p:sldId id="931" r:id="rId57"/>
    <p:sldId id="932" r:id="rId58"/>
    <p:sldId id="938" r:id="rId59"/>
    <p:sldId id="933" r:id="rId60"/>
    <p:sldId id="937" r:id="rId61"/>
    <p:sldId id="935" r:id="rId62"/>
    <p:sldId id="936" r:id="rId63"/>
    <p:sldId id="939" r:id="rId64"/>
    <p:sldId id="946" r:id="rId65"/>
    <p:sldId id="947" r:id="rId66"/>
    <p:sldId id="955" r:id="rId67"/>
    <p:sldId id="942" r:id="rId68"/>
    <p:sldId id="943" r:id="rId69"/>
    <p:sldId id="944" r:id="rId70"/>
    <p:sldId id="945" r:id="rId71"/>
    <p:sldId id="948" r:id="rId72"/>
    <p:sldId id="949" r:id="rId73"/>
    <p:sldId id="950" r:id="rId74"/>
    <p:sldId id="951" r:id="rId75"/>
    <p:sldId id="952" r:id="rId76"/>
    <p:sldId id="953" r:id="rId77"/>
    <p:sldId id="954" r:id="rId78"/>
    <p:sldId id="315" r:id="rId79"/>
    <p:sldId id="312" r:id="rId80"/>
    <p:sldId id="318" r:id="rId81"/>
    <p:sldId id="472" r:id="rId82"/>
    <p:sldId id="473" r:id="rId83"/>
    <p:sldId id="474" r:id="rId84"/>
    <p:sldId id="480" r:id="rId85"/>
    <p:sldId id="259" r:id="rId86"/>
    <p:sldId id="260" r:id="rId87"/>
    <p:sldId id="261" r:id="rId8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285"/>
            <p14:sldId id="286"/>
            <p14:sldId id="591"/>
            <p14:sldId id="569"/>
            <p14:sldId id="345"/>
          </p14:sldIdLst>
        </p14:section>
        <p14:section name="May 10th daily slot 3 - May IEEE electronic meeting" id="{5906853D-78D7-4DA8-9FA6-A28981EEDFB8}">
          <p14:sldIdLst>
            <p14:sldId id="690"/>
            <p14:sldId id="678"/>
            <p14:sldId id="693"/>
            <p14:sldId id="697"/>
            <p14:sldId id="696"/>
            <p14:sldId id="698"/>
            <p14:sldId id="695"/>
            <p14:sldId id="680"/>
          </p14:sldIdLst>
        </p14:section>
        <p14:section name="May 12th daily slot 3 - May IEEE electronic meeting" id="{DE843586-E506-4D30-A655-52B441F0114A}">
          <p14:sldIdLst>
            <p14:sldId id="683"/>
            <p14:sldId id="694"/>
            <p14:sldId id="689"/>
            <p14:sldId id="699"/>
            <p14:sldId id="700"/>
            <p14:sldId id="684"/>
            <p14:sldId id="685"/>
          </p14:sldIdLst>
        </p14:section>
        <p14:section name="May 17th daily slot 3 - May IEEE electronic meeting" id="{347EDFAB-725B-4685-8406-804F1F654820}">
          <p14:sldIdLst>
            <p14:sldId id="686"/>
            <p14:sldId id="701"/>
            <p14:sldId id="679"/>
            <p14:sldId id="702"/>
            <p14:sldId id="887"/>
            <p14:sldId id="885"/>
            <p14:sldId id="722"/>
            <p14:sldId id="886"/>
            <p14:sldId id="868"/>
            <p14:sldId id="884"/>
            <p14:sldId id="687"/>
            <p14:sldId id="688"/>
          </p14:sldIdLst>
        </p14:section>
        <p14:section name="May 26th TGaz Telecon" id="{1EF84385-1510-471A-AEE4-F1EB022C96A4}">
          <p14:sldIdLst>
            <p14:sldId id="931"/>
            <p14:sldId id="932"/>
            <p14:sldId id="938"/>
            <p14:sldId id="933"/>
            <p14:sldId id="937"/>
            <p14:sldId id="935"/>
            <p14:sldId id="936"/>
          </p14:sldIdLst>
        </p14:section>
        <p14:section name="June 02 TGaz Telecon" id="{9646FF5F-F2FC-4519-B186-794505D8EA2B}">
          <p14:sldIdLst>
            <p14:sldId id="939"/>
            <p14:sldId id="946"/>
            <p14:sldId id="947"/>
            <p14:sldId id="955"/>
            <p14:sldId id="942"/>
            <p14:sldId id="943"/>
            <p14:sldId id="944"/>
            <p14:sldId id="945"/>
          </p14:sldIdLst>
        </p14:section>
        <p14:section name="June 09 TGaz Telecon" id="{A3A1CCF0-2B73-4CDD-A481-E03D1805687A}">
          <p14:sldIdLst>
            <p14:sldId id="948"/>
            <p14:sldId id="949"/>
            <p14:sldId id="950"/>
            <p14:sldId id="951"/>
            <p14:sldId id="952"/>
            <p14:sldId id="953"/>
            <p14:sldId id="954"/>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BB3B08-8E22-4EE5-9E1E-FF0EE5B62859}" v="13" dt="2021-06-08T18:36:26.524"/>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23" autoAdjust="0"/>
    <p:restoredTop sz="96807" autoAdjust="0"/>
  </p:normalViewPr>
  <p:slideViewPr>
    <p:cSldViewPr>
      <p:cViewPr varScale="1">
        <p:scale>
          <a:sx n="123" d="100"/>
          <a:sy n="123" d="100"/>
        </p:scale>
        <p:origin x="126"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95" d="100"/>
          <a:sy n="95" d="100"/>
        </p:scale>
        <p:origin x="3558"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openxmlformats.org/officeDocument/2006/relationships/slide" Target="slides/slide72.xml"/><Relationship Id="rId84" Type="http://schemas.openxmlformats.org/officeDocument/2006/relationships/slide" Target="slides/slide80.xml"/><Relationship Id="rId89" Type="http://schemas.openxmlformats.org/officeDocument/2006/relationships/notesMaster" Target="notesMasters/notesMaster1.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slide" Target="slides/slide75.xml"/><Relationship Id="rId87" Type="http://schemas.openxmlformats.org/officeDocument/2006/relationships/slide" Target="slides/slide83.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slide" Target="slides/slide78.xml"/><Relationship Id="rId90" Type="http://schemas.openxmlformats.org/officeDocument/2006/relationships/handoutMaster" Target="handoutMasters/handoutMaster1.xml"/><Relationship Id="rId95" Type="http://schemas.microsoft.com/office/2015/10/relationships/revisionInfo" Target="revisionInfo.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slide" Target="slides/slide81.xml"/><Relationship Id="rId93"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slide" Target="slides/slide84.xml"/><Relationship Id="rId9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6/1/2021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82</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83</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84</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560694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1710256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802.11-21/486r11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2021-06-08</a:t>
            </a:r>
            <a:endParaRPr lang="en-GB" sz="2000" b="0" dirty="0"/>
          </a:p>
        </p:txBody>
      </p:sp>
      <p:sp>
        <p:nvSpPr>
          <p:cNvPr id="6" name="Date Placeholder 3"/>
          <p:cNvSpPr>
            <a:spLocks noGrp="1"/>
          </p:cNvSpPr>
          <p:nvPr>
            <p:ph type="dt" idx="10"/>
          </p:nvPr>
        </p:nvSpPr>
        <p:spPr/>
        <p:txBody>
          <a:bodyPr/>
          <a:lstStyle/>
          <a:p>
            <a:r>
              <a:rPr lang="en-US"/>
              <a:t>June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8"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600" dirty="0">
                <a:hlinkClick r:id="rId2"/>
              </a:rPr>
              <a:t>https://standards.ieee.org/about/policies/bylaws/sect6-7.html#7</a:t>
            </a:r>
            <a:br>
              <a:rPr lang="en-US" sz="1600" dirty="0"/>
            </a:br>
            <a:r>
              <a:rPr lang="en-US" dirty="0"/>
              <a:t>	Clause 6.1 of the IEEE SA Standards Board Operations Manual</a:t>
            </a:r>
            <a:br>
              <a:rPr lang="en-US" dirty="0"/>
            </a:br>
            <a:r>
              <a:rPr lang="en-US"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May Electronic Meeting Agenda </a:t>
            </a:r>
          </a:p>
          <a:p>
            <a:pPr algn="ctr">
              <a:lnSpc>
                <a:spcPct val="90000"/>
              </a:lnSpc>
              <a:buFontTx/>
              <a:buNone/>
            </a:pPr>
            <a:r>
              <a:rPr lang="en-US" altLang="en-US" sz="3600" dirty="0">
                <a:cs typeface="Times New Roman" panose="02020603050405020304" pitchFamily="18" charset="0"/>
              </a:rPr>
              <a:t>And telecons meetings running between May and July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Date Placeholder 6"/>
          <p:cNvSpPr>
            <a:spLocks noGrp="1"/>
          </p:cNvSpPr>
          <p:nvPr>
            <p:ph type="dt" idx="15"/>
          </p:nvPr>
        </p:nvSpPr>
        <p:spPr/>
        <p:txBody>
          <a:bodyPr/>
          <a:lstStyle/>
          <a:p>
            <a:r>
              <a:rPr lang="en-US"/>
              <a:t>June 2021</a:t>
            </a:r>
            <a:endParaRPr lang="en-GB" dirty="0"/>
          </a:p>
        </p:txBody>
      </p:sp>
      <p:sp>
        <p:nvSpPr>
          <p:cNvPr id="8" name="Footer Placeholder 7"/>
          <p:cNvSpPr>
            <a:spLocks noGrp="1"/>
          </p:cNvSpPr>
          <p:nvPr>
            <p:ph type="ftr" idx="14"/>
          </p:nvPr>
        </p:nvSpPr>
        <p:spPr/>
        <p:txBody>
          <a:bodyPr/>
          <a:lstStyle/>
          <a:p>
            <a:r>
              <a:rPr lang="en-GB"/>
              <a:t>Jonathan Segev, Intel corporation</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7" name="Date Placeholder 6"/>
          <p:cNvSpPr>
            <a:spLocks noGrp="1"/>
          </p:cNvSpPr>
          <p:nvPr>
            <p:ph type="dt" idx="15"/>
          </p:nvPr>
        </p:nvSpPr>
        <p:spPr/>
        <p:txBody>
          <a:bodyPr/>
          <a:lstStyle/>
          <a:p>
            <a:r>
              <a:rPr lang="en-US"/>
              <a:t>June 2021</a:t>
            </a:r>
            <a:endParaRPr lang="en-GB" dirty="0"/>
          </a:p>
        </p:txBody>
      </p:sp>
      <p:sp>
        <p:nvSpPr>
          <p:cNvPr id="8" name="Footer Placeholder 7"/>
          <p:cNvSpPr>
            <a:spLocks noGrp="1"/>
          </p:cNvSpPr>
          <p:nvPr>
            <p:ph type="ftr" idx="14"/>
          </p:nvPr>
        </p:nvSpPr>
        <p:spPr/>
        <p:txBody>
          <a:bodyPr/>
          <a:lstStyle/>
          <a:p>
            <a:r>
              <a:rPr lang="en-GB"/>
              <a:t>Jonathan Segev, Intel corporation</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Electronic Meeting Week Agenda</a:t>
            </a:r>
            <a:endParaRPr lang="en-US" dirty="0"/>
          </a:p>
        </p:txBody>
      </p:sp>
      <p:sp>
        <p:nvSpPr>
          <p:cNvPr id="3" name="Content Placeholder 2"/>
          <p:cNvSpPr>
            <a:spLocks noGrp="1"/>
          </p:cNvSpPr>
          <p:nvPr>
            <p:ph idx="1"/>
          </p:nvPr>
        </p:nvSpPr>
        <p:spPr>
          <a:xfrm>
            <a:off x="914401" y="1462707"/>
            <a:ext cx="10361084" cy="4846613"/>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week (5 min).</a:t>
            </a:r>
          </a:p>
          <a:p>
            <a:pPr algn="just">
              <a:spcBef>
                <a:spcPct val="20000"/>
              </a:spcBef>
              <a:buFontTx/>
              <a:buChar char="•"/>
            </a:pPr>
            <a:r>
              <a:rPr lang="en-US" altLang="en-US" sz="1600" b="0" dirty="0"/>
              <a:t>Review of LB253 CR results and progress. (10min) – Roy </a:t>
            </a:r>
          </a:p>
          <a:p>
            <a:pPr algn="just">
              <a:spcBef>
                <a:spcPct val="20000"/>
              </a:spcBef>
              <a:buFontTx/>
              <a:buChar char="•"/>
            </a:pPr>
            <a:r>
              <a:rPr lang="en-US" altLang="en-US" sz="1600" b="0" dirty="0"/>
              <a:t>Consider approval of previous meeting minutes.</a:t>
            </a:r>
          </a:p>
          <a:p>
            <a:pPr algn="just">
              <a:spcBef>
                <a:spcPct val="20000"/>
              </a:spcBef>
              <a:buFontTx/>
              <a:buChar char="•"/>
            </a:pPr>
            <a:r>
              <a:rPr lang="en-US" altLang="en-US" sz="1600" b="0" dirty="0"/>
              <a:t>Consider motions that met SP threshold from earlier meetings.</a:t>
            </a:r>
          </a:p>
          <a:p>
            <a:pPr algn="just">
              <a:spcBef>
                <a:spcPct val="20000"/>
              </a:spcBef>
              <a:buFontTx/>
              <a:buChar char="•"/>
            </a:pPr>
            <a:r>
              <a:rPr lang="en-US" altLang="en-US" sz="1600" b="0" dirty="0"/>
              <a:t>Review and consider PAR extension approval (Jonathan)</a:t>
            </a:r>
          </a:p>
          <a:p>
            <a:pPr algn="just">
              <a:spcBef>
                <a:spcPct val="20000"/>
              </a:spcBef>
              <a:buFontTx/>
              <a:buChar char="•"/>
            </a:pPr>
            <a:r>
              <a:rPr lang="en-US" altLang="en-US" sz="1600" b="0" dirty="0"/>
              <a:t>Review submissions. – as permitted.</a:t>
            </a:r>
          </a:p>
          <a:p>
            <a:pPr algn="just">
              <a:spcBef>
                <a:spcPct val="20000"/>
              </a:spcBef>
              <a:buFontTx/>
              <a:buChar char="•"/>
            </a:pPr>
            <a:r>
              <a:rPr lang="en-US" sz="1600" b="0" dirty="0"/>
              <a:t>Review and setup telecon plan – 5 min special order</a:t>
            </a:r>
          </a:p>
          <a:p>
            <a:pPr algn="just">
              <a:spcBef>
                <a:spcPct val="20000"/>
              </a:spcBef>
              <a:buFontTx/>
              <a:buChar char="•"/>
            </a:pPr>
            <a:r>
              <a:rPr lang="en-US" sz="1600" b="0" dirty="0"/>
              <a:t>Review progress made during the week – 5 min special order</a:t>
            </a:r>
          </a:p>
          <a:p>
            <a:pPr algn="just">
              <a:spcBef>
                <a:spcPct val="20000"/>
              </a:spcBef>
              <a:buFontTx/>
              <a:buChar char="•"/>
            </a:pPr>
            <a:r>
              <a:rPr lang="en-US" sz="1600" b="0" dirty="0"/>
              <a:t>Review program timelines – 10min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23239765"/>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11-21-749</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11-21-811</a:t>
                      </a:r>
                    </a:p>
                  </a:txBody>
                  <a:tcPr marT="45712" marB="45712"/>
                </a:tc>
                <a:tc>
                  <a:txBody>
                    <a:bodyPr/>
                    <a:lstStyle/>
                    <a:p>
                      <a:r>
                        <a:rPr lang="en-US" sz="1400" kern="1200" dirty="0">
                          <a:solidFill>
                            <a:schemeClr val="dk1"/>
                          </a:solidFill>
                          <a:latin typeface="+mn-lt"/>
                          <a:ea typeface="+mn-ea"/>
                          <a:cs typeface="+mn-cs"/>
                        </a:rPr>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 LB253 </a:t>
                      </a:r>
                      <a:r>
                        <a:rPr lang="en-US" sz="1400" kern="1200" dirty="0" err="1">
                          <a:solidFill>
                            <a:schemeClr val="dk1"/>
                          </a:solidFill>
                          <a:latin typeface="+mn-lt"/>
                          <a:ea typeface="+mn-ea"/>
                          <a:cs typeface="+mn-cs"/>
                        </a:rPr>
                        <a:t>Misc</a:t>
                      </a:r>
                      <a:r>
                        <a:rPr lang="en-US" sz="1400" kern="1200" dirty="0">
                          <a:solidFill>
                            <a:schemeClr val="dk1"/>
                          </a:solidFill>
                          <a:latin typeface="+mn-lt"/>
                          <a:ea typeface="+mn-ea"/>
                          <a:cs typeface="+mn-cs"/>
                        </a:rPr>
                        <a:t> Comments</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8"/>
                  </a:ext>
                </a:extLst>
              </a:tr>
              <a:tr h="0">
                <a:tc>
                  <a:txBody>
                    <a:bodyPr/>
                    <a:lstStyle/>
                    <a:p>
                      <a:r>
                        <a:rPr lang="en-US" sz="1400" dirty="0"/>
                        <a:t>11-21-0815</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a:t>
                      </a:r>
                      <a:r>
                        <a:rPr lang="en-US" sz="1400" dirty="0" err="1"/>
                        <a:t>Misc</a:t>
                      </a:r>
                      <a:r>
                        <a:rPr lang="en-US" sz="1400" dirty="0"/>
                        <a:t> CIDs on Trigger frame format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52002374"/>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May 10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 (11-20-486).</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77811355"/>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May Electronic meeting and teleconferences running between the May and July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7548908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May 12</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Agenda setting (5min)</a:t>
            </a:r>
          </a:p>
          <a:p>
            <a:pPr algn="just">
              <a:spcBef>
                <a:spcPct val="20000"/>
              </a:spcBef>
              <a:buFontTx/>
              <a:buChar char="•"/>
            </a:pPr>
            <a:r>
              <a:rPr lang="en-US" altLang="en-US" sz="1800" b="0" dirty="0"/>
              <a:t>Review submissions (as time permits).</a:t>
            </a:r>
          </a:p>
          <a:p>
            <a:pPr algn="just">
              <a:spcBef>
                <a:spcPct val="20000"/>
              </a:spcBef>
              <a:buFontTx/>
              <a:buChar char="•"/>
            </a:pPr>
            <a:r>
              <a:rPr lang="en-US" altLang="en-US" sz="1800" b="0" dirty="0"/>
              <a:t>CR as a group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Wed.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00527627"/>
              </p:ext>
            </p:extLst>
          </p:nvPr>
        </p:nvGraphicFramePr>
        <p:xfrm>
          <a:off x="911424" y="1260086"/>
          <a:ext cx="10463544" cy="2773536"/>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320480">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1966600">
                  <a:extLst>
                    <a:ext uri="{9D8B030D-6E8A-4147-A177-3AD203B41FA5}">
                      <a16:colId xmlns:a16="http://schemas.microsoft.com/office/drawing/2014/main" val="29502483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 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11-21-811</a:t>
                      </a:r>
                    </a:p>
                  </a:txBody>
                  <a:tcPr marT="45712" marB="45712"/>
                </a:tc>
                <a:tc>
                  <a:txBody>
                    <a:bodyPr/>
                    <a:lstStyle/>
                    <a:p>
                      <a:r>
                        <a:rPr lang="en-US" sz="1400" kern="1200" dirty="0">
                          <a:solidFill>
                            <a:schemeClr val="dk1"/>
                          </a:solidFill>
                          <a:latin typeface="+mn-lt"/>
                          <a:ea typeface="+mn-ea"/>
                          <a:cs typeface="+mn-cs"/>
                        </a:rPr>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 LB253 </a:t>
                      </a:r>
                      <a:r>
                        <a:rPr lang="en-US" sz="1400" kern="1200" dirty="0" err="1">
                          <a:solidFill>
                            <a:schemeClr val="dk1"/>
                          </a:solidFill>
                          <a:latin typeface="+mn-lt"/>
                          <a:ea typeface="+mn-ea"/>
                          <a:cs typeface="+mn-cs"/>
                        </a:rPr>
                        <a:t>Misc</a:t>
                      </a:r>
                      <a:r>
                        <a:rPr lang="en-US" sz="1400" kern="1200" dirty="0">
                          <a:solidFill>
                            <a:schemeClr val="dk1"/>
                          </a:solidFill>
                          <a:latin typeface="+mn-lt"/>
                          <a:ea typeface="+mn-ea"/>
                          <a:cs typeface="+mn-cs"/>
                        </a:rPr>
                        <a:t> Comments</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35 min</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20 min</a:t>
                      </a:r>
                    </a:p>
                  </a:txBody>
                  <a:tcPr marT="45712" marB="45712"/>
                </a:tc>
                <a:extLst>
                  <a:ext uri="{0D108BD9-81ED-4DB2-BD59-A6C34878D82A}">
                    <a16:rowId xmlns:a16="http://schemas.microsoft.com/office/drawing/2014/main" val="10005"/>
                  </a:ext>
                </a:extLst>
              </a:tr>
              <a:tr h="0">
                <a:tc>
                  <a:txBody>
                    <a:bodyPr/>
                    <a:lstStyle/>
                    <a:p>
                      <a:r>
                        <a:rPr lang="en-US" sz="1400" dirty="0"/>
                        <a:t>11-21-834</a:t>
                      </a:r>
                    </a:p>
                  </a:txBody>
                  <a:tcPr marT="45712" marB="45712"/>
                </a:tc>
                <a:tc>
                  <a:txBody>
                    <a:bodyPr/>
                    <a:lstStyle/>
                    <a:p>
                      <a:r>
                        <a:rPr lang="en-US" sz="1400" dirty="0"/>
                        <a:t>Christina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tc>
                  <a:txBody>
                    <a:bodyPr/>
                    <a:lstStyle/>
                    <a:p>
                      <a:r>
                        <a:rPr lang="en-US" sz="1400" dirty="0"/>
                        <a:t>As time permits</a:t>
                      </a:r>
                      <a:endParaRPr lang="en-US"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83417-7506-441C-BEEE-962EC66CF51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21ADC231-A2CC-498D-9DF6-056CFEA18CA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83B5509-5FA1-4F2E-BA69-61657C35615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EBDCFF63-6404-48C2-BAAE-9ACC2DF2398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325353-1333-4395-868A-FA6EDA95449D}"/>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8501103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6321968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May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sz="1600" b="0" dirty="0"/>
              <a:t>Agenda setting (5min)</a:t>
            </a:r>
          </a:p>
          <a:p>
            <a:pPr algn="just">
              <a:spcBef>
                <a:spcPct val="20000"/>
              </a:spcBef>
              <a:buFontTx/>
              <a:buChar char="•"/>
            </a:pPr>
            <a:r>
              <a:rPr lang="en-US" altLang="en-US" sz="1600" b="0" dirty="0"/>
              <a:t>Review and consider PAR extension approval 11-21-750 (10min)</a:t>
            </a:r>
          </a:p>
          <a:p>
            <a:pPr algn="just">
              <a:spcBef>
                <a:spcPct val="20000"/>
              </a:spcBef>
              <a:buFontTx/>
              <a:buChar char="•"/>
            </a:pPr>
            <a:r>
              <a:rPr lang="en-US" altLang="en-US" sz="1600" b="0" dirty="0"/>
              <a:t>Review submissions (as time permits).</a:t>
            </a:r>
          </a:p>
          <a:p>
            <a:pPr algn="just">
              <a:spcBef>
                <a:spcPct val="20000"/>
              </a:spcBef>
              <a:buFontTx/>
              <a:buChar char="•"/>
            </a:pPr>
            <a:r>
              <a:rPr lang="en-US" altLang="en-US" sz="1600" b="0" dirty="0"/>
              <a:t>CR as a group (as time permits)</a:t>
            </a:r>
          </a:p>
          <a:p>
            <a:pPr algn="just">
              <a:spcBef>
                <a:spcPct val="20000"/>
              </a:spcBef>
              <a:buFontTx/>
              <a:buChar char="•"/>
            </a:pPr>
            <a:r>
              <a:rPr lang="en-US" sz="1600" b="0" dirty="0"/>
              <a:t>Special order: </a:t>
            </a:r>
          </a:p>
          <a:p>
            <a:pPr lvl="1" algn="just">
              <a:spcBef>
                <a:spcPct val="20000"/>
              </a:spcBef>
              <a:buFontTx/>
              <a:buChar char="•"/>
            </a:pPr>
            <a:r>
              <a:rPr lang="en-US" sz="1400" b="0" dirty="0"/>
              <a:t>Review submission queue and call for submissions (3min)</a:t>
            </a:r>
          </a:p>
          <a:p>
            <a:pPr lvl="1" algn="just">
              <a:spcBef>
                <a:spcPct val="20000"/>
              </a:spcBef>
              <a:buFontTx/>
              <a:buChar char="•"/>
            </a:pPr>
            <a:r>
              <a:rPr lang="en-US" sz="1400" b="0" dirty="0"/>
              <a:t>Review timelines and progress (7 min)</a:t>
            </a:r>
          </a:p>
          <a:p>
            <a:pPr lvl="1" algn="just">
              <a:spcBef>
                <a:spcPct val="20000"/>
              </a:spcBef>
              <a:buFontTx/>
              <a:buChar char="•"/>
            </a:pPr>
            <a:r>
              <a:rPr lang="en-US" sz="1400" dirty="0"/>
              <a:t>LB253 completion status (3 min)</a:t>
            </a:r>
            <a:endParaRPr lang="en-US" sz="1400" b="0" dirty="0"/>
          </a:p>
          <a:p>
            <a:pPr lvl="1" algn="just">
              <a:spcBef>
                <a:spcPct val="20000"/>
              </a:spcBef>
              <a:buFontTx/>
              <a:buChar char="•"/>
            </a:pPr>
            <a:r>
              <a:rPr lang="en-US" sz="1400" b="0" dirty="0"/>
              <a:t>Review Targets towards July meeting (3min)</a:t>
            </a:r>
          </a:p>
          <a:p>
            <a:pPr lvl="1" algn="just">
              <a:spcBef>
                <a:spcPct val="20000"/>
              </a:spcBef>
              <a:buFontTx/>
              <a:buChar char="•"/>
            </a:pPr>
            <a:r>
              <a:rPr lang="en-US" sz="1400" b="0" dirty="0"/>
              <a:t>Review future telecons (5 min)</a:t>
            </a:r>
            <a:endParaRPr lang="en-US" sz="1200" b="0" dirty="0"/>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Wed.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26020741"/>
              </p:ext>
            </p:extLst>
          </p:nvPr>
        </p:nvGraphicFramePr>
        <p:xfrm>
          <a:off x="911424" y="1260086"/>
          <a:ext cx="10463544" cy="2224928"/>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320480">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1966600">
                  <a:extLst>
                    <a:ext uri="{9D8B030D-6E8A-4147-A177-3AD203B41FA5}">
                      <a16:colId xmlns:a16="http://schemas.microsoft.com/office/drawing/2014/main" val="29502483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52392">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3311325026"/>
                  </a:ext>
                </a:extLst>
              </a:tr>
              <a:tr h="152392">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7 min</a:t>
                      </a:r>
                    </a:p>
                  </a:txBody>
                  <a:tcPr marT="45712" marB="45712"/>
                </a:tc>
                <a:extLst>
                  <a:ext uri="{0D108BD9-81ED-4DB2-BD59-A6C34878D82A}">
                    <a16:rowId xmlns:a16="http://schemas.microsoft.com/office/drawing/2014/main" val="2005561205"/>
                  </a:ext>
                </a:extLst>
              </a:tr>
              <a:tr h="0">
                <a:tc>
                  <a:txBody>
                    <a:bodyPr/>
                    <a:lstStyle/>
                    <a:p>
                      <a:r>
                        <a:rPr lang="en-US" sz="1400" dirty="0"/>
                        <a:t>11-21-834</a:t>
                      </a:r>
                    </a:p>
                  </a:txBody>
                  <a:tcPr marT="45712" marB="45712"/>
                </a:tc>
                <a:tc>
                  <a:txBody>
                    <a:bodyPr/>
                    <a:lstStyle/>
                    <a:p>
                      <a:r>
                        <a:rPr lang="en-US" sz="1400" dirty="0"/>
                        <a:t>Christian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tc>
                  <a:txBody>
                    <a:bodyPr/>
                    <a:lstStyle/>
                    <a:p>
                      <a:r>
                        <a:rPr lang="en-US" sz="1400" dirty="0"/>
                        <a:t>8min – moved to telecon</a:t>
                      </a:r>
                    </a:p>
                  </a:txBody>
                  <a:tcPr marT="45712" marB="45712"/>
                </a:tc>
                <a:extLst>
                  <a:ext uri="{0D108BD9-81ED-4DB2-BD59-A6C34878D82A}">
                    <a16:rowId xmlns:a16="http://schemas.microsoft.com/office/drawing/2014/main" val="10006"/>
                  </a:ext>
                </a:extLst>
              </a:tr>
              <a:tr h="0">
                <a:tc>
                  <a:txBody>
                    <a:bodyPr/>
                    <a:lstStyle/>
                    <a:p>
                      <a:r>
                        <a:rPr lang="en-US" sz="1400" dirty="0"/>
                        <a:t>11-21-0815</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a:t>
                      </a:r>
                      <a:r>
                        <a:rPr lang="en-US" sz="1400" dirty="0" err="1"/>
                        <a:t>Misc</a:t>
                      </a:r>
                      <a:r>
                        <a:rPr lang="en-US" sz="1400" dirty="0"/>
                        <a:t> CIDs on Trigger frame format </a:t>
                      </a:r>
                    </a:p>
                  </a:txBody>
                  <a:tcPr marT="45712" marB="45712"/>
                </a:tc>
                <a:tc>
                  <a:txBody>
                    <a:bodyPr/>
                    <a:lstStyle/>
                    <a:p>
                      <a:r>
                        <a:rPr lang="en-US" sz="1400" dirty="0"/>
                        <a:t>CR</a:t>
                      </a:r>
                    </a:p>
                  </a:txBody>
                  <a:tcPr marT="45712" marB="45712"/>
                </a:tc>
                <a:tc>
                  <a:txBody>
                    <a:bodyPr/>
                    <a:lstStyle/>
                    <a:p>
                      <a:r>
                        <a:rPr lang="en-US" sz="1400" dirty="0"/>
                        <a:t>40min</a:t>
                      </a:r>
                    </a:p>
                  </a:txBody>
                  <a:tcPr marT="45712" marB="45712"/>
                </a:tc>
                <a:extLst>
                  <a:ext uri="{0D108BD9-81ED-4DB2-BD59-A6C34878D82A}">
                    <a16:rowId xmlns:a16="http://schemas.microsoft.com/office/drawing/2014/main" val="10008"/>
                  </a:ext>
                </a:extLst>
              </a:tr>
              <a:tr h="0">
                <a:tc>
                  <a:txBody>
                    <a:bodyPr/>
                    <a:lstStyle/>
                    <a:p>
                      <a:r>
                        <a:rPr lang="en-US" sz="1400" dirty="0"/>
                        <a:t>11-21-835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LB253 Comment Resolution</a:t>
                      </a:r>
                    </a:p>
                  </a:txBody>
                  <a:tcPr marT="45712" marB="45712"/>
                </a:tc>
                <a:tc>
                  <a:txBody>
                    <a:bodyPr/>
                    <a:lstStyle/>
                    <a:p>
                      <a:r>
                        <a:rPr lang="en-US" sz="1400" dirty="0"/>
                        <a:t>CR</a:t>
                      </a:r>
                    </a:p>
                  </a:txBody>
                  <a:tcPr marT="45712" marB="45712"/>
                </a:tc>
                <a:tc>
                  <a:txBody>
                    <a:bodyPr/>
                    <a:lstStyle/>
                    <a:p>
                      <a:r>
                        <a:rPr lang="en-US" sz="1400" dirty="0"/>
                        <a:t>1hr (as time permits).</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979605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a:xfrm>
            <a:off x="914401" y="685802"/>
            <a:ext cx="10361084" cy="301622"/>
          </a:xfrm>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340768"/>
            <a:ext cx="10361084" cy="4753647"/>
          </a:xfrm>
        </p:spPr>
        <p:txBody>
          <a:bodyPr/>
          <a:lstStyle/>
          <a:p>
            <a:pPr>
              <a:buFont typeface="Arial" panose="020B0604020202020204" pitchFamily="34" charset="0"/>
              <a:buChar char="•"/>
            </a:pPr>
            <a:r>
              <a:rPr lang="en-US" b="0" dirty="0"/>
              <a:t>Current pipeline:</a:t>
            </a:r>
          </a:p>
          <a:p>
            <a:pPr>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b="0" dirty="0"/>
          </a:p>
          <a:p>
            <a:pPr lvl="1">
              <a:buFont typeface="Arial" panose="020B0604020202020204" pitchFamily="34" charset="0"/>
              <a:buChar char="•"/>
            </a:pPr>
            <a:endParaRPr lang="en-US" b="0" dirty="0"/>
          </a:p>
          <a:p>
            <a:pPr lvl="1">
              <a:buFont typeface="Arial" panose="020B0604020202020204" pitchFamily="34" charset="0"/>
              <a:buChar char="•"/>
            </a:pPr>
            <a:endParaRPr lang="en-US" dirty="0"/>
          </a:p>
          <a:p>
            <a:pPr lvl="1">
              <a:buFont typeface="Arial" panose="020B0604020202020204" pitchFamily="34" charset="0"/>
              <a:buChar char="•"/>
            </a:pPr>
            <a:endParaRPr lang="en-US" b="0" dirty="0"/>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255CC989-F556-48B3-8191-DDD06C371B09}"/>
              </a:ext>
            </a:extLst>
          </p:cNvPr>
          <p:cNvGraphicFramePr>
            <a:graphicFrameLocks noGrp="1"/>
          </p:cNvGraphicFramePr>
          <p:nvPr>
            <p:extLst>
              <p:ext uri="{D42A27DB-BD31-4B8C-83A1-F6EECF244321}">
                <p14:modId xmlns:p14="http://schemas.microsoft.com/office/powerpoint/2010/main" val="3312621305"/>
              </p:ext>
            </p:extLst>
          </p:nvPr>
        </p:nvGraphicFramePr>
        <p:xfrm>
          <a:off x="914400" y="1981200"/>
          <a:ext cx="10361085" cy="1981120"/>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5268348">
                  <a:extLst>
                    <a:ext uri="{9D8B030D-6E8A-4147-A177-3AD203B41FA5}">
                      <a16:colId xmlns:a16="http://schemas.microsoft.com/office/drawing/2014/main" val="1172985495"/>
                    </a:ext>
                  </a:extLst>
                </a:gridCol>
                <a:gridCol w="1317087">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11-21-834</a:t>
                      </a:r>
                    </a:p>
                  </a:txBody>
                  <a:tcPr marT="45712" marB="45712"/>
                </a:tc>
                <a:tc>
                  <a:txBody>
                    <a:bodyPr/>
                    <a:lstStyle/>
                    <a:p>
                      <a:r>
                        <a:rPr lang="en-US" sz="1400" dirty="0"/>
                        <a:t>Christian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extLst>
                  <a:ext uri="{0D108BD9-81ED-4DB2-BD59-A6C34878D82A}">
                    <a16:rowId xmlns:a16="http://schemas.microsoft.com/office/drawing/2014/main" val="194494277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827267283"/>
                  </a:ext>
                </a:extLst>
              </a:tr>
              <a:tr h="0">
                <a:tc>
                  <a:txBody>
                    <a:bodyPr/>
                    <a:lstStyle/>
                    <a:p>
                      <a:r>
                        <a:rPr lang="en-US" sz="1400" dirty="0"/>
                        <a:t>11-21-835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LB253 Comment Resolution</a:t>
                      </a:r>
                    </a:p>
                  </a:txBody>
                  <a:tcPr marT="45712" marB="45712"/>
                </a:tc>
                <a:tc>
                  <a:txBody>
                    <a:bodyPr/>
                    <a:lstStyle/>
                    <a:p>
                      <a:r>
                        <a:rPr lang="en-US" sz="1400" dirty="0"/>
                        <a:t>CR – for completion from after 5353</a:t>
                      </a:r>
                    </a:p>
                  </a:txBody>
                  <a:tcPr marT="45712" marB="45712"/>
                </a:tc>
                <a:extLst>
                  <a:ext uri="{0D108BD9-81ED-4DB2-BD59-A6C34878D82A}">
                    <a16:rowId xmlns:a16="http://schemas.microsoft.com/office/drawing/2014/main" val="2042622864"/>
                  </a:ext>
                </a:extLst>
              </a:tr>
              <a:tr h="0">
                <a:tc>
                  <a:txBody>
                    <a:bodyPr/>
                    <a:lstStyle/>
                    <a:p>
                      <a:r>
                        <a:rPr lang="en-US" sz="1400"/>
                        <a:t>11-21-864</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Resolutions of CID 5090</a:t>
                      </a:r>
                    </a:p>
                  </a:txBody>
                  <a:tcPr marT="45712" marB="45712"/>
                </a:tc>
                <a:tc>
                  <a:txBody>
                    <a:bodyPr/>
                    <a:lstStyle/>
                    <a:p>
                      <a:r>
                        <a:rPr lang="en-US" sz="1400" dirty="0"/>
                        <a:t>CR</a:t>
                      </a:r>
                    </a:p>
                  </a:txBody>
                  <a:tcPr marT="45712" marB="45712"/>
                </a:tc>
                <a:extLst>
                  <a:ext uri="{0D108BD9-81ED-4DB2-BD59-A6C34878D82A}">
                    <a16:rowId xmlns:a16="http://schemas.microsoft.com/office/drawing/2014/main" val="1133559433"/>
                  </a:ext>
                </a:extLst>
              </a:tr>
            </a:tbl>
          </a:graphicData>
        </a:graphic>
      </p:graphicFrame>
    </p:spTree>
    <p:extLst>
      <p:ext uri="{BB962C8B-B14F-4D97-AF65-F5344CB8AC3E}">
        <p14:creationId xmlns:p14="http://schemas.microsoft.com/office/powerpoint/2010/main" val="14633200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 – updated past May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888221"/>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4174700"/>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890918"/>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888380"/>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888529"/>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19" y="4182700"/>
            <a:ext cx="180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5736652" y="4582330"/>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896200" y="3068960"/>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grpSp>
        <p:nvGrpSpPr>
          <p:cNvPr id="3" name="Group 2">
            <a:extLst>
              <a:ext uri="{FF2B5EF4-FFF2-40B4-BE49-F238E27FC236}">
                <a16:creationId xmlns:a16="http://schemas.microsoft.com/office/drawing/2014/main" id="{28CF0915-8ED0-4994-B502-33D19ECAB01A}"/>
              </a:ext>
            </a:extLst>
          </p:cNvPr>
          <p:cNvGrpSpPr/>
          <p:nvPr/>
        </p:nvGrpSpPr>
        <p:grpSpPr>
          <a:xfrm>
            <a:off x="7668534" y="2425355"/>
            <a:ext cx="650149" cy="672139"/>
            <a:chOff x="7668534" y="2425355"/>
            <a:chExt cx="650149" cy="672139"/>
          </a:xfrm>
        </p:grpSpPr>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642354" y="2431553"/>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10356796" y="2691938"/>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68" name="Rectangle 167">
            <a:extLst>
              <a:ext uri="{FF2B5EF4-FFF2-40B4-BE49-F238E27FC236}">
                <a16:creationId xmlns:a16="http://schemas.microsoft.com/office/drawing/2014/main" id="{A6609AD8-0BD0-4DE6-98A2-627D5F941659}"/>
              </a:ext>
            </a:extLst>
          </p:cNvPr>
          <p:cNvSpPr/>
          <p:nvPr/>
        </p:nvSpPr>
        <p:spPr>
          <a:xfrm>
            <a:off x="7055129" y="3890741"/>
            <a:ext cx="1037171" cy="241084"/>
          </a:xfrm>
          <a:prstGeom prst="rect">
            <a:avLst/>
          </a:prstGeom>
          <a:gradFill>
            <a:gsLst>
              <a:gs pos="0">
                <a:srgbClr val="FFFF00"/>
              </a:gs>
              <a:gs pos="17000">
                <a:srgbClr val="FFFF00"/>
              </a:gs>
              <a:gs pos="79000">
                <a:srgbClr val="00B050"/>
              </a:gs>
              <a:gs pos="100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173" name="Rectangle 172">
            <a:extLst>
              <a:ext uri="{FF2B5EF4-FFF2-40B4-BE49-F238E27FC236}">
                <a16:creationId xmlns:a16="http://schemas.microsoft.com/office/drawing/2014/main" id="{F4CFBCF5-0562-4CD1-8BE5-1D5BE737664D}"/>
              </a:ext>
            </a:extLst>
          </p:cNvPr>
          <p:cNvSpPr/>
          <p:nvPr/>
        </p:nvSpPr>
        <p:spPr>
          <a:xfrm>
            <a:off x="9201477" y="3888407"/>
            <a:ext cx="777965"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sp>
        <p:nvSpPr>
          <p:cNvPr id="169" name="Rectangle 168">
            <a:extLst>
              <a:ext uri="{FF2B5EF4-FFF2-40B4-BE49-F238E27FC236}">
                <a16:creationId xmlns:a16="http://schemas.microsoft.com/office/drawing/2014/main" id="{8200F9A2-67E5-4987-9546-12211A6042BD}"/>
              </a:ext>
            </a:extLst>
          </p:cNvPr>
          <p:cNvSpPr/>
          <p:nvPr/>
        </p:nvSpPr>
        <p:spPr>
          <a:xfrm>
            <a:off x="7323995" y="3645563"/>
            <a:ext cx="712067" cy="243918"/>
          </a:xfrm>
          <a:prstGeom prst="rect">
            <a:avLst/>
          </a:prstGeom>
          <a:gradFill>
            <a:gsLst>
              <a:gs pos="0">
                <a:srgbClr val="FFFF00"/>
              </a:gs>
              <a:gs pos="0">
                <a:srgbClr val="FFFF00"/>
              </a:gs>
              <a:gs pos="62000">
                <a:srgbClr val="FFFF00"/>
              </a:gs>
              <a:gs pos="81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02C6E214-6D3E-41BA-9208-3834DA86B95B}"/>
              </a:ext>
            </a:extLst>
          </p:cNvPr>
          <p:cNvSpPr/>
          <p:nvPr/>
        </p:nvSpPr>
        <p:spPr>
          <a:xfrm>
            <a:off x="8475419" y="3889351"/>
            <a:ext cx="879000" cy="2475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0" name="Rectangle 169">
            <a:extLst>
              <a:ext uri="{FF2B5EF4-FFF2-40B4-BE49-F238E27FC236}">
                <a16:creationId xmlns:a16="http://schemas.microsoft.com/office/drawing/2014/main" id="{67AF27AE-0EAD-4603-A050-028DEEF65666}"/>
              </a:ext>
            </a:extLst>
          </p:cNvPr>
          <p:cNvSpPr/>
          <p:nvPr/>
        </p:nvSpPr>
        <p:spPr>
          <a:xfrm>
            <a:off x="8040216" y="3890636"/>
            <a:ext cx="446793"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00" dirty="0">
                <a:solidFill>
                  <a:schemeClr val="tx1"/>
                </a:solidFill>
              </a:rPr>
              <a:t>Next </a:t>
            </a:r>
          </a:p>
          <a:p>
            <a:pPr algn="ctr">
              <a:defRPr/>
            </a:pPr>
            <a:r>
              <a:rPr lang="en-US" sz="1000" dirty="0">
                <a:solidFill>
                  <a:schemeClr val="tx1"/>
                </a:solidFill>
              </a:rPr>
              <a:t>LB</a:t>
            </a:r>
          </a:p>
        </p:txBody>
      </p:sp>
      <p:sp>
        <p:nvSpPr>
          <p:cNvPr id="63" name="Rectangle 62">
            <a:extLst>
              <a:ext uri="{FF2B5EF4-FFF2-40B4-BE49-F238E27FC236}">
                <a16:creationId xmlns:a16="http://schemas.microsoft.com/office/drawing/2014/main" id="{86584CC9-10B2-40BB-A3F1-131186C79250}"/>
              </a:ext>
            </a:extLst>
          </p:cNvPr>
          <p:cNvSpPr/>
          <p:nvPr/>
        </p:nvSpPr>
        <p:spPr>
          <a:xfrm>
            <a:off x="8362375" y="3642824"/>
            <a:ext cx="24141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64" name="Oval Callout 93">
            <a:extLst>
              <a:ext uri="{FF2B5EF4-FFF2-40B4-BE49-F238E27FC236}">
                <a16:creationId xmlns:a16="http://schemas.microsoft.com/office/drawing/2014/main" id="{A65DD93F-BB47-4E8E-8821-C6F5E935C5A2}"/>
              </a:ext>
            </a:extLst>
          </p:cNvPr>
          <p:cNvSpPr/>
          <p:nvPr/>
        </p:nvSpPr>
        <p:spPr bwMode="auto">
          <a:xfrm>
            <a:off x="8707022" y="2832100"/>
            <a:ext cx="1158306" cy="487541"/>
          </a:xfrm>
          <a:prstGeom prst="wedgeEllipseCallout">
            <a:avLst>
              <a:gd name="adj1" fmla="val -71339"/>
              <a:gd name="adj2" fmla="val 11638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6" name="Group 65">
            <a:extLst>
              <a:ext uri="{FF2B5EF4-FFF2-40B4-BE49-F238E27FC236}">
                <a16:creationId xmlns:a16="http://schemas.microsoft.com/office/drawing/2014/main" id="{3F65A8A0-3EEF-4C41-BB52-29E8E9A84FF5}"/>
              </a:ext>
            </a:extLst>
          </p:cNvPr>
          <p:cNvGrpSpPr/>
          <p:nvPr/>
        </p:nvGrpSpPr>
        <p:grpSpPr>
          <a:xfrm>
            <a:off x="8987553" y="2424078"/>
            <a:ext cx="650149" cy="395140"/>
            <a:chOff x="7668534" y="2425355"/>
            <a:chExt cx="650149" cy="395140"/>
          </a:xfrm>
        </p:grpSpPr>
        <p:sp>
          <p:nvSpPr>
            <p:cNvPr id="67" name="Text Box 26">
              <a:extLst>
                <a:ext uri="{FF2B5EF4-FFF2-40B4-BE49-F238E27FC236}">
                  <a16:creationId xmlns:a16="http://schemas.microsoft.com/office/drawing/2014/main" id="{3A6F5E8C-33B1-424C-8B0A-C9CE3A7C87F2}"/>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p:txBody>
        </p:sp>
        <p:sp>
          <p:nvSpPr>
            <p:cNvPr id="68" name="Isosceles Triangle 67">
              <a:extLst>
                <a:ext uri="{FF2B5EF4-FFF2-40B4-BE49-F238E27FC236}">
                  <a16:creationId xmlns:a16="http://schemas.microsoft.com/office/drawing/2014/main" id="{6042DA1B-4AB9-4785-9E8D-B31232BAC7DF}"/>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9" name="Group 68">
            <a:extLst>
              <a:ext uri="{FF2B5EF4-FFF2-40B4-BE49-F238E27FC236}">
                <a16:creationId xmlns:a16="http://schemas.microsoft.com/office/drawing/2014/main" id="{1B5376F2-543E-4B6C-8A7A-2DF2B9112520}"/>
              </a:ext>
            </a:extLst>
          </p:cNvPr>
          <p:cNvGrpSpPr/>
          <p:nvPr/>
        </p:nvGrpSpPr>
        <p:grpSpPr>
          <a:xfrm>
            <a:off x="9622315" y="2404168"/>
            <a:ext cx="650149" cy="395140"/>
            <a:chOff x="7668534" y="2425355"/>
            <a:chExt cx="650149" cy="395140"/>
          </a:xfrm>
        </p:grpSpPr>
        <p:sp>
          <p:nvSpPr>
            <p:cNvPr id="70" name="Text Box 26">
              <a:extLst>
                <a:ext uri="{FF2B5EF4-FFF2-40B4-BE49-F238E27FC236}">
                  <a16:creationId xmlns:a16="http://schemas.microsoft.com/office/drawing/2014/main" id="{BD436B5B-D98D-4061-A4C3-867D87BE0C8A}"/>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p:txBody>
        </p:sp>
        <p:sp>
          <p:nvSpPr>
            <p:cNvPr id="71" name="Isosceles Triangle 70">
              <a:extLst>
                <a:ext uri="{FF2B5EF4-FFF2-40B4-BE49-F238E27FC236}">
                  <a16:creationId xmlns:a16="http://schemas.microsoft.com/office/drawing/2014/main" id="{4F7733D1-90D3-4856-B0BE-13784629A0C6}"/>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53073898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950E7-DFD4-4511-B70E-D695AA22D908}"/>
              </a:ext>
            </a:extLst>
          </p:cNvPr>
          <p:cNvSpPr>
            <a:spLocks noGrp="1"/>
          </p:cNvSpPr>
          <p:nvPr>
            <p:ph type="title"/>
          </p:nvPr>
        </p:nvSpPr>
        <p:spPr/>
        <p:txBody>
          <a:bodyPr/>
          <a:lstStyle/>
          <a:p>
            <a:r>
              <a:rPr lang="en-US" dirty="0"/>
              <a:t>LB253 – Completion Status</a:t>
            </a:r>
          </a:p>
        </p:txBody>
      </p:sp>
      <p:sp>
        <p:nvSpPr>
          <p:cNvPr id="4" name="Slide Number Placeholder 3">
            <a:extLst>
              <a:ext uri="{FF2B5EF4-FFF2-40B4-BE49-F238E27FC236}">
                <a16:creationId xmlns:a16="http://schemas.microsoft.com/office/drawing/2014/main" id="{3A69E567-3A75-46C9-9FAD-8EB2D3EB989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7954B3-E2F5-467E-98F9-94D2C48B2FB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F4D9D58-A9A4-4A5F-AA38-1D070521C9D4}"/>
              </a:ext>
            </a:extLst>
          </p:cNvPr>
          <p:cNvSpPr>
            <a:spLocks noGrp="1"/>
          </p:cNvSpPr>
          <p:nvPr>
            <p:ph type="dt" idx="15"/>
          </p:nvPr>
        </p:nvSpPr>
        <p:spPr/>
        <p:txBody>
          <a:bodyPr/>
          <a:lstStyle/>
          <a:p>
            <a:r>
              <a:rPr lang="en-US"/>
              <a:t>June 2021</a:t>
            </a:r>
            <a:endParaRPr lang="en-GB" dirty="0"/>
          </a:p>
        </p:txBody>
      </p:sp>
      <p:pic>
        <p:nvPicPr>
          <p:cNvPr id="7" name="Picture 6">
            <a:extLst>
              <a:ext uri="{FF2B5EF4-FFF2-40B4-BE49-F238E27FC236}">
                <a16:creationId xmlns:a16="http://schemas.microsoft.com/office/drawing/2014/main" id="{7092C525-5F3F-426B-91BA-5AF28A3F26F0}"/>
              </a:ext>
            </a:extLst>
          </p:cNvPr>
          <p:cNvPicPr>
            <a:picLocks noChangeAspect="1"/>
          </p:cNvPicPr>
          <p:nvPr/>
        </p:nvPicPr>
        <p:blipFill>
          <a:blip r:embed="rId2"/>
          <a:stretch>
            <a:fillRect/>
          </a:stretch>
        </p:blipFill>
        <p:spPr>
          <a:xfrm>
            <a:off x="47328" y="1988840"/>
            <a:ext cx="4619379" cy="4397396"/>
          </a:xfrm>
          <a:prstGeom prst="rect">
            <a:avLst/>
          </a:prstGeom>
        </p:spPr>
      </p:pic>
      <p:pic>
        <p:nvPicPr>
          <p:cNvPr id="8" name="Picture 7">
            <a:extLst>
              <a:ext uri="{FF2B5EF4-FFF2-40B4-BE49-F238E27FC236}">
                <a16:creationId xmlns:a16="http://schemas.microsoft.com/office/drawing/2014/main" id="{ACF7FB90-A1CF-4035-A7B3-DA7F80CE65C4}"/>
              </a:ext>
            </a:extLst>
          </p:cNvPr>
          <p:cNvPicPr>
            <a:picLocks noChangeAspect="1"/>
          </p:cNvPicPr>
          <p:nvPr/>
        </p:nvPicPr>
        <p:blipFill>
          <a:blip r:embed="rId3"/>
          <a:stretch>
            <a:fillRect/>
          </a:stretch>
        </p:blipFill>
        <p:spPr>
          <a:xfrm>
            <a:off x="4727848" y="1916832"/>
            <a:ext cx="7488832" cy="4533380"/>
          </a:xfrm>
          <a:prstGeom prst="rect">
            <a:avLst/>
          </a:prstGeom>
        </p:spPr>
      </p:pic>
    </p:spTree>
    <p:extLst>
      <p:ext uri="{BB962C8B-B14F-4D97-AF65-F5344CB8AC3E}">
        <p14:creationId xmlns:p14="http://schemas.microsoft.com/office/powerpoint/2010/main" val="27809965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May Progress and Targets Towards the July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Work completed:</a:t>
            </a:r>
          </a:p>
          <a:p>
            <a:pPr lvl="1">
              <a:buFont typeface="Arial" panose="020B0604020202020204" pitchFamily="34" charset="0"/>
              <a:buChar char="•"/>
            </a:pPr>
            <a:r>
              <a:rPr lang="en-US" dirty="0"/>
              <a:t>Reviewed/approved resolution to 36 CIDs.</a:t>
            </a:r>
          </a:p>
          <a:p>
            <a:pPr lvl="1">
              <a:buFont typeface="Arial" panose="020B0604020202020204" pitchFamily="34" charset="0"/>
              <a:buChar char="•"/>
            </a:pPr>
            <a:endParaRPr lang="en-US" dirty="0"/>
          </a:p>
          <a:p>
            <a:pPr>
              <a:buFont typeface="Arial" panose="020B0604020202020204" pitchFamily="34" charset="0"/>
              <a:buChar char="•"/>
            </a:pPr>
            <a:r>
              <a:rPr lang="en-US" dirty="0"/>
              <a:t>Targets toward July:</a:t>
            </a:r>
          </a:p>
          <a:p>
            <a:pPr lvl="1">
              <a:buFont typeface="Arial" panose="020B0604020202020204" pitchFamily="34" charset="0"/>
              <a:buChar char="•"/>
            </a:pPr>
            <a:r>
              <a:rPr lang="en-US" dirty="0"/>
              <a:t>Complete LB253 comment resolution.</a:t>
            </a:r>
          </a:p>
          <a:p>
            <a:pPr lvl="1">
              <a:buFont typeface="Arial" panose="020B0604020202020204" pitchFamily="34" charset="0"/>
              <a:buChar char="•"/>
            </a:pPr>
            <a:r>
              <a:rPr lang="en-US" dirty="0"/>
              <a:t>Generate P802.11az D3.1 adopting resolutions from March and May meetings.</a:t>
            </a:r>
          </a:p>
          <a:p>
            <a:pPr lvl="1">
              <a:buFont typeface="Arial" panose="020B0604020202020204" pitchFamily="34" charset="0"/>
              <a:buChar char="•"/>
            </a:pPr>
            <a:r>
              <a:rPr lang="en-US" dirty="0"/>
              <a:t>Respond to MDR findings </a:t>
            </a:r>
            <a:r>
              <a:rPr lang="en-US" sz="1400" dirty="0"/>
              <a:t>(Editors)</a:t>
            </a:r>
            <a:r>
              <a:rPr lang="en-US" sz="1600" dirty="0"/>
              <a:t>.</a:t>
            </a: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May 	26* 				Wed. 13:00 – 15:00 ET</a:t>
            </a:r>
          </a:p>
          <a:p>
            <a:pPr>
              <a:buFont typeface="Arial" panose="020B0604020202020204" pitchFamily="34" charset="0"/>
              <a:buChar char="•"/>
            </a:pPr>
            <a:r>
              <a:rPr lang="en-US" altLang="en-US" sz="2000" b="0" dirty="0"/>
              <a:t>June 2, 9,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1600" b="0" dirty="0"/>
              <a:t>*</a:t>
            </a:r>
            <a:r>
              <a:rPr lang="en-US" altLang="en-US" sz="1800" b="0" dirty="0"/>
              <a:t>Previously announced. </a:t>
            </a:r>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07106282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May 26</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Discussion topics (review submissions):</a:t>
            </a:r>
          </a:p>
          <a:p>
            <a:pPr lvl="1" algn="just">
              <a:spcBef>
                <a:spcPct val="20000"/>
              </a:spcBef>
              <a:buFontTx/>
              <a:buChar char="•"/>
            </a:pPr>
            <a:r>
              <a:rPr lang="en-US" sz="1400" dirty="0"/>
              <a:t>11-21-835 </a:t>
            </a:r>
            <a:r>
              <a:rPr lang="en-US" sz="1400" dirty="0" err="1"/>
              <a:t>TGaz</a:t>
            </a:r>
            <a:r>
              <a:rPr lang="en-US" sz="1400" dirty="0"/>
              <a:t> LB253 Comment Resolution (Jonathan Segev) – for completion (25min)</a:t>
            </a:r>
          </a:p>
          <a:p>
            <a:pPr lvl="1" algn="just">
              <a:spcBef>
                <a:spcPct val="20000"/>
              </a:spcBef>
              <a:buFontTx/>
              <a:buChar char="•"/>
            </a:pPr>
            <a:r>
              <a:rPr lang="en-US" sz="1400" dirty="0"/>
              <a:t>11-21-834 Mandatory secure LTF repetitions (Christian Berger) -  (25 min)</a:t>
            </a:r>
          </a:p>
          <a:p>
            <a:pPr lvl="1" algn="just">
              <a:spcBef>
                <a:spcPct val="20000"/>
              </a:spcBef>
              <a:buFontTx/>
              <a:buChar char="•"/>
            </a:pPr>
            <a:r>
              <a:rPr lang="en-US" sz="1400" dirty="0"/>
              <a:t>11-21-864 Comment Resolutions of CID 5090 (Steve Shellhammer) – (15min)</a:t>
            </a:r>
          </a:p>
          <a:p>
            <a:pPr algn="just">
              <a:spcBef>
                <a:spcPct val="20000"/>
              </a:spcBef>
              <a:buFontTx/>
              <a:buChar char="•"/>
            </a:pPr>
            <a:r>
              <a:rPr lang="en-US" sz="1800" b="0" dirty="0"/>
              <a:t>Special order items:</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8174963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11-21-0835</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pPr marL="0" indent="0"/>
            <a:r>
              <a:rPr lang="en-US" sz="2000" b="0" dirty="0"/>
              <a:t>We agree to the resolution depicted by document 11-21-0835r2 for </a:t>
            </a:r>
            <a:r>
              <a:rPr lang="pt-BR" sz="2000" b="0" dirty="0"/>
              <a:t>CIDs </a:t>
            </a:r>
            <a:r>
              <a:rPr lang="en-US" sz="2000" b="0" dirty="0"/>
              <a:t>5203, 5254, 5261, 5294, 5348, 5353, 5378, 5381, 5444  ( 9 CIDs total).</a:t>
            </a:r>
          </a:p>
          <a:p>
            <a:pPr marL="0" indent="0"/>
            <a:endParaRPr lang="en-US" sz="2000" b="0" dirty="0"/>
          </a:p>
          <a:p>
            <a:pPr marL="0" indent="0"/>
            <a:endParaRPr lang="en-US" sz="2000" b="0" dirty="0"/>
          </a:p>
          <a:p>
            <a:pPr marL="0" indent="0"/>
            <a:r>
              <a:rPr lang="en-US" sz="2000" b="0" dirty="0"/>
              <a:t>Results (Y/N/A): 8/0/0</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17458842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11-21-0864</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pPr marL="0" indent="0"/>
            <a:r>
              <a:rPr lang="en-US" sz="2000" b="0" dirty="0"/>
              <a:t>We agree to the resolution depicted by document 11-21-0864r1 for </a:t>
            </a:r>
            <a:r>
              <a:rPr lang="pt-BR" sz="2000" b="0" dirty="0"/>
              <a:t>CIDs 5090 </a:t>
            </a:r>
            <a:r>
              <a:rPr lang="en-US" sz="2000" b="0" dirty="0"/>
              <a:t>(1 CIDs total). </a:t>
            </a:r>
          </a:p>
          <a:p>
            <a:pPr marL="0" indent="0"/>
            <a:endParaRPr lang="en-US" sz="2000" b="0" dirty="0"/>
          </a:p>
          <a:p>
            <a:pPr marL="0" indent="0"/>
            <a:r>
              <a:rPr lang="en-US" sz="2000" b="0" dirty="0"/>
              <a:t>Results (Y/N/A): 9/0/1</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47010815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3613487577"/>
              </p:ext>
            </p:extLst>
          </p:nvPr>
        </p:nvGraphicFramePr>
        <p:xfrm>
          <a:off x="914400" y="2239968"/>
          <a:ext cx="10361085" cy="1462976"/>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479032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11-21-834</a:t>
                      </a:r>
                    </a:p>
                  </a:txBody>
                  <a:tcPr marT="45712" marB="45712"/>
                </a:tc>
                <a:tc>
                  <a:txBody>
                    <a:bodyPr/>
                    <a:lstStyle/>
                    <a:p>
                      <a:r>
                        <a:rPr lang="en-US" sz="1400" dirty="0"/>
                        <a:t>Christian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extLst>
                  <a:ext uri="{0D108BD9-81ED-4DB2-BD59-A6C34878D82A}">
                    <a16:rowId xmlns:a16="http://schemas.microsoft.com/office/drawing/2014/main" val="1944942770"/>
                  </a:ext>
                </a:extLst>
              </a:tr>
              <a:tr h="0">
                <a:tc>
                  <a:txBody>
                    <a:bodyPr/>
                    <a:lstStyle/>
                    <a:p>
                      <a:r>
                        <a:rPr lang="en-US" sz="1400" dirty="0"/>
                        <a:t>11-21-835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TGaz</a:t>
                      </a:r>
                      <a:r>
                        <a:rPr lang="en-US" sz="1400" dirty="0"/>
                        <a:t> LB253 Comment Resolution</a:t>
                      </a:r>
                    </a:p>
                  </a:txBody>
                  <a:tcPr marT="45712" marB="45712"/>
                </a:tc>
                <a:tc>
                  <a:txBody>
                    <a:bodyPr/>
                    <a:lstStyle/>
                    <a:p>
                      <a:r>
                        <a:rPr lang="en-US" sz="1400" dirty="0"/>
                        <a:t>CR – for completion from after 5353</a:t>
                      </a:r>
                    </a:p>
                  </a:txBody>
                  <a:tcPr marT="45712" marB="45712"/>
                </a:tc>
                <a:extLst>
                  <a:ext uri="{0D108BD9-81ED-4DB2-BD59-A6C34878D82A}">
                    <a16:rowId xmlns:a16="http://schemas.microsoft.com/office/drawing/2014/main" val="2042622864"/>
                  </a:ext>
                </a:extLst>
              </a:tr>
              <a:tr h="0">
                <a:tc>
                  <a:txBody>
                    <a:bodyPr/>
                    <a:lstStyle/>
                    <a:p>
                      <a:r>
                        <a:rPr lang="en-US" sz="1400"/>
                        <a:t>11-21-864</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Resolutions of CID 5090</a:t>
                      </a:r>
                    </a:p>
                  </a:txBody>
                  <a:tcPr marT="45712" marB="45712"/>
                </a:tc>
                <a:tc>
                  <a:txBody>
                    <a:bodyPr/>
                    <a:lstStyle/>
                    <a:p>
                      <a:r>
                        <a:rPr lang="en-US" sz="1400" dirty="0"/>
                        <a:t>CR</a:t>
                      </a:r>
                    </a:p>
                  </a:txBody>
                  <a:tcPr marT="45712" marB="45712"/>
                </a:tc>
                <a:extLst>
                  <a:ext uri="{0D108BD9-81ED-4DB2-BD59-A6C34878D82A}">
                    <a16:rowId xmlns:a16="http://schemas.microsoft.com/office/drawing/2014/main" val="1133559433"/>
                  </a:ext>
                </a:extLst>
              </a:tr>
            </a:tbl>
          </a:graphicData>
        </a:graphic>
      </p:graphicFrame>
    </p:spTree>
    <p:extLst>
      <p:ext uri="{BB962C8B-B14F-4D97-AF65-F5344CB8AC3E}">
        <p14:creationId xmlns:p14="http://schemas.microsoft.com/office/powerpoint/2010/main" val="427837301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2, 9,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3866831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69860188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171474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June 2</a:t>
            </a:r>
            <a:r>
              <a:rPr lang="en-US" altLang="en-US" baseline="30000" dirty="0">
                <a:solidFill>
                  <a:schemeClr val="tx2"/>
                </a:solidFill>
              </a:rPr>
              <a:t>nd</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CR status </a:t>
            </a:r>
            <a:r>
              <a:rPr lang="en-US" sz="1400" b="0" dirty="0"/>
              <a:t>(Roy Want) – 10min</a:t>
            </a:r>
            <a:endParaRPr lang="en-US" sz="1800" b="0" dirty="0"/>
          </a:p>
          <a:p>
            <a:pPr algn="just">
              <a:spcBef>
                <a:spcPct val="20000"/>
              </a:spcBef>
              <a:buFontTx/>
              <a:buChar char="•"/>
            </a:pPr>
            <a:r>
              <a:rPr lang="en-US" sz="1800" b="0" dirty="0"/>
              <a:t>Discussion topics (review submissions):</a:t>
            </a:r>
          </a:p>
          <a:p>
            <a:pPr lvl="1" algn="just">
              <a:spcBef>
                <a:spcPct val="20000"/>
              </a:spcBef>
              <a:buFontTx/>
              <a:buChar char="•"/>
            </a:pPr>
            <a:r>
              <a:rPr lang="en-US" sz="1400" dirty="0"/>
              <a:t>11-21-0901 TB Ranging RSTA Availability Window Periodicity (Christian Berger) – 20min</a:t>
            </a:r>
          </a:p>
          <a:p>
            <a:pPr lvl="1" algn="just">
              <a:spcBef>
                <a:spcPct val="20000"/>
              </a:spcBef>
              <a:buFontTx/>
              <a:buChar char="•"/>
            </a:pPr>
            <a:r>
              <a:rPr lang="en-US" sz="1400" dirty="0"/>
              <a:t>11-21-0911 comment-resolution-lb253-CID 5377 (Christian Berger) – 25min </a:t>
            </a:r>
          </a:p>
          <a:p>
            <a:pPr lvl="1" algn="just">
              <a:spcBef>
                <a:spcPct val="20000"/>
              </a:spcBef>
              <a:buFontTx/>
              <a:buChar char="•"/>
            </a:pPr>
            <a:r>
              <a:rPr lang="en-US" sz="1400" dirty="0"/>
              <a:t>11-21-0917 lb253 CR CID 5189-5192 (Tianyu Wu) – 30min </a:t>
            </a:r>
          </a:p>
          <a:p>
            <a:pPr algn="just">
              <a:spcBef>
                <a:spcPct val="20000"/>
              </a:spcBef>
              <a:buFontTx/>
              <a:buChar char="•"/>
            </a:pPr>
            <a:r>
              <a:rPr lang="en-US" sz="1800" b="0" dirty="0"/>
              <a:t>Special order items:	</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01041025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42BFC-2615-44DE-AC95-AAC5FA085B4A}"/>
              </a:ext>
            </a:extLst>
          </p:cNvPr>
          <p:cNvSpPr>
            <a:spLocks noGrp="1"/>
          </p:cNvSpPr>
          <p:nvPr>
            <p:ph type="title"/>
          </p:nvPr>
        </p:nvSpPr>
        <p:spPr>
          <a:xfrm>
            <a:off x="914401" y="685802"/>
            <a:ext cx="10361084" cy="510950"/>
          </a:xfrm>
        </p:spPr>
        <p:txBody>
          <a:bodyPr/>
          <a:lstStyle/>
          <a:p>
            <a:r>
              <a:rPr lang="en-US" dirty="0"/>
              <a:t>LB253 Status</a:t>
            </a:r>
          </a:p>
        </p:txBody>
      </p:sp>
      <p:sp>
        <p:nvSpPr>
          <p:cNvPr id="4" name="Slide Number Placeholder 3">
            <a:extLst>
              <a:ext uri="{FF2B5EF4-FFF2-40B4-BE49-F238E27FC236}">
                <a16:creationId xmlns:a16="http://schemas.microsoft.com/office/drawing/2014/main" id="{15D0763D-0AFD-4441-82E7-57D62D18CC71}"/>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DCB88C27-351E-4180-88B4-D4CB2610DD8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1E732F-F84D-4E86-9932-C4523A247741}"/>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73CB6D7F-7659-46FF-8E87-96EAED4EBC40}"/>
              </a:ext>
            </a:extLst>
          </p:cNvPr>
          <p:cNvGraphicFramePr>
            <a:graphicFrameLocks noGrp="1"/>
          </p:cNvGraphicFramePr>
          <p:nvPr>
            <p:extLst>
              <p:ext uri="{D42A27DB-BD31-4B8C-83A1-F6EECF244321}">
                <p14:modId xmlns:p14="http://schemas.microsoft.com/office/powerpoint/2010/main" val="91033631"/>
              </p:ext>
            </p:extLst>
          </p:nvPr>
        </p:nvGraphicFramePr>
        <p:xfrm>
          <a:off x="2567608" y="1261773"/>
          <a:ext cx="6871417" cy="5148620"/>
        </p:xfrm>
        <a:graphic>
          <a:graphicData uri="http://schemas.openxmlformats.org/drawingml/2006/table">
            <a:tbl>
              <a:tblPr firstRow="1" firstCol="1" bandRow="1">
                <a:tableStyleId>{5C22544A-7EE6-4342-B048-85BDC9FD1C3A}</a:tableStyleId>
              </a:tblPr>
              <a:tblGrid>
                <a:gridCol w="721725">
                  <a:extLst>
                    <a:ext uri="{9D8B030D-6E8A-4147-A177-3AD203B41FA5}">
                      <a16:colId xmlns:a16="http://schemas.microsoft.com/office/drawing/2014/main" val="3172506045"/>
                    </a:ext>
                  </a:extLst>
                </a:gridCol>
                <a:gridCol w="691652">
                  <a:extLst>
                    <a:ext uri="{9D8B030D-6E8A-4147-A177-3AD203B41FA5}">
                      <a16:colId xmlns:a16="http://schemas.microsoft.com/office/drawing/2014/main" val="413880291"/>
                    </a:ext>
                  </a:extLst>
                </a:gridCol>
                <a:gridCol w="541294">
                  <a:extLst>
                    <a:ext uri="{9D8B030D-6E8A-4147-A177-3AD203B41FA5}">
                      <a16:colId xmlns:a16="http://schemas.microsoft.com/office/drawing/2014/main" val="3602729332"/>
                    </a:ext>
                  </a:extLst>
                </a:gridCol>
                <a:gridCol w="631509">
                  <a:extLst>
                    <a:ext uri="{9D8B030D-6E8A-4147-A177-3AD203B41FA5}">
                      <a16:colId xmlns:a16="http://schemas.microsoft.com/office/drawing/2014/main" val="2373418208"/>
                    </a:ext>
                  </a:extLst>
                </a:gridCol>
                <a:gridCol w="676617">
                  <a:extLst>
                    <a:ext uri="{9D8B030D-6E8A-4147-A177-3AD203B41FA5}">
                      <a16:colId xmlns:a16="http://schemas.microsoft.com/office/drawing/2014/main" val="751045517"/>
                    </a:ext>
                  </a:extLst>
                </a:gridCol>
                <a:gridCol w="691652">
                  <a:extLst>
                    <a:ext uri="{9D8B030D-6E8A-4147-A177-3AD203B41FA5}">
                      <a16:colId xmlns:a16="http://schemas.microsoft.com/office/drawing/2014/main" val="262554075"/>
                    </a:ext>
                  </a:extLst>
                </a:gridCol>
                <a:gridCol w="571365">
                  <a:extLst>
                    <a:ext uri="{9D8B030D-6E8A-4147-A177-3AD203B41FA5}">
                      <a16:colId xmlns:a16="http://schemas.microsoft.com/office/drawing/2014/main" val="1039001905"/>
                    </a:ext>
                  </a:extLst>
                </a:gridCol>
                <a:gridCol w="691652">
                  <a:extLst>
                    <a:ext uri="{9D8B030D-6E8A-4147-A177-3AD203B41FA5}">
                      <a16:colId xmlns:a16="http://schemas.microsoft.com/office/drawing/2014/main" val="380058054"/>
                    </a:ext>
                  </a:extLst>
                </a:gridCol>
                <a:gridCol w="616472">
                  <a:extLst>
                    <a:ext uri="{9D8B030D-6E8A-4147-A177-3AD203B41FA5}">
                      <a16:colId xmlns:a16="http://schemas.microsoft.com/office/drawing/2014/main" val="1968916844"/>
                    </a:ext>
                  </a:extLst>
                </a:gridCol>
                <a:gridCol w="1037479">
                  <a:extLst>
                    <a:ext uri="{9D8B030D-6E8A-4147-A177-3AD203B41FA5}">
                      <a16:colId xmlns:a16="http://schemas.microsoft.com/office/drawing/2014/main" val="2682005126"/>
                    </a:ext>
                  </a:extLst>
                </a:gridCol>
              </a:tblGrid>
              <a:tr h="127234">
                <a:tc>
                  <a:txBody>
                    <a:bodyPr/>
                    <a:lstStyle/>
                    <a:p>
                      <a:pPr algn="ctr"/>
                      <a:r>
                        <a:rPr lang="en-US" sz="900">
                          <a:effectLst/>
                        </a:rPr>
                        <a:t>TODO</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900569915"/>
                  </a:ext>
                </a:extLst>
              </a:tr>
              <a:tr h="371222">
                <a:tc>
                  <a:txBody>
                    <a:bodyPr/>
                    <a:lstStyle/>
                    <a:p>
                      <a:pPr algn="ctr"/>
                      <a:r>
                        <a:rPr lang="en-US" sz="900">
                          <a:effectLst/>
                        </a:rPr>
                        <a:t>TECH</a:t>
                      </a:r>
                      <a:br>
                        <a:rPr lang="en-US" sz="900">
                          <a:effectLst/>
                        </a:rPr>
                      </a:br>
                      <a:r>
                        <a:rPr lang="en-US" sz="900">
                          <a:effectLst/>
                        </a:rPr>
                        <a:t>CIDs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Ali</a:t>
                      </a:r>
                      <a:br>
                        <a:rPr lang="en-US" sz="900" dirty="0">
                          <a:effectLst/>
                        </a:rPr>
                      </a:br>
                      <a:r>
                        <a:rPr lang="en-US" sz="900" dirty="0">
                          <a:effectLst/>
                        </a:rPr>
                        <a:t>Raissinia</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Assaf</a:t>
                      </a:r>
                      <a:br>
                        <a:rPr lang="en-US" sz="900" dirty="0">
                          <a:effectLst/>
                        </a:rPr>
                      </a:br>
                      <a:r>
                        <a:rPr lang="en-US" sz="900" dirty="0">
                          <a:effectLst/>
                        </a:rPr>
                        <a:t>Kasher</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Christian</a:t>
                      </a:r>
                      <a:br>
                        <a:rPr lang="en-US" sz="900">
                          <a:effectLst/>
                        </a:rPr>
                      </a:br>
                      <a:r>
                        <a:rPr lang="en-US" sz="900">
                          <a:effectLst/>
                        </a:rPr>
                        <a:t>Berger</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Jonathan</a:t>
                      </a:r>
                      <a:br>
                        <a:rPr lang="en-US" sz="900">
                          <a:effectLst/>
                        </a:rPr>
                      </a:br>
                      <a:r>
                        <a:rPr lang="en-US" sz="900">
                          <a:effectLst/>
                        </a:rPr>
                        <a:t>Segev</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Qi</a:t>
                      </a:r>
                      <a:br>
                        <a:rPr lang="en-US" sz="900">
                          <a:effectLst/>
                        </a:rPr>
                      </a:br>
                      <a:r>
                        <a:rPr lang="en-US" sz="900">
                          <a:effectLst/>
                        </a:rPr>
                        <a:t>Wang</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Tianyu</a:t>
                      </a:r>
                      <a:br>
                        <a:rPr lang="en-US" sz="900">
                          <a:effectLst/>
                        </a:rPr>
                      </a:br>
                      <a:r>
                        <a:rPr lang="en-US" sz="900">
                          <a:effectLst/>
                        </a:rPr>
                        <a:t>Wu</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Erik</a:t>
                      </a:r>
                      <a:br>
                        <a:rPr lang="en-US" sz="900">
                          <a:effectLst/>
                        </a:rPr>
                      </a:br>
                      <a:r>
                        <a:rPr lang="en-US" sz="900">
                          <a:effectLst/>
                        </a:rPr>
                        <a:t>Lindskog</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Dibakar</a:t>
                      </a:r>
                      <a:br>
                        <a:rPr lang="en-US" sz="900">
                          <a:effectLst/>
                        </a:rPr>
                      </a:br>
                      <a:r>
                        <a:rPr lang="en-US" sz="900">
                          <a:effectLst/>
                        </a:rPr>
                        <a:t>Das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UNASSIGNED</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694366933"/>
                  </a:ext>
                </a:extLst>
              </a:tr>
              <a:tr h="127234">
                <a:tc>
                  <a:txBody>
                    <a:bodyPr/>
                    <a:lstStyle/>
                    <a:p>
                      <a:pPr algn="ctr"/>
                      <a:r>
                        <a:rPr lang="en-US" sz="900">
                          <a:effectLst/>
                        </a:rPr>
                        <a:t>Complete</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30/30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24/25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18/22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0/7</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9/35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0/38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96100149"/>
                  </a:ext>
                </a:extLst>
              </a:tr>
              <a:tr h="137712">
                <a:tc>
                  <a:txBody>
                    <a:bodyPr/>
                    <a:lstStyle/>
                    <a:p>
                      <a:pPr algn="ctr"/>
                      <a:r>
                        <a:rPr lang="en-US" sz="900">
                          <a:effectLst/>
                        </a:rPr>
                        <a:t>ToDo #1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5044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5138</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5377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5206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5001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5011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334745339"/>
                  </a:ext>
                </a:extLst>
              </a:tr>
              <a:tr h="127234">
                <a:tc>
                  <a:txBody>
                    <a:bodyPr/>
                    <a:lstStyle/>
                    <a:p>
                      <a:pPr algn="ctr"/>
                      <a:r>
                        <a:rPr lang="en-US" sz="900">
                          <a:effectLst/>
                        </a:rPr>
                        <a:t>ToDo #2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5189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5208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5002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78112915"/>
                  </a:ext>
                </a:extLst>
              </a:tr>
              <a:tr h="127234">
                <a:tc>
                  <a:txBody>
                    <a:bodyPr/>
                    <a:lstStyle/>
                    <a:p>
                      <a:pPr algn="ctr"/>
                      <a:r>
                        <a:rPr lang="en-US" sz="900">
                          <a:effectLst/>
                        </a:rPr>
                        <a:t>ToDo #3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5192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5103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52308563"/>
                  </a:ext>
                </a:extLst>
              </a:tr>
              <a:tr h="127234">
                <a:tc>
                  <a:txBody>
                    <a:bodyPr/>
                    <a:lstStyle/>
                    <a:p>
                      <a:pPr algn="ctr"/>
                      <a:r>
                        <a:rPr lang="en-US" sz="900">
                          <a:effectLst/>
                        </a:rPr>
                        <a:t>ToDo #4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5213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5106</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25216110"/>
                  </a:ext>
                </a:extLst>
              </a:tr>
              <a:tr h="143963">
                <a:tc>
                  <a:txBody>
                    <a:bodyPr/>
                    <a:lstStyle/>
                    <a:p>
                      <a:pPr algn="ctr"/>
                      <a:r>
                        <a:rPr lang="en-US" sz="900">
                          <a:effectLst/>
                        </a:rPr>
                        <a:t>ToDo #5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0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5447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5160</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59753907"/>
                  </a:ext>
                </a:extLst>
              </a:tr>
              <a:tr h="143963">
                <a:tc>
                  <a:txBody>
                    <a:bodyPr/>
                    <a:lstStyle/>
                    <a:p>
                      <a:pPr algn="ctr"/>
                      <a:r>
                        <a:rPr lang="en-US" sz="900">
                          <a:effectLst/>
                        </a:rPr>
                        <a:t>ToDo #6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0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5452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5423</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5169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5410576"/>
                  </a:ext>
                </a:extLst>
              </a:tr>
              <a:tr h="127234">
                <a:tc>
                  <a:txBody>
                    <a:bodyPr/>
                    <a:lstStyle/>
                    <a:p>
                      <a:pPr algn="ctr"/>
                      <a:r>
                        <a:rPr lang="en-US" sz="900">
                          <a:effectLst/>
                        </a:rPr>
                        <a:t>ToDo #7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5457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99136"/>
                  </a:ext>
                </a:extLst>
              </a:tr>
              <a:tr h="127234">
                <a:tc>
                  <a:txBody>
                    <a:bodyPr/>
                    <a:lstStyle/>
                    <a:p>
                      <a:pPr algn="ctr"/>
                      <a:r>
                        <a:rPr lang="en-US" sz="900">
                          <a:effectLst/>
                        </a:rPr>
                        <a:t>ToDo #8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2865545"/>
                  </a:ext>
                </a:extLst>
              </a:tr>
              <a:tr h="127234">
                <a:tc>
                  <a:txBody>
                    <a:bodyPr/>
                    <a:lstStyle/>
                    <a:p>
                      <a:pPr algn="ctr"/>
                      <a:r>
                        <a:rPr lang="en-US" sz="900">
                          <a:effectLst/>
                        </a:rPr>
                        <a:t>ToDo #9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5055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892078932"/>
                  </a:ext>
                </a:extLst>
              </a:tr>
              <a:tr h="127234">
                <a:tc>
                  <a:txBody>
                    <a:bodyPr/>
                    <a:lstStyle/>
                    <a:p>
                      <a:pPr algn="ctr"/>
                      <a:r>
                        <a:rPr lang="en-US" sz="900">
                          <a:effectLst/>
                        </a:rPr>
                        <a:t>ToDo #10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5073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288808043"/>
                  </a:ext>
                </a:extLst>
              </a:tr>
              <a:tr h="127234">
                <a:tc>
                  <a:txBody>
                    <a:bodyPr/>
                    <a:lstStyle/>
                    <a:p>
                      <a:pPr algn="ctr"/>
                      <a:r>
                        <a:rPr lang="en-US" sz="900">
                          <a:effectLst/>
                        </a:rPr>
                        <a:t>ToDo #11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5180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91208232"/>
                  </a:ext>
                </a:extLst>
              </a:tr>
              <a:tr h="127234">
                <a:tc>
                  <a:txBody>
                    <a:bodyPr/>
                    <a:lstStyle/>
                    <a:p>
                      <a:pPr algn="ctr"/>
                      <a:r>
                        <a:rPr lang="en-US" sz="900">
                          <a:effectLst/>
                        </a:rPr>
                        <a:t>ToDo #12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07922263"/>
                  </a:ext>
                </a:extLst>
              </a:tr>
              <a:tr h="127234">
                <a:tc>
                  <a:txBody>
                    <a:bodyPr/>
                    <a:lstStyle/>
                    <a:p>
                      <a:pPr algn="ctr"/>
                      <a:r>
                        <a:rPr lang="en-US" sz="900">
                          <a:effectLst/>
                        </a:rPr>
                        <a:t>ToDo #13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6595470"/>
                  </a:ext>
                </a:extLst>
              </a:tr>
              <a:tr h="127234">
                <a:tc>
                  <a:txBody>
                    <a:bodyPr/>
                    <a:lstStyle/>
                    <a:p>
                      <a:pPr algn="ctr"/>
                      <a:r>
                        <a:rPr lang="en-US" sz="900">
                          <a:effectLst/>
                        </a:rPr>
                        <a:t>ToDo #14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59358456"/>
                  </a:ext>
                </a:extLst>
              </a:tr>
              <a:tr h="127234">
                <a:tc>
                  <a:txBody>
                    <a:bodyPr/>
                    <a:lstStyle/>
                    <a:p>
                      <a:pPr algn="ctr"/>
                      <a:r>
                        <a:rPr lang="en-US" sz="900">
                          <a:effectLst/>
                        </a:rPr>
                        <a:t>ToDo #15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5218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42974303"/>
                  </a:ext>
                </a:extLst>
              </a:tr>
              <a:tr h="127234">
                <a:tc>
                  <a:txBody>
                    <a:bodyPr/>
                    <a:lstStyle/>
                    <a:p>
                      <a:pPr algn="ctr"/>
                      <a:r>
                        <a:rPr lang="en-US" sz="900">
                          <a:effectLst/>
                        </a:rPr>
                        <a:t>ToDo #16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5229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579560255"/>
                  </a:ext>
                </a:extLst>
              </a:tr>
              <a:tr h="127234">
                <a:tc>
                  <a:txBody>
                    <a:bodyPr/>
                    <a:lstStyle/>
                    <a:p>
                      <a:pPr algn="ctr"/>
                      <a:r>
                        <a:rPr lang="en-US" sz="900">
                          <a:effectLst/>
                        </a:rPr>
                        <a:t>ToDo #17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691266071"/>
                  </a:ext>
                </a:extLst>
              </a:tr>
              <a:tr h="127234">
                <a:tc>
                  <a:txBody>
                    <a:bodyPr/>
                    <a:lstStyle/>
                    <a:p>
                      <a:pPr algn="ctr"/>
                      <a:r>
                        <a:rPr lang="en-US" sz="900">
                          <a:effectLst/>
                        </a:rPr>
                        <a:t>ToDo #18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13664122"/>
                  </a:ext>
                </a:extLst>
              </a:tr>
              <a:tr h="127234">
                <a:tc>
                  <a:txBody>
                    <a:bodyPr/>
                    <a:lstStyle/>
                    <a:p>
                      <a:pPr algn="ctr"/>
                      <a:r>
                        <a:rPr lang="en-US" sz="900">
                          <a:effectLst/>
                        </a:rPr>
                        <a:t>ToDo #19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5271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7441994"/>
                  </a:ext>
                </a:extLst>
              </a:tr>
              <a:tr h="127234">
                <a:tc>
                  <a:txBody>
                    <a:bodyPr/>
                    <a:lstStyle/>
                    <a:p>
                      <a:pPr algn="ctr"/>
                      <a:r>
                        <a:rPr lang="en-US" sz="900">
                          <a:effectLst/>
                        </a:rPr>
                        <a:t>ToDo #20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5393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45277858"/>
                  </a:ext>
                </a:extLst>
              </a:tr>
              <a:tr h="127234">
                <a:tc>
                  <a:txBody>
                    <a:bodyPr/>
                    <a:lstStyle/>
                    <a:p>
                      <a:pPr algn="ctr"/>
                      <a:r>
                        <a:rPr lang="en-US" sz="900">
                          <a:effectLst/>
                        </a:rPr>
                        <a:t>ToDo #21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5396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86267681"/>
                  </a:ext>
                </a:extLst>
              </a:tr>
              <a:tr h="127234">
                <a:tc>
                  <a:txBody>
                    <a:bodyPr/>
                    <a:lstStyle/>
                    <a:p>
                      <a:pPr algn="ctr"/>
                      <a:r>
                        <a:rPr lang="en-US" sz="900">
                          <a:effectLst/>
                        </a:rPr>
                        <a:t>ToDo #22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80851971"/>
                  </a:ext>
                </a:extLst>
              </a:tr>
              <a:tr h="127234">
                <a:tc>
                  <a:txBody>
                    <a:bodyPr/>
                    <a:lstStyle/>
                    <a:p>
                      <a:pPr algn="ctr"/>
                      <a:r>
                        <a:rPr lang="en-US" sz="900">
                          <a:effectLst/>
                        </a:rPr>
                        <a:t>ToDo #23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939819449"/>
                  </a:ext>
                </a:extLst>
              </a:tr>
              <a:tr h="127234">
                <a:tc>
                  <a:txBody>
                    <a:bodyPr/>
                    <a:lstStyle/>
                    <a:p>
                      <a:pPr algn="ctr"/>
                      <a:r>
                        <a:rPr lang="en-US" sz="900">
                          <a:effectLst/>
                        </a:rPr>
                        <a:t>ToDo #24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5449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67382464"/>
                  </a:ext>
                </a:extLst>
              </a:tr>
              <a:tr h="127234">
                <a:tc>
                  <a:txBody>
                    <a:bodyPr/>
                    <a:lstStyle/>
                    <a:p>
                      <a:pPr algn="ctr"/>
                      <a:r>
                        <a:rPr lang="en-US" sz="900">
                          <a:effectLst/>
                        </a:rPr>
                        <a:t>ToDo #25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5450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38051956"/>
                  </a:ext>
                </a:extLst>
              </a:tr>
              <a:tr h="127234">
                <a:tc>
                  <a:txBody>
                    <a:bodyPr/>
                    <a:lstStyle/>
                    <a:p>
                      <a:pPr algn="ctr"/>
                      <a:r>
                        <a:rPr lang="en-US" sz="900">
                          <a:effectLst/>
                        </a:rPr>
                        <a:t>ToDo #26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5233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5451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84779175"/>
                  </a:ext>
                </a:extLst>
              </a:tr>
              <a:tr h="127234">
                <a:tc>
                  <a:txBody>
                    <a:bodyPr/>
                    <a:lstStyle/>
                    <a:p>
                      <a:pPr algn="ctr"/>
                      <a:r>
                        <a:rPr lang="en-US" sz="900">
                          <a:effectLst/>
                        </a:rPr>
                        <a:t>ToDo #27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64206322"/>
                  </a:ext>
                </a:extLst>
              </a:tr>
              <a:tr h="127234">
                <a:tc>
                  <a:txBody>
                    <a:bodyPr/>
                    <a:lstStyle/>
                    <a:p>
                      <a:pPr algn="ctr"/>
                      <a:r>
                        <a:rPr lang="en-US" sz="900">
                          <a:effectLst/>
                        </a:rPr>
                        <a:t>ToDo #28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956635964"/>
                  </a:ext>
                </a:extLst>
              </a:tr>
              <a:tr h="127234">
                <a:tc>
                  <a:txBody>
                    <a:bodyPr/>
                    <a:lstStyle/>
                    <a:p>
                      <a:pPr algn="ctr"/>
                      <a:r>
                        <a:rPr lang="en-US" sz="900">
                          <a:effectLst/>
                        </a:rPr>
                        <a:t>ToDo #29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534117306"/>
                  </a:ext>
                </a:extLst>
              </a:tr>
              <a:tr h="127234">
                <a:tc>
                  <a:txBody>
                    <a:bodyPr/>
                    <a:lstStyle/>
                    <a:p>
                      <a:pPr algn="ctr"/>
                      <a:r>
                        <a:rPr lang="en-US" sz="900">
                          <a:effectLst/>
                        </a:rPr>
                        <a:t>ToDo #30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79749130"/>
                  </a:ext>
                </a:extLst>
              </a:tr>
              <a:tr h="127234">
                <a:tc>
                  <a:txBody>
                    <a:bodyPr/>
                    <a:lstStyle/>
                    <a:p>
                      <a:pPr algn="ctr"/>
                      <a:r>
                        <a:rPr lang="en-US" sz="900">
                          <a:effectLst/>
                        </a:rPr>
                        <a:t>ToDo #31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5391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097862879"/>
                  </a:ext>
                </a:extLst>
              </a:tr>
            </a:tbl>
          </a:graphicData>
        </a:graphic>
      </p:graphicFrame>
      <p:sp>
        <p:nvSpPr>
          <p:cNvPr id="8" name="Rectangle: Rounded Corners 7">
            <a:extLst>
              <a:ext uri="{FF2B5EF4-FFF2-40B4-BE49-F238E27FC236}">
                <a16:creationId xmlns:a16="http://schemas.microsoft.com/office/drawing/2014/main" id="{AA6D105D-AE44-46A3-85B3-76F08DBC0208}"/>
              </a:ext>
            </a:extLst>
          </p:cNvPr>
          <p:cNvSpPr/>
          <p:nvPr/>
        </p:nvSpPr>
        <p:spPr bwMode="auto">
          <a:xfrm>
            <a:off x="1810467" y="5301208"/>
            <a:ext cx="8568952" cy="942998"/>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latin typeface="Times New Roman" pitchFamily="16" charset="0"/>
                <a:ea typeface="MS Gothic" charset="-128"/>
              </a:rPr>
              <a:t>Help avoid last minute discussion from impacting WG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latin typeface="Times New Roman" pitchFamily="16" charset="0"/>
                <a:ea typeface="MS Gothic" charset="-128"/>
              </a:rPr>
              <a:t>recirculation </a:t>
            </a:r>
            <a:r>
              <a:rPr lang="en-US" dirty="0">
                <a:solidFill>
                  <a:schemeClr val="tx1"/>
                </a:solidFill>
              </a:rPr>
              <a:t>bring your submission early.</a:t>
            </a:r>
            <a:endParaRPr kumimoji="0" lang="en-US" sz="2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08391055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11-21-901</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r>
              <a:rPr lang="en-US" dirty="0" err="1"/>
              <a:t>Strawpoll</a:t>
            </a:r>
            <a:endParaRPr lang="en-US" dirty="0"/>
          </a:p>
          <a:p>
            <a:r>
              <a:rPr lang="en-US" dirty="0"/>
              <a:t>We agree to the text changes depicted in 11-21-901r0. </a:t>
            </a:r>
          </a:p>
          <a:p>
            <a:endParaRPr lang="en-US" dirty="0"/>
          </a:p>
          <a:p>
            <a:r>
              <a:rPr lang="en-US" dirty="0"/>
              <a:t>Results (Y/N/A): 7/0/1</a:t>
            </a:r>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42897893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11-21-0917</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err="1"/>
              <a:t>Strawpoll</a:t>
            </a:r>
            <a:r>
              <a:rPr lang="en-US" sz="2000" dirty="0"/>
              <a:t> </a:t>
            </a:r>
            <a:r>
              <a:rPr lang="en-US" sz="2000" b="0" dirty="0"/>
              <a:t>:</a:t>
            </a:r>
            <a:endParaRPr lang="en-US" sz="2000" dirty="0">
              <a:solidFill>
                <a:schemeClr val="tx1"/>
              </a:solidFill>
            </a:endParaRPr>
          </a:p>
          <a:p>
            <a:pPr marL="0" indent="0"/>
            <a:r>
              <a:rPr lang="en-US" sz="2000" b="0" dirty="0"/>
              <a:t>We agree to the resolution depicted by document 11-21-0917r0 for </a:t>
            </a:r>
            <a:r>
              <a:rPr lang="pt-BR" sz="2000" b="0" dirty="0"/>
              <a:t>CIDs 5189, 5192 </a:t>
            </a:r>
            <a:r>
              <a:rPr lang="en-US" sz="2000" b="0" dirty="0"/>
              <a:t>(2 CIDs total). </a:t>
            </a:r>
          </a:p>
          <a:p>
            <a:pPr marL="0" indent="0"/>
            <a:endParaRPr lang="en-US" sz="2000" b="0" dirty="0"/>
          </a:p>
          <a:p>
            <a:pPr marL="0" indent="0"/>
            <a:r>
              <a:rPr lang="en-US" sz="2000" b="0" dirty="0"/>
              <a:t>Results (Y/N/A):  4/1/2</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20932783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1706576606"/>
              </p:ext>
            </p:extLst>
          </p:nvPr>
        </p:nvGraphicFramePr>
        <p:xfrm>
          <a:off x="914400" y="2239968"/>
          <a:ext cx="10361085" cy="1249616"/>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479032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11-21-901</a:t>
                      </a:r>
                    </a:p>
                  </a:txBody>
                  <a:tcPr marT="45712" marB="45712"/>
                </a:tc>
                <a:tc>
                  <a:txBody>
                    <a:bodyPr/>
                    <a:lstStyle/>
                    <a:p>
                      <a:r>
                        <a:rPr lang="en-US" sz="1400" dirty="0"/>
                        <a:t>Christian Berger</a:t>
                      </a:r>
                    </a:p>
                  </a:txBody>
                  <a:tcPr marT="45712" marB="45712"/>
                </a:tc>
                <a:tc>
                  <a:txBody>
                    <a:bodyPr/>
                    <a:lstStyle/>
                    <a:p>
                      <a:r>
                        <a:rPr lang="en-US" sz="1400" dirty="0"/>
                        <a:t>TB Ranging RSTA Availability Window Periodicity </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944942770"/>
                  </a:ext>
                </a:extLst>
              </a:tr>
              <a:tr h="0">
                <a:tc>
                  <a:txBody>
                    <a:bodyPr/>
                    <a:lstStyle/>
                    <a:p>
                      <a:r>
                        <a:rPr lang="en-US" sz="1400" dirty="0"/>
                        <a:t>11-21-911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comment-resolution-lb253-CID 5377</a:t>
                      </a:r>
                    </a:p>
                  </a:txBody>
                  <a:tcPr marT="45712" marB="45712"/>
                </a:tc>
                <a:tc>
                  <a:txBody>
                    <a:bodyPr/>
                    <a:lstStyle/>
                    <a:p>
                      <a:r>
                        <a:rPr lang="en-US" sz="1400" dirty="0"/>
                        <a:t>CR</a:t>
                      </a:r>
                    </a:p>
                  </a:txBody>
                  <a:tcPr marT="45712" marB="45712"/>
                </a:tc>
                <a:extLst>
                  <a:ext uri="{0D108BD9-81ED-4DB2-BD59-A6C34878D82A}">
                    <a16:rowId xmlns:a16="http://schemas.microsoft.com/office/drawing/2014/main" val="2042622864"/>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133559433"/>
                  </a:ext>
                </a:extLst>
              </a:tr>
            </a:tbl>
          </a:graphicData>
        </a:graphic>
      </p:graphicFrame>
    </p:spTree>
    <p:extLst>
      <p:ext uri="{BB962C8B-B14F-4D97-AF65-F5344CB8AC3E}">
        <p14:creationId xmlns:p14="http://schemas.microsoft.com/office/powerpoint/2010/main" val="383560418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9,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56418108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11110297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84269542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June 9</a:t>
            </a:r>
            <a:r>
              <a:rPr lang="en-US" altLang="en-US" baseline="30000" dirty="0">
                <a:solidFill>
                  <a:schemeClr val="tx2"/>
                </a:solidFill>
              </a:rPr>
              <a:t>th</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LB253 and D3.1 status </a:t>
            </a:r>
            <a:r>
              <a:rPr lang="en-US" sz="1400" b="0" dirty="0"/>
              <a:t>(Roy Want) – 5 min</a:t>
            </a:r>
            <a:endParaRPr lang="en-US" sz="1800" b="0" dirty="0"/>
          </a:p>
          <a:p>
            <a:pPr algn="just">
              <a:spcBef>
                <a:spcPct val="20000"/>
              </a:spcBef>
              <a:buFontTx/>
              <a:buChar char="•"/>
            </a:pPr>
            <a:r>
              <a:rPr lang="en-US" sz="1800" b="0" dirty="0"/>
              <a:t>Discussion topics (review submissions):</a:t>
            </a:r>
          </a:p>
          <a:p>
            <a:pPr lvl="1" algn="just">
              <a:spcBef>
                <a:spcPct val="20000"/>
              </a:spcBef>
              <a:buFontTx/>
              <a:buChar char="•"/>
            </a:pPr>
            <a:r>
              <a:rPr lang="en-US" sz="1400" dirty="0"/>
              <a:t>11-21-901 TB Ranging RSTA Availability Window Periodicity  (Christian Berger) </a:t>
            </a:r>
          </a:p>
          <a:p>
            <a:pPr lvl="1" algn="just">
              <a:spcBef>
                <a:spcPct val="20000"/>
              </a:spcBef>
              <a:buFontTx/>
              <a:buChar char="•"/>
            </a:pPr>
            <a:r>
              <a:rPr lang="en-US" sz="1400" dirty="0"/>
              <a:t>11-21-911 comment-resolution-lb253-CID 5377 (Christian Berger)</a:t>
            </a:r>
          </a:p>
          <a:p>
            <a:pPr lvl="1" algn="just">
              <a:spcBef>
                <a:spcPct val="20000"/>
              </a:spcBef>
              <a:buFontTx/>
              <a:buChar char="•"/>
            </a:pPr>
            <a:r>
              <a:rPr lang="en-US" sz="1400" dirty="0"/>
              <a:t>11-21-928 LB253 Passive TB Ranging CR (Erik Lindskog)</a:t>
            </a:r>
          </a:p>
          <a:p>
            <a:pPr algn="just">
              <a:spcBef>
                <a:spcPct val="20000"/>
              </a:spcBef>
              <a:buFontTx/>
              <a:buChar char="•"/>
            </a:pPr>
            <a:r>
              <a:rPr lang="en-US" sz="1800" b="0" dirty="0"/>
              <a:t>Special order items:	</a:t>
            </a:r>
          </a:p>
          <a:p>
            <a:pPr lvl="1" algn="just">
              <a:spcBef>
                <a:spcPct val="20000"/>
              </a:spcBef>
              <a:buFontTx/>
              <a:buChar char="•"/>
            </a:pPr>
            <a:r>
              <a:rPr lang="en-US" sz="1400" b="0" dirty="0"/>
              <a:t>Review submission pipeline and call for submissions (2min)</a:t>
            </a:r>
          </a:p>
          <a:p>
            <a:pPr lvl="1" algn="just">
              <a:spcBef>
                <a:spcPct val="20000"/>
              </a:spcBef>
              <a:buFontTx/>
              <a:buChar char="•"/>
            </a:pPr>
            <a:r>
              <a:rPr lang="en-US" sz="1400" b="0" dirty="0"/>
              <a:t>Review future telecons (3 min)</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26361392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42BFC-2615-44DE-AC95-AAC5FA085B4A}"/>
              </a:ext>
            </a:extLst>
          </p:cNvPr>
          <p:cNvSpPr>
            <a:spLocks noGrp="1"/>
          </p:cNvSpPr>
          <p:nvPr>
            <p:ph type="title"/>
          </p:nvPr>
        </p:nvSpPr>
        <p:spPr>
          <a:xfrm>
            <a:off x="914401" y="685802"/>
            <a:ext cx="10361084" cy="510950"/>
          </a:xfrm>
        </p:spPr>
        <p:txBody>
          <a:bodyPr/>
          <a:lstStyle/>
          <a:p>
            <a:r>
              <a:rPr lang="en-US" dirty="0"/>
              <a:t>LB253 Status</a:t>
            </a:r>
          </a:p>
        </p:txBody>
      </p:sp>
      <p:sp>
        <p:nvSpPr>
          <p:cNvPr id="4" name="Slide Number Placeholder 3">
            <a:extLst>
              <a:ext uri="{FF2B5EF4-FFF2-40B4-BE49-F238E27FC236}">
                <a16:creationId xmlns:a16="http://schemas.microsoft.com/office/drawing/2014/main" id="{15D0763D-0AFD-4441-82E7-57D62D18CC71}"/>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DCB88C27-351E-4180-88B4-D4CB2610DD8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1E732F-F84D-4E86-9932-C4523A247741}"/>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73CB6D7F-7659-46FF-8E87-96EAED4EBC40}"/>
              </a:ext>
            </a:extLst>
          </p:cNvPr>
          <p:cNvGraphicFramePr>
            <a:graphicFrameLocks noGrp="1"/>
          </p:cNvGraphicFramePr>
          <p:nvPr/>
        </p:nvGraphicFramePr>
        <p:xfrm>
          <a:off x="2567608" y="1261773"/>
          <a:ext cx="6871417" cy="5148620"/>
        </p:xfrm>
        <a:graphic>
          <a:graphicData uri="http://schemas.openxmlformats.org/drawingml/2006/table">
            <a:tbl>
              <a:tblPr firstRow="1" firstCol="1" bandRow="1">
                <a:tableStyleId>{5C22544A-7EE6-4342-B048-85BDC9FD1C3A}</a:tableStyleId>
              </a:tblPr>
              <a:tblGrid>
                <a:gridCol w="721725">
                  <a:extLst>
                    <a:ext uri="{9D8B030D-6E8A-4147-A177-3AD203B41FA5}">
                      <a16:colId xmlns:a16="http://schemas.microsoft.com/office/drawing/2014/main" val="3172506045"/>
                    </a:ext>
                  </a:extLst>
                </a:gridCol>
                <a:gridCol w="691652">
                  <a:extLst>
                    <a:ext uri="{9D8B030D-6E8A-4147-A177-3AD203B41FA5}">
                      <a16:colId xmlns:a16="http://schemas.microsoft.com/office/drawing/2014/main" val="413880291"/>
                    </a:ext>
                  </a:extLst>
                </a:gridCol>
                <a:gridCol w="541294">
                  <a:extLst>
                    <a:ext uri="{9D8B030D-6E8A-4147-A177-3AD203B41FA5}">
                      <a16:colId xmlns:a16="http://schemas.microsoft.com/office/drawing/2014/main" val="3602729332"/>
                    </a:ext>
                  </a:extLst>
                </a:gridCol>
                <a:gridCol w="631509">
                  <a:extLst>
                    <a:ext uri="{9D8B030D-6E8A-4147-A177-3AD203B41FA5}">
                      <a16:colId xmlns:a16="http://schemas.microsoft.com/office/drawing/2014/main" val="2373418208"/>
                    </a:ext>
                  </a:extLst>
                </a:gridCol>
                <a:gridCol w="676617">
                  <a:extLst>
                    <a:ext uri="{9D8B030D-6E8A-4147-A177-3AD203B41FA5}">
                      <a16:colId xmlns:a16="http://schemas.microsoft.com/office/drawing/2014/main" val="751045517"/>
                    </a:ext>
                  </a:extLst>
                </a:gridCol>
                <a:gridCol w="691652">
                  <a:extLst>
                    <a:ext uri="{9D8B030D-6E8A-4147-A177-3AD203B41FA5}">
                      <a16:colId xmlns:a16="http://schemas.microsoft.com/office/drawing/2014/main" val="262554075"/>
                    </a:ext>
                  </a:extLst>
                </a:gridCol>
                <a:gridCol w="571365">
                  <a:extLst>
                    <a:ext uri="{9D8B030D-6E8A-4147-A177-3AD203B41FA5}">
                      <a16:colId xmlns:a16="http://schemas.microsoft.com/office/drawing/2014/main" val="1039001905"/>
                    </a:ext>
                  </a:extLst>
                </a:gridCol>
                <a:gridCol w="691652">
                  <a:extLst>
                    <a:ext uri="{9D8B030D-6E8A-4147-A177-3AD203B41FA5}">
                      <a16:colId xmlns:a16="http://schemas.microsoft.com/office/drawing/2014/main" val="380058054"/>
                    </a:ext>
                  </a:extLst>
                </a:gridCol>
                <a:gridCol w="616472">
                  <a:extLst>
                    <a:ext uri="{9D8B030D-6E8A-4147-A177-3AD203B41FA5}">
                      <a16:colId xmlns:a16="http://schemas.microsoft.com/office/drawing/2014/main" val="1968916844"/>
                    </a:ext>
                  </a:extLst>
                </a:gridCol>
                <a:gridCol w="1037479">
                  <a:extLst>
                    <a:ext uri="{9D8B030D-6E8A-4147-A177-3AD203B41FA5}">
                      <a16:colId xmlns:a16="http://schemas.microsoft.com/office/drawing/2014/main" val="2682005126"/>
                    </a:ext>
                  </a:extLst>
                </a:gridCol>
              </a:tblGrid>
              <a:tr h="127234">
                <a:tc>
                  <a:txBody>
                    <a:bodyPr/>
                    <a:lstStyle/>
                    <a:p>
                      <a:pPr algn="ctr"/>
                      <a:r>
                        <a:rPr lang="en-US" sz="900">
                          <a:effectLst/>
                        </a:rPr>
                        <a:t>TODO</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900569915"/>
                  </a:ext>
                </a:extLst>
              </a:tr>
              <a:tr h="371222">
                <a:tc>
                  <a:txBody>
                    <a:bodyPr/>
                    <a:lstStyle/>
                    <a:p>
                      <a:pPr algn="ctr"/>
                      <a:r>
                        <a:rPr lang="en-US" sz="900">
                          <a:effectLst/>
                        </a:rPr>
                        <a:t>TECH</a:t>
                      </a:r>
                      <a:br>
                        <a:rPr lang="en-US" sz="900">
                          <a:effectLst/>
                        </a:rPr>
                      </a:br>
                      <a:r>
                        <a:rPr lang="en-US" sz="900">
                          <a:effectLst/>
                        </a:rPr>
                        <a:t>CIDs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Ali</a:t>
                      </a:r>
                      <a:br>
                        <a:rPr lang="en-US" sz="900" dirty="0">
                          <a:effectLst/>
                        </a:rPr>
                      </a:br>
                      <a:r>
                        <a:rPr lang="en-US" sz="900" dirty="0">
                          <a:effectLst/>
                        </a:rPr>
                        <a:t>Raissinia</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Assaf</a:t>
                      </a:r>
                      <a:br>
                        <a:rPr lang="en-US" sz="900" dirty="0">
                          <a:effectLst/>
                        </a:rPr>
                      </a:br>
                      <a:r>
                        <a:rPr lang="en-US" sz="900" dirty="0">
                          <a:effectLst/>
                        </a:rPr>
                        <a:t>Kasher</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Christian</a:t>
                      </a:r>
                      <a:br>
                        <a:rPr lang="en-US" sz="900">
                          <a:effectLst/>
                        </a:rPr>
                      </a:br>
                      <a:r>
                        <a:rPr lang="en-US" sz="900">
                          <a:effectLst/>
                        </a:rPr>
                        <a:t>Berger</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Jonathan</a:t>
                      </a:r>
                      <a:br>
                        <a:rPr lang="en-US" sz="900">
                          <a:effectLst/>
                        </a:rPr>
                      </a:br>
                      <a:r>
                        <a:rPr lang="en-US" sz="900">
                          <a:effectLst/>
                        </a:rPr>
                        <a:t>Segev</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Qi</a:t>
                      </a:r>
                      <a:br>
                        <a:rPr lang="en-US" sz="900">
                          <a:effectLst/>
                        </a:rPr>
                      </a:br>
                      <a:r>
                        <a:rPr lang="en-US" sz="900">
                          <a:effectLst/>
                        </a:rPr>
                        <a:t>Wang</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Tianyu</a:t>
                      </a:r>
                      <a:br>
                        <a:rPr lang="en-US" sz="900">
                          <a:effectLst/>
                        </a:rPr>
                      </a:br>
                      <a:r>
                        <a:rPr lang="en-US" sz="900">
                          <a:effectLst/>
                        </a:rPr>
                        <a:t>Wu</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Erik</a:t>
                      </a:r>
                      <a:br>
                        <a:rPr lang="en-US" sz="900">
                          <a:effectLst/>
                        </a:rPr>
                      </a:br>
                      <a:r>
                        <a:rPr lang="en-US" sz="900">
                          <a:effectLst/>
                        </a:rPr>
                        <a:t>Lindskog</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Dibakar</a:t>
                      </a:r>
                      <a:br>
                        <a:rPr lang="en-US" sz="900">
                          <a:effectLst/>
                        </a:rPr>
                      </a:br>
                      <a:r>
                        <a:rPr lang="en-US" sz="900">
                          <a:effectLst/>
                        </a:rPr>
                        <a:t>Das</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UNASSIGNED</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694366933"/>
                  </a:ext>
                </a:extLst>
              </a:tr>
              <a:tr h="127234">
                <a:tc>
                  <a:txBody>
                    <a:bodyPr/>
                    <a:lstStyle/>
                    <a:p>
                      <a:pPr algn="ctr"/>
                      <a:r>
                        <a:rPr lang="en-US" sz="900">
                          <a:effectLst/>
                        </a:rPr>
                        <a:t>Complete</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30/30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24/25</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18/22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0/7</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9/35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0/38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96100149"/>
                  </a:ext>
                </a:extLst>
              </a:tr>
              <a:tr h="137712">
                <a:tc>
                  <a:txBody>
                    <a:bodyPr/>
                    <a:lstStyle/>
                    <a:p>
                      <a:pPr algn="ctr"/>
                      <a:r>
                        <a:rPr lang="en-US" sz="900">
                          <a:effectLst/>
                        </a:rPr>
                        <a:t>ToDo #1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5044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5138</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5377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5206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5001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5011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334745339"/>
                  </a:ext>
                </a:extLst>
              </a:tr>
              <a:tr h="127234">
                <a:tc>
                  <a:txBody>
                    <a:bodyPr/>
                    <a:lstStyle/>
                    <a:p>
                      <a:pPr algn="ctr"/>
                      <a:r>
                        <a:rPr lang="en-US" sz="900">
                          <a:effectLst/>
                        </a:rPr>
                        <a:t>ToDo #2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5189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5208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5002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78112915"/>
                  </a:ext>
                </a:extLst>
              </a:tr>
              <a:tr h="127234">
                <a:tc>
                  <a:txBody>
                    <a:bodyPr/>
                    <a:lstStyle/>
                    <a:p>
                      <a:pPr algn="ctr"/>
                      <a:r>
                        <a:rPr lang="en-US" sz="900">
                          <a:effectLst/>
                        </a:rPr>
                        <a:t>ToDo #3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5192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5103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52308563"/>
                  </a:ext>
                </a:extLst>
              </a:tr>
              <a:tr h="127234">
                <a:tc>
                  <a:txBody>
                    <a:bodyPr/>
                    <a:lstStyle/>
                    <a:p>
                      <a:pPr algn="ctr"/>
                      <a:r>
                        <a:rPr lang="en-US" sz="900">
                          <a:effectLst/>
                        </a:rPr>
                        <a:t>ToDo #4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5213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5106</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25216110"/>
                  </a:ext>
                </a:extLst>
              </a:tr>
              <a:tr h="143963">
                <a:tc>
                  <a:txBody>
                    <a:bodyPr/>
                    <a:lstStyle/>
                    <a:p>
                      <a:pPr algn="ctr"/>
                      <a:r>
                        <a:rPr lang="en-US" sz="900">
                          <a:effectLst/>
                        </a:rPr>
                        <a:t>ToDo #5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0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5447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5160</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159753907"/>
                  </a:ext>
                </a:extLst>
              </a:tr>
              <a:tr h="143963">
                <a:tc>
                  <a:txBody>
                    <a:bodyPr/>
                    <a:lstStyle/>
                    <a:p>
                      <a:pPr algn="ctr"/>
                      <a:r>
                        <a:rPr lang="en-US" sz="900">
                          <a:effectLst/>
                        </a:rPr>
                        <a:t>ToDo #6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endParaRPr lang="en-US" sz="1000">
                        <a:effectLst/>
                        <a:latin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5452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dirty="0">
                          <a:effectLst/>
                        </a:rPr>
                        <a:t>5423</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5169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5410576"/>
                  </a:ext>
                </a:extLst>
              </a:tr>
              <a:tr h="127234">
                <a:tc>
                  <a:txBody>
                    <a:bodyPr/>
                    <a:lstStyle/>
                    <a:p>
                      <a:pPr algn="ctr"/>
                      <a:r>
                        <a:rPr lang="en-US" sz="900">
                          <a:effectLst/>
                        </a:rPr>
                        <a:t>ToDo #7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5457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5035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99136"/>
                  </a:ext>
                </a:extLst>
              </a:tr>
              <a:tr h="127234">
                <a:tc>
                  <a:txBody>
                    <a:bodyPr/>
                    <a:lstStyle/>
                    <a:p>
                      <a:pPr algn="ctr"/>
                      <a:r>
                        <a:rPr lang="en-US" sz="900">
                          <a:effectLst/>
                        </a:rPr>
                        <a:t>ToDo #8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5043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22865545"/>
                  </a:ext>
                </a:extLst>
              </a:tr>
              <a:tr h="127234">
                <a:tc>
                  <a:txBody>
                    <a:bodyPr/>
                    <a:lstStyle/>
                    <a:p>
                      <a:pPr algn="ctr"/>
                      <a:r>
                        <a:rPr lang="en-US" sz="900">
                          <a:effectLst/>
                        </a:rPr>
                        <a:t>ToDo #9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5055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892078932"/>
                  </a:ext>
                </a:extLst>
              </a:tr>
              <a:tr h="127234">
                <a:tc>
                  <a:txBody>
                    <a:bodyPr/>
                    <a:lstStyle/>
                    <a:p>
                      <a:pPr algn="ctr"/>
                      <a:r>
                        <a:rPr lang="en-US" sz="900">
                          <a:effectLst/>
                        </a:rPr>
                        <a:t>ToDo #10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5436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5073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5174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288808043"/>
                  </a:ext>
                </a:extLst>
              </a:tr>
              <a:tr h="127234">
                <a:tc>
                  <a:txBody>
                    <a:bodyPr/>
                    <a:lstStyle/>
                    <a:p>
                      <a:pPr algn="ctr"/>
                      <a:r>
                        <a:rPr lang="en-US" sz="900">
                          <a:effectLst/>
                        </a:rPr>
                        <a:t>ToDo #11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5180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91208232"/>
                  </a:ext>
                </a:extLst>
              </a:tr>
              <a:tr h="127234">
                <a:tc>
                  <a:txBody>
                    <a:bodyPr/>
                    <a:lstStyle/>
                    <a:p>
                      <a:pPr algn="ctr"/>
                      <a:r>
                        <a:rPr lang="en-US" sz="900">
                          <a:effectLst/>
                        </a:rPr>
                        <a:t>ToDo #12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407922263"/>
                  </a:ext>
                </a:extLst>
              </a:tr>
              <a:tr h="127234">
                <a:tc>
                  <a:txBody>
                    <a:bodyPr/>
                    <a:lstStyle/>
                    <a:p>
                      <a:pPr algn="ctr"/>
                      <a:r>
                        <a:rPr lang="en-US" sz="900">
                          <a:effectLst/>
                        </a:rPr>
                        <a:t>ToDo #13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056595470"/>
                  </a:ext>
                </a:extLst>
              </a:tr>
              <a:tr h="127234">
                <a:tc>
                  <a:txBody>
                    <a:bodyPr/>
                    <a:lstStyle/>
                    <a:p>
                      <a:pPr algn="ctr"/>
                      <a:r>
                        <a:rPr lang="en-US" sz="900">
                          <a:effectLst/>
                        </a:rPr>
                        <a:t>ToDo #14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5196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59358456"/>
                  </a:ext>
                </a:extLst>
              </a:tr>
              <a:tr h="127234">
                <a:tc>
                  <a:txBody>
                    <a:bodyPr/>
                    <a:lstStyle/>
                    <a:p>
                      <a:pPr algn="ctr"/>
                      <a:r>
                        <a:rPr lang="en-US" sz="900">
                          <a:effectLst/>
                        </a:rPr>
                        <a:t>ToDo #15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5218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42974303"/>
                  </a:ext>
                </a:extLst>
              </a:tr>
              <a:tr h="127234">
                <a:tc>
                  <a:txBody>
                    <a:bodyPr/>
                    <a:lstStyle/>
                    <a:p>
                      <a:pPr algn="ctr"/>
                      <a:r>
                        <a:rPr lang="en-US" sz="900">
                          <a:effectLst/>
                        </a:rPr>
                        <a:t>ToDo #16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5079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5229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579560255"/>
                  </a:ext>
                </a:extLst>
              </a:tr>
              <a:tr h="127234">
                <a:tc>
                  <a:txBody>
                    <a:bodyPr/>
                    <a:lstStyle/>
                    <a:p>
                      <a:pPr algn="ctr"/>
                      <a:r>
                        <a:rPr lang="en-US" sz="900">
                          <a:effectLst/>
                        </a:rPr>
                        <a:t>ToDo #17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691266071"/>
                  </a:ext>
                </a:extLst>
              </a:tr>
              <a:tr h="127234">
                <a:tc>
                  <a:txBody>
                    <a:bodyPr/>
                    <a:lstStyle/>
                    <a:p>
                      <a:pPr algn="ctr"/>
                      <a:r>
                        <a:rPr lang="en-US" sz="900">
                          <a:effectLst/>
                        </a:rPr>
                        <a:t>ToDo #18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5234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13664122"/>
                  </a:ext>
                </a:extLst>
              </a:tr>
              <a:tr h="127234">
                <a:tc>
                  <a:txBody>
                    <a:bodyPr/>
                    <a:lstStyle/>
                    <a:p>
                      <a:pPr algn="ctr"/>
                      <a:r>
                        <a:rPr lang="en-US" sz="900">
                          <a:effectLst/>
                        </a:rPr>
                        <a:t>ToDo #19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5271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7441994"/>
                  </a:ext>
                </a:extLst>
              </a:tr>
              <a:tr h="127234">
                <a:tc>
                  <a:txBody>
                    <a:bodyPr/>
                    <a:lstStyle/>
                    <a:p>
                      <a:pPr algn="ctr"/>
                      <a:r>
                        <a:rPr lang="en-US" sz="900">
                          <a:effectLst/>
                        </a:rPr>
                        <a:t>ToDo #20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5393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545277858"/>
                  </a:ext>
                </a:extLst>
              </a:tr>
              <a:tr h="127234">
                <a:tc>
                  <a:txBody>
                    <a:bodyPr/>
                    <a:lstStyle/>
                    <a:p>
                      <a:pPr algn="ctr"/>
                      <a:r>
                        <a:rPr lang="en-US" sz="900">
                          <a:effectLst/>
                        </a:rPr>
                        <a:t>ToDo #21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5084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5396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86267681"/>
                  </a:ext>
                </a:extLst>
              </a:tr>
              <a:tr h="127234">
                <a:tc>
                  <a:txBody>
                    <a:bodyPr/>
                    <a:lstStyle/>
                    <a:p>
                      <a:pPr algn="ctr"/>
                      <a:r>
                        <a:rPr lang="en-US" sz="900">
                          <a:effectLst/>
                        </a:rPr>
                        <a:t>ToDo #22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480851971"/>
                  </a:ext>
                </a:extLst>
              </a:tr>
              <a:tr h="127234">
                <a:tc>
                  <a:txBody>
                    <a:bodyPr/>
                    <a:lstStyle/>
                    <a:p>
                      <a:pPr algn="ctr"/>
                      <a:r>
                        <a:rPr lang="en-US" sz="900">
                          <a:effectLst/>
                        </a:rPr>
                        <a:t>ToDo #23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939819449"/>
                  </a:ext>
                </a:extLst>
              </a:tr>
              <a:tr h="127234">
                <a:tc>
                  <a:txBody>
                    <a:bodyPr/>
                    <a:lstStyle/>
                    <a:p>
                      <a:pPr algn="ctr"/>
                      <a:r>
                        <a:rPr lang="en-US" sz="900">
                          <a:effectLst/>
                        </a:rPr>
                        <a:t>ToDo #24</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5223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5449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1467382464"/>
                  </a:ext>
                </a:extLst>
              </a:tr>
              <a:tr h="127234">
                <a:tc>
                  <a:txBody>
                    <a:bodyPr/>
                    <a:lstStyle/>
                    <a:p>
                      <a:pPr algn="ctr"/>
                      <a:r>
                        <a:rPr lang="en-US" sz="900">
                          <a:effectLst/>
                        </a:rPr>
                        <a:t>ToDo #25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5232</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5450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338051956"/>
                  </a:ext>
                </a:extLst>
              </a:tr>
              <a:tr h="127234">
                <a:tc>
                  <a:txBody>
                    <a:bodyPr/>
                    <a:lstStyle/>
                    <a:p>
                      <a:pPr algn="ctr"/>
                      <a:r>
                        <a:rPr lang="en-US" sz="900">
                          <a:effectLst/>
                        </a:rPr>
                        <a:t>ToDo #26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5233</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5451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84779175"/>
                  </a:ext>
                </a:extLst>
              </a:tr>
              <a:tr h="127234">
                <a:tc>
                  <a:txBody>
                    <a:bodyPr/>
                    <a:lstStyle/>
                    <a:p>
                      <a:pPr algn="ctr"/>
                      <a:r>
                        <a:rPr lang="en-US" sz="900">
                          <a:effectLst/>
                        </a:rPr>
                        <a:t>ToDo #27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5255</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564206322"/>
                  </a:ext>
                </a:extLst>
              </a:tr>
              <a:tr h="127234">
                <a:tc>
                  <a:txBody>
                    <a:bodyPr/>
                    <a:lstStyle/>
                    <a:p>
                      <a:pPr algn="ctr"/>
                      <a:r>
                        <a:rPr lang="en-US" sz="900">
                          <a:effectLst/>
                        </a:rPr>
                        <a:t>ToDo #28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5256</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956635964"/>
                  </a:ext>
                </a:extLst>
              </a:tr>
              <a:tr h="127234">
                <a:tc>
                  <a:txBody>
                    <a:bodyPr/>
                    <a:lstStyle/>
                    <a:p>
                      <a:pPr algn="ctr"/>
                      <a:r>
                        <a:rPr lang="en-US" sz="900">
                          <a:effectLst/>
                        </a:rPr>
                        <a:t>ToDo #29</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5257</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3534117306"/>
                  </a:ext>
                </a:extLst>
              </a:tr>
              <a:tr h="127234">
                <a:tc>
                  <a:txBody>
                    <a:bodyPr/>
                    <a:lstStyle/>
                    <a:p>
                      <a:pPr algn="ctr"/>
                      <a:r>
                        <a:rPr lang="en-US" sz="900">
                          <a:effectLst/>
                        </a:rPr>
                        <a:t>ToDo #30</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5258</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2079749130"/>
                  </a:ext>
                </a:extLst>
              </a:tr>
              <a:tr h="127234">
                <a:tc>
                  <a:txBody>
                    <a:bodyPr/>
                    <a:lstStyle/>
                    <a:p>
                      <a:pPr algn="ctr"/>
                      <a:r>
                        <a:rPr lang="en-US" sz="900">
                          <a:effectLst/>
                        </a:rPr>
                        <a:t>ToDo #31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a:effectLst/>
                        </a:rPr>
                        <a:t>5391</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tc>
                <a:tc>
                  <a:txBody>
                    <a:bodyPr/>
                    <a:lstStyle/>
                    <a:p>
                      <a:pPr algn="ctr"/>
                      <a:r>
                        <a:rPr lang="en-US" sz="900">
                          <a:effectLst/>
                        </a:rPr>
                        <a:t> </a:t>
                      </a:r>
                      <a:endParaRPr lang="en-US" sz="100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tc>
                  <a:txBody>
                    <a:bodyPr/>
                    <a:lstStyle/>
                    <a:p>
                      <a:pPr algn="ctr"/>
                      <a:r>
                        <a:rPr lang="en-US" sz="900" dirty="0">
                          <a:effectLst/>
                        </a:rPr>
                        <a:t> </a:t>
                      </a:r>
                      <a:endParaRPr lang="en-US" sz="1000" dirty="0">
                        <a:effectLst/>
                        <a:latin typeface="Calibri" panose="020F0502020204030204" pitchFamily="34" charset="0"/>
                        <a:ea typeface="Calibri" panose="020F0502020204030204" pitchFamily="34" charset="0"/>
                        <a:cs typeface="Arial" panose="020B0604020202020204" pitchFamily="34" charset="0"/>
                      </a:endParaRPr>
                    </a:p>
                  </a:txBody>
                  <a:tcPr marL="6686" marR="6686" marT="6686" marB="0" anchor="b"/>
                </a:tc>
                <a:extLst>
                  <a:ext uri="{0D108BD9-81ED-4DB2-BD59-A6C34878D82A}">
                    <a16:rowId xmlns:a16="http://schemas.microsoft.com/office/drawing/2014/main" val="4097862879"/>
                  </a:ext>
                </a:extLst>
              </a:tr>
            </a:tbl>
          </a:graphicData>
        </a:graphic>
      </p:graphicFrame>
      <p:sp>
        <p:nvSpPr>
          <p:cNvPr id="8" name="Rectangle: Rounded Corners 7">
            <a:extLst>
              <a:ext uri="{FF2B5EF4-FFF2-40B4-BE49-F238E27FC236}">
                <a16:creationId xmlns:a16="http://schemas.microsoft.com/office/drawing/2014/main" id="{AA6D105D-AE44-46A3-85B3-76F08DBC0208}"/>
              </a:ext>
            </a:extLst>
          </p:cNvPr>
          <p:cNvSpPr/>
          <p:nvPr/>
        </p:nvSpPr>
        <p:spPr bwMode="auto">
          <a:xfrm>
            <a:off x="1415480" y="5255501"/>
            <a:ext cx="9038062" cy="942998"/>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latin typeface="Times New Roman" pitchFamily="16" charset="0"/>
                <a:ea typeface="MS Gothic" charset="-128"/>
              </a:rPr>
              <a:t>Help avoid last minute discussion from impacting WG  Recirculation –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make your submission available to members early </a:t>
            </a:r>
            <a:endParaRPr kumimoji="0" lang="en-US" sz="2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510337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9516-6BA6-4C12-A829-558EFB1492F3}"/>
              </a:ext>
            </a:extLst>
          </p:cNvPr>
          <p:cNvSpPr>
            <a:spLocks noGrp="1"/>
          </p:cNvSpPr>
          <p:nvPr>
            <p:ph type="title"/>
          </p:nvPr>
        </p:nvSpPr>
        <p:spPr/>
        <p:txBody>
          <a:bodyPr/>
          <a:lstStyle/>
          <a:p>
            <a:r>
              <a:rPr lang="en-US" dirty="0"/>
              <a:t>Submission 11-21-901</a:t>
            </a:r>
          </a:p>
        </p:txBody>
      </p:sp>
      <p:sp>
        <p:nvSpPr>
          <p:cNvPr id="3" name="Content Placeholder 2">
            <a:extLst>
              <a:ext uri="{FF2B5EF4-FFF2-40B4-BE49-F238E27FC236}">
                <a16:creationId xmlns:a16="http://schemas.microsoft.com/office/drawing/2014/main" id="{D09813FD-7492-4F13-BFCF-BDB50CBAFDDF}"/>
              </a:ext>
            </a:extLst>
          </p:cNvPr>
          <p:cNvSpPr>
            <a:spLocks noGrp="1"/>
          </p:cNvSpPr>
          <p:nvPr>
            <p:ph idx="1"/>
          </p:nvPr>
        </p:nvSpPr>
        <p:spPr/>
        <p:txBody>
          <a:bodyPr/>
          <a:lstStyle/>
          <a:p>
            <a:r>
              <a:rPr lang="en-US" dirty="0" err="1"/>
              <a:t>Strawpoll</a:t>
            </a:r>
            <a:endParaRPr lang="en-US" dirty="0"/>
          </a:p>
          <a:p>
            <a:r>
              <a:rPr lang="en-US" dirty="0"/>
              <a:t>We agree to the text changes depicted in 11-21-901r0. </a:t>
            </a:r>
          </a:p>
          <a:p>
            <a:endParaRPr lang="en-US" dirty="0"/>
          </a:p>
          <a:p>
            <a:r>
              <a:rPr lang="en-US" dirty="0"/>
              <a:t>Results (Y/N/A): 7/0/1</a:t>
            </a:r>
          </a:p>
        </p:txBody>
      </p:sp>
      <p:sp>
        <p:nvSpPr>
          <p:cNvPr id="4" name="Slide Number Placeholder 3">
            <a:extLst>
              <a:ext uri="{FF2B5EF4-FFF2-40B4-BE49-F238E27FC236}">
                <a16:creationId xmlns:a16="http://schemas.microsoft.com/office/drawing/2014/main" id="{D17CE9B5-0E61-4998-80F5-A402574B4FA1}"/>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1BD351ED-5509-4A36-8CC5-74CC6702FF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46DABD-9B12-48C7-9355-8EDA03BF9D8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58562406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Current pipeline:</a:t>
            </a:r>
          </a:p>
          <a:p>
            <a:pPr lvl="1" algn="just">
              <a:spcBef>
                <a:spcPct val="20000"/>
              </a:spcBef>
              <a:buFontTx/>
              <a:buChar char="•"/>
            </a:pPr>
            <a:endParaRPr lang="en-US" sz="1800" dirty="0"/>
          </a:p>
          <a:p>
            <a:pPr lvl="1" algn="just">
              <a:spcBef>
                <a:spcPct val="20000"/>
              </a:spcBef>
              <a:buFontTx/>
              <a:buChar char="•"/>
            </a:pPr>
            <a:endParaRPr lang="en-US" sz="1800" b="1"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lvl="1" algn="just">
              <a:spcBef>
                <a:spcPct val="20000"/>
              </a:spcBef>
              <a:buFontTx/>
              <a:buChar char="•"/>
            </a:pPr>
            <a:endParaRPr lang="en-US" sz="180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r>
              <a:rPr lang="en-US" sz="2000"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June 2021</a:t>
            </a:r>
            <a:endParaRPr lang="en-GB" dirty="0"/>
          </a:p>
        </p:txBody>
      </p:sp>
      <p:graphicFrame>
        <p:nvGraphicFramePr>
          <p:cNvPr id="7" name="Table 6">
            <a:extLst>
              <a:ext uri="{FF2B5EF4-FFF2-40B4-BE49-F238E27FC236}">
                <a16:creationId xmlns:a16="http://schemas.microsoft.com/office/drawing/2014/main" id="{6C8D2FEA-B533-401B-AF5A-6E2965139836}"/>
              </a:ext>
            </a:extLst>
          </p:cNvPr>
          <p:cNvGraphicFramePr>
            <a:graphicFrameLocks noGrp="1"/>
          </p:cNvGraphicFramePr>
          <p:nvPr>
            <p:extLst>
              <p:ext uri="{D42A27DB-BD31-4B8C-83A1-F6EECF244321}">
                <p14:modId xmlns:p14="http://schemas.microsoft.com/office/powerpoint/2010/main" val="1018113787"/>
              </p:ext>
            </p:extLst>
          </p:nvPr>
        </p:nvGraphicFramePr>
        <p:xfrm>
          <a:off x="914400" y="2239968"/>
          <a:ext cx="10361085" cy="1554400"/>
        </p:xfrm>
        <a:graphic>
          <a:graphicData uri="http://schemas.openxmlformats.org/drawingml/2006/table">
            <a:tbl>
              <a:tblPr firstRow="1" bandRow="1">
                <a:tableStyleId>{21E4AEA4-8DFA-4A89-87EB-49C32662AFE0}</a:tableStyleId>
              </a:tblPr>
              <a:tblGrid>
                <a:gridCol w="1492699">
                  <a:extLst>
                    <a:ext uri="{9D8B030D-6E8A-4147-A177-3AD203B41FA5}">
                      <a16:colId xmlns:a16="http://schemas.microsoft.com/office/drawing/2014/main" val="1606124545"/>
                    </a:ext>
                  </a:extLst>
                </a:gridCol>
                <a:gridCol w="2282951">
                  <a:extLst>
                    <a:ext uri="{9D8B030D-6E8A-4147-A177-3AD203B41FA5}">
                      <a16:colId xmlns:a16="http://schemas.microsoft.com/office/drawing/2014/main" val="955909157"/>
                    </a:ext>
                  </a:extLst>
                </a:gridCol>
                <a:gridCol w="4790326">
                  <a:extLst>
                    <a:ext uri="{9D8B030D-6E8A-4147-A177-3AD203B41FA5}">
                      <a16:colId xmlns:a16="http://schemas.microsoft.com/office/drawing/2014/main" val="1172985495"/>
                    </a:ext>
                  </a:extLst>
                </a:gridCol>
                <a:gridCol w="1795109">
                  <a:extLst>
                    <a:ext uri="{9D8B030D-6E8A-4147-A177-3AD203B41FA5}">
                      <a16:colId xmlns:a16="http://schemas.microsoft.com/office/drawing/2014/main" val="30466002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3255526064"/>
                  </a:ext>
                </a:extLst>
              </a:tr>
              <a:tr h="0">
                <a:tc>
                  <a:txBody>
                    <a:bodyPr/>
                    <a:lstStyle/>
                    <a:p>
                      <a:r>
                        <a:rPr lang="en-US" sz="1400" dirty="0"/>
                        <a:t>11-21-901</a:t>
                      </a:r>
                    </a:p>
                  </a:txBody>
                  <a:tcPr marT="45712" marB="45712"/>
                </a:tc>
                <a:tc>
                  <a:txBody>
                    <a:bodyPr/>
                    <a:lstStyle/>
                    <a:p>
                      <a:r>
                        <a:rPr lang="en-US" sz="1400" dirty="0"/>
                        <a:t>Christian Berger</a:t>
                      </a:r>
                    </a:p>
                  </a:txBody>
                  <a:tcPr marT="45712" marB="45712"/>
                </a:tc>
                <a:tc>
                  <a:txBody>
                    <a:bodyPr/>
                    <a:lstStyle/>
                    <a:p>
                      <a:r>
                        <a:rPr lang="en-US" sz="1400" dirty="0"/>
                        <a:t>TB Ranging RSTA Availability Window Periodicity </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944942770"/>
                  </a:ext>
                </a:extLst>
              </a:tr>
              <a:tr h="0">
                <a:tc>
                  <a:txBody>
                    <a:bodyPr/>
                    <a:lstStyle/>
                    <a:p>
                      <a:r>
                        <a:rPr lang="en-US" sz="1400" dirty="0"/>
                        <a:t>11-21-911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comment-resolution-lb253-CID 5377</a:t>
                      </a:r>
                    </a:p>
                  </a:txBody>
                  <a:tcPr marT="45712" marB="45712"/>
                </a:tc>
                <a:tc>
                  <a:txBody>
                    <a:bodyPr/>
                    <a:lstStyle/>
                    <a:p>
                      <a:r>
                        <a:rPr lang="en-US" sz="1400" dirty="0"/>
                        <a:t>CR</a:t>
                      </a:r>
                    </a:p>
                  </a:txBody>
                  <a:tcPr marT="45712" marB="45712"/>
                </a:tc>
                <a:extLst>
                  <a:ext uri="{0D108BD9-81ED-4DB2-BD59-A6C34878D82A}">
                    <a16:rowId xmlns:a16="http://schemas.microsoft.com/office/drawing/2014/main" val="2042622864"/>
                  </a:ext>
                </a:extLst>
              </a:tr>
              <a:tr h="0">
                <a:tc>
                  <a:txBody>
                    <a:bodyPr/>
                    <a:lstStyle/>
                    <a:p>
                      <a:r>
                        <a:rPr lang="en-US" sz="1400" dirty="0"/>
                        <a:t>11-21-928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LB253 Passive TB Ranging CR</a:t>
                      </a:r>
                    </a:p>
                  </a:txBody>
                  <a:tcPr marT="45712" marB="45712"/>
                </a:tc>
                <a:tc>
                  <a:txBody>
                    <a:bodyPr/>
                    <a:lstStyle/>
                    <a:p>
                      <a:r>
                        <a:rPr lang="en-US" sz="1400" dirty="0"/>
                        <a:t>CR</a:t>
                      </a:r>
                    </a:p>
                  </a:txBody>
                  <a:tcPr marT="45712" marB="45712"/>
                </a:tc>
                <a:extLst>
                  <a:ext uri="{0D108BD9-81ED-4DB2-BD59-A6C34878D82A}">
                    <a16:rowId xmlns:a16="http://schemas.microsoft.com/office/drawing/2014/main" val="1133559433"/>
                  </a:ext>
                </a:extLst>
              </a:tr>
              <a:tr h="0">
                <a:tc>
                  <a:txBody>
                    <a:bodyPr/>
                    <a:lstStyle/>
                    <a:p>
                      <a:r>
                        <a:rPr lang="en-US" sz="1400" dirty="0"/>
                        <a:t>11-21-929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frame CR</a:t>
                      </a:r>
                    </a:p>
                  </a:txBody>
                  <a:tcPr marT="45712" marB="45712"/>
                </a:tc>
                <a:tc>
                  <a:txBody>
                    <a:bodyPr/>
                    <a:lstStyle/>
                    <a:p>
                      <a:r>
                        <a:rPr lang="en-US" sz="1400" dirty="0"/>
                        <a:t>CR</a:t>
                      </a:r>
                    </a:p>
                  </a:txBody>
                  <a:tcPr marT="45712" marB="45712"/>
                </a:tc>
                <a:extLst>
                  <a:ext uri="{0D108BD9-81ED-4DB2-BD59-A6C34878D82A}">
                    <a16:rowId xmlns:a16="http://schemas.microsoft.com/office/drawing/2014/main" val="2209925371"/>
                  </a:ext>
                </a:extLst>
              </a:tr>
            </a:tbl>
          </a:graphicData>
        </a:graphic>
      </p:graphicFrame>
    </p:spTree>
    <p:extLst>
      <p:ext uri="{BB962C8B-B14F-4D97-AF65-F5344CB8AC3E}">
        <p14:creationId xmlns:p14="http://schemas.microsoft.com/office/powerpoint/2010/main" val="34661240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June 9, 16, 23, 30	Wed. 13:00 – 15:00 ET</a:t>
            </a:r>
          </a:p>
          <a:p>
            <a:pPr>
              <a:buFont typeface="Arial" panose="020B0604020202020204" pitchFamily="34" charset="0"/>
              <a:buChar char="•"/>
            </a:pPr>
            <a:r>
              <a:rPr lang="en-US" altLang="en-US" sz="2000" b="0" dirty="0"/>
              <a:t>June 24</a:t>
            </a:r>
            <a:r>
              <a:rPr lang="en-US" altLang="en-US" sz="2000" b="0" baseline="30000" dirty="0"/>
              <a:t> + </a:t>
            </a:r>
            <a:r>
              <a:rPr lang="en-US" altLang="en-US" sz="2000" b="0" dirty="0"/>
              <a:t>				Thur. 10:00 – 12:00 ET</a:t>
            </a:r>
          </a:p>
          <a:p>
            <a:pPr>
              <a:buFont typeface="Arial" panose="020B0604020202020204" pitchFamily="34" charset="0"/>
              <a:buChar char="•"/>
            </a:pPr>
            <a:r>
              <a:rPr lang="en-US" altLang="en-US" sz="2000" b="0" dirty="0"/>
              <a:t>July	7				Wed. 13:00 – 15:00 ET</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2000" b="0" dirty="0"/>
              <a:t>**</a:t>
            </a:r>
            <a:r>
              <a:rPr lang="en-US" altLang="en-US" sz="1800" b="0" dirty="0"/>
              <a:t>WG May meeting is running July 11</a:t>
            </a:r>
            <a:r>
              <a:rPr lang="en-US" altLang="en-US" sz="1800" b="0" baseline="30000" dirty="0"/>
              <a:t>th</a:t>
            </a:r>
            <a:r>
              <a:rPr lang="en-US" altLang="en-US" sz="1800" b="0" dirty="0"/>
              <a:t> – 16</a:t>
            </a:r>
            <a:r>
              <a:rPr lang="en-US" altLang="en-US" sz="1800" b="0" baseline="30000" dirty="0"/>
              <a:t>th</a:t>
            </a:r>
            <a:r>
              <a:rPr lang="en-US" altLang="en-US" sz="1800" b="0" dirty="0"/>
              <a:t> , refer to WG agenda doc.</a:t>
            </a:r>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355653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44180220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82285334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84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4D75958EA156945B96A9BA2920B642F" ma:contentTypeVersion="10" ma:contentTypeDescription="Create a new document." ma:contentTypeScope="" ma:versionID="01dd8c54f38c0257c37752494f5608e0">
  <xsd:schema xmlns:xsd="http://www.w3.org/2001/XMLSchema" xmlns:xs="http://www.w3.org/2001/XMLSchema" xmlns:p="http://schemas.microsoft.com/office/2006/metadata/properties" xmlns:ns3="f2533ba4-53af-420a-89cf-577912c8763b" targetNamespace="http://schemas.microsoft.com/office/2006/metadata/properties" ma:root="true" ma:fieldsID="64104be8061af1acfc1ff781986e2c62" ns3:_="">
    <xsd:import namespace="f2533ba4-53af-420a-89cf-577912c8763b"/>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AutoKeyPoints" minOccurs="0"/>
                <xsd:element ref="ns3:MediaServiceKeyPoint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533ba4-53af-420a-89cf-577912c8763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2E347D0-8CE0-40BC-93E3-CD560CE834F6}">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f2533ba4-53af-420a-89cf-577912c8763b"/>
    <ds:schemaRef ds:uri="http://www.w3.org/XML/1998/namespace"/>
    <ds:schemaRef ds:uri="http://purl.org/dc/dcmitype/"/>
  </ds:schemaRefs>
</ds:datastoreItem>
</file>

<file path=customXml/itemProps2.xml><?xml version="1.0" encoding="utf-8"?>
<ds:datastoreItem xmlns:ds="http://schemas.openxmlformats.org/officeDocument/2006/customXml" ds:itemID="{4160736C-A0BE-4639-833A-85F68BE7871B}">
  <ds:schemaRefs>
    <ds:schemaRef ds:uri="http://schemas.microsoft.com/sharepoint/v3/contenttype/forms"/>
  </ds:schemaRefs>
</ds:datastoreItem>
</file>

<file path=customXml/itemProps3.xml><?xml version="1.0" encoding="utf-8"?>
<ds:datastoreItem xmlns:ds="http://schemas.openxmlformats.org/officeDocument/2006/customXml" ds:itemID="{0E44BAD2-8107-494A-A932-9DEA2DD108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533ba4-53af-420a-89cf-577912c8763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802-11-Submission-16-9</Template>
  <TotalTime>130908</TotalTime>
  <Words>7918</Words>
  <Application>Microsoft Office PowerPoint</Application>
  <PresentationFormat>Widescreen</PresentationFormat>
  <Paragraphs>1806</Paragraphs>
  <Slides>84</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84</vt:i4>
      </vt:variant>
    </vt:vector>
  </HeadingPairs>
  <TitlesOfParts>
    <vt:vector size="92" baseType="lpstr">
      <vt:lpstr>Arial</vt:lpstr>
      <vt:lpstr>Calibri</vt:lpstr>
      <vt:lpstr>Monotype Sorts</vt:lpstr>
      <vt:lpstr>Montserrat</vt:lpstr>
      <vt:lpstr>Times</vt:lpstr>
      <vt:lpstr>Times New Roman</vt:lpstr>
      <vt:lpstr>Office Theme</vt:lpstr>
      <vt:lpstr>Document</vt:lpstr>
      <vt:lpstr>TGaz Next Generation Positioning  Agenda for the May Electronic Meeting and  the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Event Conduct and Safety Statement </vt:lpstr>
      <vt:lpstr>IEEE Event Conduct and Safety Statement</vt:lpstr>
      <vt:lpstr>Meeting Decorum</vt:lpstr>
      <vt:lpstr>May IEEE  Electronic Meeting Week Agenda</vt:lpstr>
      <vt:lpstr>Submission List for the week</vt:lpstr>
      <vt:lpstr>IEEE Electronic Meeting Week – May 10th</vt:lpstr>
      <vt:lpstr>Submission List for the Tue. meeting</vt:lpstr>
      <vt:lpstr>Approval of previous meeting minutes</vt:lpstr>
      <vt:lpstr>Approval of previous meeting minutes</vt:lpstr>
      <vt:lpstr>Submissions Awaiting Motions</vt:lpstr>
      <vt:lpstr>Submissions Awaiting Motions</vt:lpstr>
      <vt:lpstr>Review Submissions</vt:lpstr>
      <vt:lpstr>PowerPoint Presentation</vt:lpstr>
      <vt:lpstr>IEEE Electronic Meeting slot – May 12th </vt:lpstr>
      <vt:lpstr>Submission List for the Wed. meeting</vt:lpstr>
      <vt:lpstr>Review Submissions</vt:lpstr>
      <vt:lpstr>Submission 11-21-761</vt:lpstr>
      <vt:lpstr>Submission 11-21-811</vt:lpstr>
      <vt:lpstr>PowerPoint Presentation</vt:lpstr>
      <vt:lpstr>PowerPoint Presentation</vt:lpstr>
      <vt:lpstr>IEEE Electronic Meeting slot – May 17th</vt:lpstr>
      <vt:lpstr>Submission List for the Wed. meeting</vt:lpstr>
      <vt:lpstr>PAR Extension</vt:lpstr>
      <vt:lpstr>Submission 11-21-810</vt:lpstr>
      <vt:lpstr>Submission 11-21-815</vt:lpstr>
      <vt:lpstr>Submission pipeline</vt:lpstr>
      <vt:lpstr>Timeline – updated past May meeting</vt:lpstr>
      <vt:lpstr>LB253 – Completion Status</vt:lpstr>
      <vt:lpstr>May Progress and Targets Towards the July Meeting</vt:lpstr>
      <vt:lpstr>Scheduled telecons</vt:lpstr>
      <vt:lpstr>PowerPoint Presentation</vt:lpstr>
      <vt:lpstr>PowerPoint Presentation</vt:lpstr>
      <vt:lpstr>TGaz May 26th Telecon - Agenda</vt:lpstr>
      <vt:lpstr>Submission 11-21-0835</vt:lpstr>
      <vt:lpstr>Submission 11-21-0864</vt:lpstr>
      <vt:lpstr>Submission pipeline</vt:lpstr>
      <vt:lpstr>Scheduled telecons</vt:lpstr>
      <vt:lpstr>PowerPoint Presentation</vt:lpstr>
      <vt:lpstr>PowerPoint Presentation</vt:lpstr>
      <vt:lpstr>TGaz June 2nd Telecon - Agenda</vt:lpstr>
      <vt:lpstr>LB253 Status</vt:lpstr>
      <vt:lpstr>Submission 11-21-901</vt:lpstr>
      <vt:lpstr>Submission 11-21-0917</vt:lpstr>
      <vt:lpstr>Submission pipeline</vt:lpstr>
      <vt:lpstr>Scheduled telecons</vt:lpstr>
      <vt:lpstr>PowerPoint Presentation</vt:lpstr>
      <vt:lpstr>PowerPoint Presentation</vt:lpstr>
      <vt:lpstr>TGaz June 9th Telecon - Agenda</vt:lpstr>
      <vt:lpstr>LB253 Status</vt:lpstr>
      <vt:lpstr>Submission 11-21-901</vt:lpstr>
      <vt:lpstr>Submission pipeline</vt:lpstr>
      <vt:lpstr>Scheduled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704</cp:revision>
  <cp:lastPrinted>1601-01-01T00:00:00Z</cp:lastPrinted>
  <dcterms:created xsi:type="dcterms:W3CDTF">2018-08-06T10:28:59Z</dcterms:created>
  <dcterms:modified xsi:type="dcterms:W3CDTF">2021-06-08T18:51:20Z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0x01010084D75958EA156945B96A9BA2920B642F</vt:lpwstr>
  </property>
</Properties>
</file>