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3"/>
  </p:notesMasterIdLst>
  <p:handoutMasterIdLst>
    <p:handoutMasterId r:id="rId74"/>
  </p:handoutMasterIdLst>
  <p:sldIdLst>
    <p:sldId id="256" r:id="rId5"/>
    <p:sldId id="265" r:id="rId6"/>
    <p:sldId id="257" r:id="rId7"/>
    <p:sldId id="266"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285" r:id="rId25"/>
    <p:sldId id="286" r:id="rId26"/>
    <p:sldId id="591" r:id="rId27"/>
    <p:sldId id="569" r:id="rId28"/>
    <p:sldId id="345" r:id="rId29"/>
    <p:sldId id="690" r:id="rId30"/>
    <p:sldId id="678" r:id="rId31"/>
    <p:sldId id="693" r:id="rId32"/>
    <p:sldId id="697" r:id="rId33"/>
    <p:sldId id="696" r:id="rId34"/>
    <p:sldId id="698" r:id="rId35"/>
    <p:sldId id="695" r:id="rId36"/>
    <p:sldId id="680" r:id="rId37"/>
    <p:sldId id="683" r:id="rId38"/>
    <p:sldId id="694" r:id="rId39"/>
    <p:sldId id="689" r:id="rId40"/>
    <p:sldId id="699" r:id="rId41"/>
    <p:sldId id="700" r:id="rId42"/>
    <p:sldId id="684" r:id="rId43"/>
    <p:sldId id="685" r:id="rId44"/>
    <p:sldId id="686" r:id="rId45"/>
    <p:sldId id="701" r:id="rId46"/>
    <p:sldId id="679" r:id="rId47"/>
    <p:sldId id="702" r:id="rId48"/>
    <p:sldId id="887" r:id="rId49"/>
    <p:sldId id="885" r:id="rId50"/>
    <p:sldId id="722" r:id="rId51"/>
    <p:sldId id="886" r:id="rId52"/>
    <p:sldId id="868" r:id="rId53"/>
    <p:sldId id="884" r:id="rId54"/>
    <p:sldId id="687" r:id="rId55"/>
    <p:sldId id="688" r:id="rId56"/>
    <p:sldId id="931" r:id="rId57"/>
    <p:sldId id="932" r:id="rId58"/>
    <p:sldId id="933" r:id="rId59"/>
    <p:sldId id="937" r:id="rId60"/>
    <p:sldId id="935" r:id="rId61"/>
    <p:sldId id="936" r:id="rId62"/>
    <p:sldId id="315" r:id="rId63"/>
    <p:sldId id="312" r:id="rId64"/>
    <p:sldId id="318" r:id="rId65"/>
    <p:sldId id="472" r:id="rId66"/>
    <p:sldId id="473" r:id="rId67"/>
    <p:sldId id="474" r:id="rId68"/>
    <p:sldId id="480" r:id="rId69"/>
    <p:sldId id="259" r:id="rId70"/>
    <p:sldId id="260" r:id="rId71"/>
    <p:sldId id="261" r:id="rId7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285"/>
            <p14:sldId id="286"/>
            <p14:sldId id="591"/>
            <p14:sldId id="569"/>
            <p14:sldId id="345"/>
          </p14:sldIdLst>
        </p14:section>
        <p14:section name="May 10th daily slot 3 - May IEEE electronic meeting" id="{5906853D-78D7-4DA8-9FA6-A28981EEDFB8}">
          <p14:sldIdLst>
            <p14:sldId id="690"/>
            <p14:sldId id="678"/>
            <p14:sldId id="693"/>
            <p14:sldId id="697"/>
            <p14:sldId id="696"/>
            <p14:sldId id="698"/>
            <p14:sldId id="695"/>
            <p14:sldId id="680"/>
          </p14:sldIdLst>
        </p14:section>
        <p14:section name="May 12th daily slot 3 - May IEEE electronic meeting" id="{DE843586-E506-4D30-A655-52B441F0114A}">
          <p14:sldIdLst>
            <p14:sldId id="683"/>
            <p14:sldId id="694"/>
            <p14:sldId id="689"/>
            <p14:sldId id="699"/>
            <p14:sldId id="700"/>
            <p14:sldId id="684"/>
            <p14:sldId id="685"/>
          </p14:sldIdLst>
        </p14:section>
        <p14:section name="May 17th daily slot 3 - May IEEE electronic meeting" id="{347EDFAB-725B-4685-8406-804F1F654820}">
          <p14:sldIdLst>
            <p14:sldId id="686"/>
            <p14:sldId id="701"/>
            <p14:sldId id="679"/>
            <p14:sldId id="702"/>
            <p14:sldId id="887"/>
            <p14:sldId id="885"/>
            <p14:sldId id="722"/>
            <p14:sldId id="886"/>
            <p14:sldId id="868"/>
            <p14:sldId id="884"/>
            <p14:sldId id="687"/>
            <p14:sldId id="688"/>
          </p14:sldIdLst>
        </p14:section>
        <p14:section name="May 26th TGaz Telecon" id="{1EF84385-1510-471A-AEE4-F1EB022C96A4}">
          <p14:sldIdLst>
            <p14:sldId id="931"/>
            <p14:sldId id="932"/>
            <p14:sldId id="933"/>
            <p14:sldId id="937"/>
            <p14:sldId id="935"/>
            <p14:sldId id="936"/>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F91955-917C-45B7-BCDC-3EB0EFE443E3}" v="16" dt="2021-05-25T21:29:12.434"/>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23" autoAdjust="0"/>
    <p:restoredTop sz="96807" autoAdjust="0"/>
  </p:normalViewPr>
  <p:slideViewPr>
    <p:cSldViewPr>
      <p:cViewPr varScale="1">
        <p:scale>
          <a:sx n="123" d="100"/>
          <a:sy n="123" d="100"/>
        </p:scale>
        <p:origin x="126" y="37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2" d="100"/>
          <a:sy n="92" d="100"/>
        </p:scale>
        <p:origin x="363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viewProps" Target="view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handoutMaster" Target="handoutMasters/handoutMaster1.xml"/><Relationship Id="rId79" Type="http://schemas.microsoft.com/office/2016/11/relationships/changesInfo" Target="changesInfos/changesInfo1.xml"/><Relationship Id="rId5" Type="http://schemas.openxmlformats.org/officeDocument/2006/relationships/slide" Target="slides/slide1.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microsoft.com/office/2015/10/relationships/revisionInfo" Target="revisionInfo.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29C0F99A-743F-4719-A376-30EEAFCCF24E}"/>
    <pc:docChg chg="custSel modSld">
      <pc:chgData name="Segev, Jonathan" userId="7c67a1b0-8725-4553-8055-0888dbcaef94" providerId="ADAL" clId="{29C0F99A-743F-4719-A376-30EEAFCCF24E}" dt="2021-05-17T22:19:33.373" v="92" actId="20577"/>
      <pc:docMkLst>
        <pc:docMk/>
      </pc:docMkLst>
      <pc:sldChg chg="modSp mod">
        <pc:chgData name="Segev, Jonathan" userId="7c67a1b0-8725-4553-8055-0888dbcaef94" providerId="ADAL" clId="{29C0F99A-743F-4719-A376-30EEAFCCF24E}" dt="2021-05-17T22:11:58.308" v="89" actId="20577"/>
        <pc:sldMkLst>
          <pc:docMk/>
          <pc:sldMk cId="2251054593" sldId="679"/>
        </pc:sldMkLst>
        <pc:spChg chg="mod">
          <ac:chgData name="Segev, Jonathan" userId="7c67a1b0-8725-4553-8055-0888dbcaef94" providerId="ADAL" clId="{29C0F99A-743F-4719-A376-30EEAFCCF24E}" dt="2021-05-17T22:11:58.308" v="89" actId="20577"/>
          <ac:spMkLst>
            <pc:docMk/>
            <pc:sldMk cId="2251054593" sldId="679"/>
            <ac:spMk id="3" creationId="{FEFA7477-838A-44F2-B338-9C1F78BF57C5}"/>
          </ac:spMkLst>
        </pc:spChg>
      </pc:sldChg>
      <pc:sldChg chg="modSp mod">
        <pc:chgData name="Segev, Jonathan" userId="7c67a1b0-8725-4553-8055-0888dbcaef94" providerId="ADAL" clId="{29C0F99A-743F-4719-A376-30EEAFCCF24E}" dt="2021-05-17T22:19:33.373" v="92" actId="20577"/>
        <pc:sldMkLst>
          <pc:docMk/>
          <pc:sldMk cId="1463320039" sldId="885"/>
        </pc:sldMkLst>
        <pc:graphicFrameChg chg="modGraphic">
          <ac:chgData name="Segev, Jonathan" userId="7c67a1b0-8725-4553-8055-0888dbcaef94" providerId="ADAL" clId="{29C0F99A-743F-4719-A376-30EEAFCCF24E}" dt="2021-05-17T22:19:33.373" v="92" actId="20577"/>
          <ac:graphicFrameMkLst>
            <pc:docMk/>
            <pc:sldMk cId="1463320039" sldId="885"/>
            <ac:graphicFrameMk id="7" creationId="{255CC989-F556-48B3-8191-DDD06C371B09}"/>
          </ac:graphicFrameMkLst>
        </pc:graphicFrameChg>
      </pc:sldChg>
    </pc:docChg>
  </pc:docChgLst>
  <pc:docChgLst>
    <pc:chgData name="Segev, Jonathan" userId="7c67a1b0-8725-4553-8055-0888dbcaef94" providerId="ADAL" clId="{D9F91955-917C-45B7-BCDC-3EB0EFE443E3}"/>
    <pc:docChg chg="undo redo custSel addSld delSld modSld modMainMaster addSection delSection modSection">
      <pc:chgData name="Segev, Jonathan" userId="7c67a1b0-8725-4553-8055-0888dbcaef94" providerId="ADAL" clId="{D9F91955-917C-45B7-BCDC-3EB0EFE443E3}" dt="2021-05-25T21:29:29.223" v="223" actId="6549"/>
      <pc:docMkLst>
        <pc:docMk/>
      </pc:docMkLst>
      <pc:sldChg chg="modSp mod">
        <pc:chgData name="Segev, Jonathan" userId="7c67a1b0-8725-4553-8055-0888dbcaef94" providerId="ADAL" clId="{D9F91955-917C-45B7-BCDC-3EB0EFE443E3}" dt="2021-05-25T21:10:54.977" v="11" actId="6549"/>
        <pc:sldMkLst>
          <pc:docMk/>
          <pc:sldMk cId="0" sldId="256"/>
        </pc:sldMkLst>
        <pc:spChg chg="mod">
          <ac:chgData name="Segev, Jonathan" userId="7c67a1b0-8725-4553-8055-0888dbcaef94" providerId="ADAL" clId="{D9F91955-917C-45B7-BCDC-3EB0EFE443E3}" dt="2021-05-25T21:10:54.977" v="11" actId="6549"/>
          <ac:spMkLst>
            <pc:docMk/>
            <pc:sldMk cId="0" sldId="256"/>
            <ac:spMk id="3074" creationId="{00000000-0000-0000-0000-000000000000}"/>
          </ac:spMkLst>
        </pc:spChg>
      </pc:sldChg>
      <pc:sldChg chg="modSp add del mod">
        <pc:chgData name="Segev, Jonathan" userId="7c67a1b0-8725-4553-8055-0888dbcaef94" providerId="ADAL" clId="{D9F91955-917C-45B7-BCDC-3EB0EFE443E3}" dt="2021-05-25T21:29:29.223" v="223" actId="6549"/>
        <pc:sldMkLst>
          <pc:docMk/>
          <pc:sldMk cId="817496388" sldId="931"/>
        </pc:sldMkLst>
        <pc:spChg chg="mod">
          <ac:chgData name="Segev, Jonathan" userId="7c67a1b0-8725-4553-8055-0888dbcaef94" providerId="ADAL" clId="{D9F91955-917C-45B7-BCDC-3EB0EFE443E3}" dt="2021-05-25T21:22:10.266" v="53" actId="20577"/>
          <ac:spMkLst>
            <pc:docMk/>
            <pc:sldMk cId="817496388" sldId="931"/>
            <ac:spMk id="2" creationId="{00000000-0000-0000-0000-000000000000}"/>
          </ac:spMkLst>
        </pc:spChg>
        <pc:spChg chg="mod">
          <ac:chgData name="Segev, Jonathan" userId="7c67a1b0-8725-4553-8055-0888dbcaef94" providerId="ADAL" clId="{D9F91955-917C-45B7-BCDC-3EB0EFE443E3}" dt="2021-05-25T21:29:29.223" v="223" actId="6549"/>
          <ac:spMkLst>
            <pc:docMk/>
            <pc:sldMk cId="817496388" sldId="931"/>
            <ac:spMk id="3" creationId="{00000000-0000-0000-0000-000000000000}"/>
          </ac:spMkLst>
        </pc:spChg>
      </pc:sldChg>
      <pc:sldChg chg="addSp delSp modSp add del mod">
        <pc:chgData name="Segev, Jonathan" userId="7c67a1b0-8725-4553-8055-0888dbcaef94" providerId="ADAL" clId="{D9F91955-917C-45B7-BCDC-3EB0EFE443E3}" dt="2021-05-25T21:25:05.877" v="101" actId="20577"/>
        <pc:sldMkLst>
          <pc:docMk/>
          <pc:sldMk cId="4174588421" sldId="932"/>
        </pc:sldMkLst>
        <pc:spChg chg="mod">
          <ac:chgData name="Segev, Jonathan" userId="7c67a1b0-8725-4553-8055-0888dbcaef94" providerId="ADAL" clId="{D9F91955-917C-45B7-BCDC-3EB0EFE443E3}" dt="2021-05-25T21:22:31.651" v="60" actId="20577"/>
          <ac:spMkLst>
            <pc:docMk/>
            <pc:sldMk cId="4174588421" sldId="932"/>
            <ac:spMk id="2" creationId="{BF93BB75-7630-4617-A5B0-465C61FA8F0B}"/>
          </ac:spMkLst>
        </pc:spChg>
        <pc:spChg chg="mod">
          <ac:chgData name="Segev, Jonathan" userId="7c67a1b0-8725-4553-8055-0888dbcaef94" providerId="ADAL" clId="{D9F91955-917C-45B7-BCDC-3EB0EFE443E3}" dt="2021-05-25T21:25:05.877" v="101" actId="20577"/>
          <ac:spMkLst>
            <pc:docMk/>
            <pc:sldMk cId="4174588421" sldId="932"/>
            <ac:spMk id="3" creationId="{12FF0AE0-CB3E-469F-A727-E80186B52CD3}"/>
          </ac:spMkLst>
        </pc:spChg>
        <pc:graphicFrameChg chg="add del mod">
          <ac:chgData name="Segev, Jonathan" userId="7c67a1b0-8725-4553-8055-0888dbcaef94" providerId="ADAL" clId="{D9F91955-917C-45B7-BCDC-3EB0EFE443E3}" dt="2021-05-25T21:23:57.893" v="68"/>
          <ac:graphicFrameMkLst>
            <pc:docMk/>
            <pc:sldMk cId="4174588421" sldId="932"/>
            <ac:graphicFrameMk id="7" creationId="{F4B7DE64-E2AB-4A1C-8581-348B622647B5}"/>
          </ac:graphicFrameMkLst>
        </pc:graphicFrameChg>
      </pc:sldChg>
      <pc:sldChg chg="addSp modSp add del mod">
        <pc:chgData name="Segev, Jonathan" userId="7c67a1b0-8725-4553-8055-0888dbcaef94" providerId="ADAL" clId="{D9F91955-917C-45B7-BCDC-3EB0EFE443E3}" dt="2021-05-25T21:25:25.976" v="104" actId="14734"/>
        <pc:sldMkLst>
          <pc:docMk/>
          <pc:sldMk cId="4278373018" sldId="933"/>
        </pc:sldMkLst>
        <pc:spChg chg="mod">
          <ac:chgData name="Segev, Jonathan" userId="7c67a1b0-8725-4553-8055-0888dbcaef94" providerId="ADAL" clId="{D9F91955-917C-45B7-BCDC-3EB0EFE443E3}" dt="2021-05-25T21:24:16.768" v="82" actId="20577"/>
          <ac:spMkLst>
            <pc:docMk/>
            <pc:sldMk cId="4278373018" sldId="933"/>
            <ac:spMk id="3" creationId="{994228CA-BAFA-4A8C-B493-FD3D06F66B11}"/>
          </ac:spMkLst>
        </pc:spChg>
        <pc:graphicFrameChg chg="add mod modGraphic">
          <ac:chgData name="Segev, Jonathan" userId="7c67a1b0-8725-4553-8055-0888dbcaef94" providerId="ADAL" clId="{D9F91955-917C-45B7-BCDC-3EB0EFE443E3}" dt="2021-05-25T21:25:25.976" v="104" actId="14734"/>
          <ac:graphicFrameMkLst>
            <pc:docMk/>
            <pc:sldMk cId="4278373018" sldId="933"/>
            <ac:graphicFrameMk id="7" creationId="{6C8D2FEA-B533-401B-AF5A-6E2965139836}"/>
          </ac:graphicFrameMkLst>
        </pc:graphicFrameChg>
      </pc:sldChg>
      <pc:sldChg chg="modSp add del mod">
        <pc:chgData name="Segev, Jonathan" userId="7c67a1b0-8725-4553-8055-0888dbcaef94" providerId="ADAL" clId="{D9F91955-917C-45B7-BCDC-3EB0EFE443E3}" dt="2021-05-25T21:23:14.756" v="65" actId="47"/>
        <pc:sldMkLst>
          <pc:docMk/>
          <pc:sldMk cId="227579021" sldId="934"/>
        </pc:sldMkLst>
        <pc:spChg chg="mod">
          <ac:chgData name="Segev, Jonathan" userId="7c67a1b0-8725-4553-8055-0888dbcaef94" providerId="ADAL" clId="{D9F91955-917C-45B7-BCDC-3EB0EFE443E3}" dt="2021-05-25T21:22:49.981" v="64" actId="6549"/>
          <ac:spMkLst>
            <pc:docMk/>
            <pc:sldMk cId="227579021" sldId="934"/>
            <ac:spMk id="3" creationId="{F30A83CA-58D9-452A-AACC-13EE929DB1E6}"/>
          </ac:spMkLst>
        </pc:spChg>
      </pc:sldChg>
      <pc:sldChg chg="add del">
        <pc:chgData name="Segev, Jonathan" userId="7c67a1b0-8725-4553-8055-0888dbcaef94" providerId="ADAL" clId="{D9F91955-917C-45B7-BCDC-3EB0EFE443E3}" dt="2021-05-25T21:21:31.800" v="19"/>
        <pc:sldMkLst>
          <pc:docMk/>
          <pc:sldMk cId="1698601886" sldId="935"/>
        </pc:sldMkLst>
      </pc:sldChg>
      <pc:sldChg chg="add del">
        <pc:chgData name="Segev, Jonathan" userId="7c67a1b0-8725-4553-8055-0888dbcaef94" providerId="ADAL" clId="{D9F91955-917C-45B7-BCDC-3EB0EFE443E3}" dt="2021-05-25T21:21:31.800" v="19"/>
        <pc:sldMkLst>
          <pc:docMk/>
          <pc:sldMk cId="2171474297" sldId="936"/>
        </pc:sldMkLst>
      </pc:sldChg>
      <pc:sldChg chg="modSp add mod">
        <pc:chgData name="Segev, Jonathan" userId="7c67a1b0-8725-4553-8055-0888dbcaef94" providerId="ADAL" clId="{D9F91955-917C-45B7-BCDC-3EB0EFE443E3}" dt="2021-05-25T21:24:38.208" v="85" actId="20577"/>
        <pc:sldMkLst>
          <pc:docMk/>
          <pc:sldMk cId="2386683188" sldId="937"/>
        </pc:sldMkLst>
        <pc:spChg chg="mod">
          <ac:chgData name="Segev, Jonathan" userId="7c67a1b0-8725-4553-8055-0888dbcaef94" providerId="ADAL" clId="{D9F91955-917C-45B7-BCDC-3EB0EFE443E3}" dt="2021-05-25T21:24:38.208" v="85" actId="20577"/>
          <ac:spMkLst>
            <pc:docMk/>
            <pc:sldMk cId="2386683188" sldId="937"/>
            <ac:spMk id="3" creationId="{F30A83CA-58D9-452A-AACC-13EE929DB1E6}"/>
          </ac:spMkLst>
        </pc:spChg>
      </pc:sldChg>
      <pc:sldMasterChg chg="modSp mod">
        <pc:chgData name="Segev, Jonathan" userId="7c67a1b0-8725-4553-8055-0888dbcaef94" providerId="ADAL" clId="{D9F91955-917C-45B7-BCDC-3EB0EFE443E3}" dt="2021-05-25T21:10:39.892" v="1" actId="20577"/>
        <pc:sldMasterMkLst>
          <pc:docMk/>
          <pc:sldMasterMk cId="0" sldId="2147483648"/>
        </pc:sldMasterMkLst>
        <pc:spChg chg="mod">
          <ac:chgData name="Segev, Jonathan" userId="7c67a1b0-8725-4553-8055-0888dbcaef94" providerId="ADAL" clId="{D9F91955-917C-45B7-BCDC-3EB0EFE443E3}" dt="2021-05-25T21:10:39.892"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710256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802.11-21/486r8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2021-05-25</a:t>
            </a:r>
          </a:p>
        </p:txBody>
      </p:sp>
      <p:sp>
        <p:nvSpPr>
          <p:cNvPr id="6" name="Date Placeholder 3"/>
          <p:cNvSpPr>
            <a:spLocks noGrp="1"/>
          </p:cNvSpPr>
          <p:nvPr>
            <p:ph type="dt" idx="10"/>
          </p:nvPr>
        </p:nvSpPr>
        <p:spPr/>
        <p:txBody>
          <a:bodyPr/>
          <a:lstStyle/>
          <a:p>
            <a:r>
              <a:rPr lang="en-US"/>
              <a:t>May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May Electronic Meeting Agenda </a:t>
            </a:r>
          </a:p>
          <a:p>
            <a:pPr algn="ctr">
              <a:lnSpc>
                <a:spcPct val="90000"/>
              </a:lnSpc>
              <a:buFontTx/>
              <a:buNone/>
            </a:pPr>
            <a:r>
              <a:rPr lang="en-US" altLang="en-US" sz="3600" dirty="0">
                <a:cs typeface="Times New Roman" panose="02020603050405020304" pitchFamily="18" charset="0"/>
              </a:rPr>
              <a:t>And telecons meetings running between May and July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Date Placeholder 6"/>
          <p:cNvSpPr>
            <a:spLocks noGrp="1"/>
          </p:cNvSpPr>
          <p:nvPr>
            <p:ph type="dt" idx="15"/>
          </p:nvPr>
        </p:nvSpPr>
        <p:spPr/>
        <p:txBody>
          <a:bodyPr/>
          <a:lstStyle/>
          <a:p>
            <a:r>
              <a:rPr lang="en-US"/>
              <a:t>May 2021</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Date Placeholder 6"/>
          <p:cNvSpPr>
            <a:spLocks noGrp="1"/>
          </p:cNvSpPr>
          <p:nvPr>
            <p:ph type="dt" idx="15"/>
          </p:nvPr>
        </p:nvSpPr>
        <p:spPr/>
        <p:txBody>
          <a:bodyPr/>
          <a:lstStyle/>
          <a:p>
            <a:r>
              <a:rPr lang="en-US"/>
              <a:t>May 2021</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(5 min).</a:t>
            </a:r>
          </a:p>
          <a:p>
            <a:pPr algn="just">
              <a:spcBef>
                <a:spcPct val="20000"/>
              </a:spcBef>
              <a:buFontTx/>
              <a:buChar char="•"/>
            </a:pPr>
            <a:r>
              <a:rPr lang="en-US" altLang="en-US" sz="1600" b="0" dirty="0"/>
              <a:t>Review of LB253 CR results and progress. (10min) – Roy </a:t>
            </a:r>
          </a:p>
          <a:p>
            <a:pPr algn="just">
              <a:spcBef>
                <a:spcPct val="20000"/>
              </a:spcBef>
              <a:buFontTx/>
              <a:buChar char="•"/>
            </a:pPr>
            <a:r>
              <a:rPr lang="en-US" altLang="en-US" sz="1600" b="0" dirty="0"/>
              <a:t>Consider approval of previous meeting minutes.</a:t>
            </a:r>
          </a:p>
          <a:p>
            <a:pPr algn="just">
              <a:spcBef>
                <a:spcPct val="20000"/>
              </a:spcBef>
              <a:buFontTx/>
              <a:buChar char="•"/>
            </a:pPr>
            <a:r>
              <a:rPr lang="en-US" altLang="en-US" sz="1600" b="0" dirty="0"/>
              <a:t>Consider motions that met SP threshold from earlier meetings.</a:t>
            </a:r>
          </a:p>
          <a:p>
            <a:pPr algn="just">
              <a:spcBef>
                <a:spcPct val="20000"/>
              </a:spcBef>
              <a:buFontTx/>
              <a:buChar char="•"/>
            </a:pPr>
            <a:r>
              <a:rPr lang="en-US" altLang="en-US" sz="1600" b="0" dirty="0"/>
              <a:t>Review and consider PAR extension approval (Jonathan)</a:t>
            </a:r>
          </a:p>
          <a:p>
            <a:pPr algn="just">
              <a:spcBef>
                <a:spcPct val="20000"/>
              </a:spcBef>
              <a:buFontTx/>
              <a:buChar char="•"/>
            </a:pPr>
            <a:r>
              <a:rPr lang="en-US" altLang="en-US" sz="1600" b="0" dirty="0"/>
              <a:t>Review submissions. – as permitted.</a:t>
            </a:r>
          </a:p>
          <a:p>
            <a:pPr algn="just">
              <a:spcBef>
                <a:spcPct val="20000"/>
              </a:spcBef>
              <a:buFontTx/>
              <a:buChar char="•"/>
            </a:pPr>
            <a:r>
              <a:rPr lang="en-US" sz="1600" b="0" dirty="0"/>
              <a:t>Review and setup telecon plan – 5 min special order</a:t>
            </a:r>
          </a:p>
          <a:p>
            <a:pPr algn="just">
              <a:spcBef>
                <a:spcPct val="20000"/>
              </a:spcBef>
              <a:buFontTx/>
              <a:buChar char="•"/>
            </a:pPr>
            <a:r>
              <a:rPr lang="en-US" sz="1600" b="0" dirty="0"/>
              <a:t>Review progress made during the week – 5 min special order</a:t>
            </a:r>
          </a:p>
          <a:p>
            <a:pPr algn="just">
              <a:spcBef>
                <a:spcPct val="20000"/>
              </a:spcBef>
              <a:buFontTx/>
              <a:buChar char="•"/>
            </a:pPr>
            <a:r>
              <a:rPr lang="en-US" sz="1600" b="0" dirty="0"/>
              <a:t>Review program timelines – 10min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23239765"/>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11-21-749</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52002374"/>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 (11-20-486).</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77811355"/>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May Electronic meeting and teleconferences running between the May and July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754890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Agenda setting (5min)</a:t>
            </a:r>
          </a:p>
          <a:p>
            <a:pPr algn="just">
              <a:spcBef>
                <a:spcPct val="20000"/>
              </a:spcBef>
              <a:buFontTx/>
              <a:buChar char="•"/>
            </a:pPr>
            <a:r>
              <a:rPr lang="en-US" altLang="en-US" sz="1800" b="0" dirty="0"/>
              <a:t>Review submissions (as time permits).</a:t>
            </a:r>
          </a:p>
          <a:p>
            <a:pPr algn="just">
              <a:spcBef>
                <a:spcPct val="20000"/>
              </a:spcBef>
              <a:buFontTx/>
              <a:buChar char="•"/>
            </a:pPr>
            <a:r>
              <a:rPr lang="en-US" altLang="en-US" sz="1800" b="0" dirty="0"/>
              <a:t>CR as a group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00527627"/>
              </p:ext>
            </p:extLst>
          </p:nvPr>
        </p:nvGraphicFramePr>
        <p:xfrm>
          <a:off x="911424" y="1260086"/>
          <a:ext cx="10463544" cy="2773536"/>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 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10005"/>
                  </a:ext>
                </a:extLst>
              </a:tr>
              <a:tr h="0">
                <a:tc>
                  <a:txBody>
                    <a:bodyPr/>
                    <a:lstStyle/>
                    <a:p>
                      <a:r>
                        <a:rPr lang="en-US" sz="1400" dirty="0"/>
                        <a:t>11-21-834</a:t>
                      </a:r>
                    </a:p>
                  </a:txBody>
                  <a:tcPr marT="45712" marB="45712"/>
                </a:tc>
                <a:tc>
                  <a:txBody>
                    <a:bodyPr/>
                    <a:lstStyle/>
                    <a:p>
                      <a:r>
                        <a:rPr lang="en-US" sz="1400" dirty="0"/>
                        <a:t>Christina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6321968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Agenda setting (5min)</a:t>
            </a:r>
          </a:p>
          <a:p>
            <a:pPr algn="just">
              <a:spcBef>
                <a:spcPct val="20000"/>
              </a:spcBef>
              <a:buFontTx/>
              <a:buChar char="•"/>
            </a:pPr>
            <a:r>
              <a:rPr lang="en-US" altLang="en-US" sz="1600" b="0" dirty="0"/>
              <a:t>Review and consider PAR extension approval 11-21-750 (10min)</a:t>
            </a:r>
          </a:p>
          <a:p>
            <a:pPr algn="just">
              <a:spcBef>
                <a:spcPct val="20000"/>
              </a:spcBef>
              <a:buFontTx/>
              <a:buChar char="•"/>
            </a:pPr>
            <a:r>
              <a:rPr lang="en-US" altLang="en-US" sz="1600" b="0" dirty="0"/>
              <a:t>Review submissions (as time permits).</a:t>
            </a:r>
          </a:p>
          <a:p>
            <a:pPr algn="just">
              <a:spcBef>
                <a:spcPct val="20000"/>
              </a:spcBef>
              <a:buFontTx/>
              <a:buChar char="•"/>
            </a:pPr>
            <a:r>
              <a:rPr lang="en-US" altLang="en-US" sz="1600" b="0" dirty="0"/>
              <a:t>CR as a group (as time permits)</a:t>
            </a:r>
          </a:p>
          <a:p>
            <a:pPr algn="just">
              <a:spcBef>
                <a:spcPct val="20000"/>
              </a:spcBef>
              <a:buFontTx/>
              <a:buChar char="•"/>
            </a:pPr>
            <a:r>
              <a:rPr lang="en-US" sz="1600" b="0" dirty="0"/>
              <a:t>Special order: </a:t>
            </a:r>
          </a:p>
          <a:p>
            <a:pPr lvl="1" algn="just">
              <a:spcBef>
                <a:spcPct val="20000"/>
              </a:spcBef>
              <a:buFontTx/>
              <a:buChar char="•"/>
            </a:pPr>
            <a:r>
              <a:rPr lang="en-US" sz="1400" b="0" dirty="0"/>
              <a:t>Review submission queue and call for submissions (3min)</a:t>
            </a:r>
          </a:p>
          <a:p>
            <a:pPr lvl="1" algn="just">
              <a:spcBef>
                <a:spcPct val="20000"/>
              </a:spcBef>
              <a:buFontTx/>
              <a:buChar char="•"/>
            </a:pPr>
            <a:r>
              <a:rPr lang="en-US" sz="1400" b="0" dirty="0"/>
              <a:t>Review timelines and progress (7 min)</a:t>
            </a:r>
          </a:p>
          <a:p>
            <a:pPr lvl="1" algn="just">
              <a:spcBef>
                <a:spcPct val="20000"/>
              </a:spcBef>
              <a:buFontTx/>
              <a:buChar char="•"/>
            </a:pPr>
            <a:r>
              <a:rPr lang="en-US" sz="1400" dirty="0"/>
              <a:t>LB253 completion status (3 min)</a:t>
            </a:r>
            <a:endParaRPr lang="en-US" sz="1400" b="0" dirty="0"/>
          </a:p>
          <a:p>
            <a:pPr lvl="1" algn="just">
              <a:spcBef>
                <a:spcPct val="20000"/>
              </a:spcBef>
              <a:buFontTx/>
              <a:buChar char="•"/>
            </a:pPr>
            <a:r>
              <a:rPr lang="en-US" sz="1400" b="0" dirty="0"/>
              <a:t>Review Targets towards July meeting (3min)</a:t>
            </a:r>
          </a:p>
          <a:p>
            <a:pPr lvl="1" algn="just">
              <a:spcBef>
                <a:spcPct val="20000"/>
              </a:spcBef>
              <a:buFontTx/>
              <a:buChar char="•"/>
            </a:pPr>
            <a:r>
              <a:rPr lang="en-US" sz="1400" b="0" dirty="0"/>
              <a:t>Review future telecons (5 min)</a:t>
            </a:r>
            <a:endParaRPr lang="en-US" sz="1200" b="0" dirty="0"/>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26020741"/>
              </p:ext>
            </p:extLst>
          </p:nvPr>
        </p:nvGraphicFramePr>
        <p:xfrm>
          <a:off x="911424" y="1260086"/>
          <a:ext cx="10463544" cy="2224928"/>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3311325026"/>
                  </a:ext>
                </a:extLst>
              </a:tr>
              <a:tr h="152392">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7 min</a:t>
                      </a:r>
                    </a:p>
                  </a:txBody>
                  <a:tcPr marT="45712" marB="45712"/>
                </a:tc>
                <a:extLst>
                  <a:ext uri="{0D108BD9-81ED-4DB2-BD59-A6C34878D82A}">
                    <a16:rowId xmlns:a16="http://schemas.microsoft.com/office/drawing/2014/main" val="2005561205"/>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8min – moved to telecon</a:t>
                      </a:r>
                    </a:p>
                  </a:txBody>
                  <a:tcPr marT="45712" marB="45712"/>
                </a:tc>
                <a:extLst>
                  <a:ext uri="{0D108BD9-81ED-4DB2-BD59-A6C34878D82A}">
                    <a16:rowId xmlns:a16="http://schemas.microsoft.com/office/drawing/2014/main" val="10006"/>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10008"/>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a:t>
                      </a:r>
                    </a:p>
                  </a:txBody>
                  <a:tcPr marT="45712" marB="45712"/>
                </a:tc>
                <a:tc>
                  <a:txBody>
                    <a:bodyPr/>
                    <a:lstStyle/>
                    <a:p>
                      <a:r>
                        <a:rPr lang="en-US" sz="1400" dirty="0"/>
                        <a:t>1hr (as time permits).</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97960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a:t>
            </a:r>
            <a:r>
              <a:rPr lang="en-US" sz="1400" b="0"/>
              <a:t>the results.</a:t>
            </a:r>
            <a:endParaRPr lang="en-US" sz="1400" b="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a:xfrm>
            <a:off x="914401" y="685802"/>
            <a:ext cx="10361084" cy="301622"/>
          </a:xfrm>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340768"/>
            <a:ext cx="10361084" cy="4753647"/>
          </a:xfrm>
        </p:spPr>
        <p:txBody>
          <a:bodyPr/>
          <a:lstStyle/>
          <a:p>
            <a:pPr>
              <a:buFont typeface="Arial" panose="020B0604020202020204" pitchFamily="34" charset="0"/>
              <a:buChar char="•"/>
            </a:pPr>
            <a:r>
              <a:rPr lang="en-US" b="0" dirty="0"/>
              <a:t>Current pipeline:</a:t>
            </a:r>
          </a:p>
          <a:p>
            <a:pPr>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a:p>
            <a:pPr lvl="1">
              <a:buFont typeface="Arial" panose="020B0604020202020204" pitchFamily="34" charset="0"/>
              <a:buChar char="•"/>
            </a:pPr>
            <a:endParaRPr lang="en-US" b="0" dirty="0"/>
          </a:p>
          <a:p>
            <a:pPr lvl="1">
              <a:buFont typeface="Arial" panose="020B0604020202020204" pitchFamily="34" charset="0"/>
              <a:buChar char="•"/>
            </a:pPr>
            <a:endParaRPr lang="en-US" dirty="0"/>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May 2021</a:t>
            </a:r>
            <a:endParaRPr lang="en-GB" dirty="0"/>
          </a:p>
        </p:txBody>
      </p:sp>
      <p:graphicFrame>
        <p:nvGraphicFramePr>
          <p:cNvPr id="7" name="Table 6">
            <a:extLst>
              <a:ext uri="{FF2B5EF4-FFF2-40B4-BE49-F238E27FC236}">
                <a16:creationId xmlns:a16="http://schemas.microsoft.com/office/drawing/2014/main" id="{255CC989-F556-48B3-8191-DDD06C371B09}"/>
              </a:ext>
            </a:extLst>
          </p:cNvPr>
          <p:cNvGraphicFramePr>
            <a:graphicFrameLocks noGrp="1"/>
          </p:cNvGraphicFramePr>
          <p:nvPr>
            <p:extLst>
              <p:ext uri="{D42A27DB-BD31-4B8C-83A1-F6EECF244321}">
                <p14:modId xmlns:p14="http://schemas.microsoft.com/office/powerpoint/2010/main" val="3312621305"/>
              </p:ext>
            </p:extLst>
          </p:nvPr>
        </p:nvGraphicFramePr>
        <p:xfrm>
          <a:off x="914400" y="1981200"/>
          <a:ext cx="10361085" cy="1981120"/>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5268348">
                  <a:extLst>
                    <a:ext uri="{9D8B030D-6E8A-4147-A177-3AD203B41FA5}">
                      <a16:colId xmlns:a16="http://schemas.microsoft.com/office/drawing/2014/main" val="1172985495"/>
                    </a:ext>
                  </a:extLst>
                </a:gridCol>
                <a:gridCol w="1317087">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827267283"/>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 – for completion from after 5353</a:t>
                      </a:r>
                    </a:p>
                  </a:txBody>
                  <a:tcPr marT="45712" marB="45712"/>
                </a:tc>
                <a:extLst>
                  <a:ext uri="{0D108BD9-81ED-4DB2-BD59-A6C34878D82A}">
                    <a16:rowId xmlns:a16="http://schemas.microsoft.com/office/drawing/2014/main" val="2042622864"/>
                  </a:ext>
                </a:extLst>
              </a:tr>
              <a:tr h="0">
                <a:tc>
                  <a:txBody>
                    <a:bodyPr/>
                    <a:lstStyle/>
                    <a:p>
                      <a:r>
                        <a:rPr lang="en-US" sz="1400"/>
                        <a:t>11-21-864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Resolutions of CID 5090</a:t>
                      </a:r>
                    </a:p>
                  </a:txBody>
                  <a:tcPr marT="45712" marB="45712"/>
                </a:tc>
                <a:tc>
                  <a:txBody>
                    <a:bodyPr/>
                    <a:lstStyle/>
                    <a:p>
                      <a:r>
                        <a:rPr lang="en-US" sz="1400" dirty="0"/>
                        <a:t>CR</a:t>
                      </a:r>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14633200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 – updated past May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736652" y="4582330"/>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gradFill>
            <a:gsLst>
              <a:gs pos="0">
                <a:srgbClr val="FFFF00"/>
              </a:gs>
              <a:gs pos="17000">
                <a:srgbClr val="FFFF00"/>
              </a:gs>
              <a:gs pos="79000">
                <a:srgbClr val="00B050"/>
              </a:gs>
              <a:gs pos="100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2067" cy="243918"/>
          </a:xfrm>
          <a:prstGeom prst="rect">
            <a:avLst/>
          </a:prstGeom>
          <a:gradFill>
            <a:gsLst>
              <a:gs pos="0">
                <a:srgbClr val="FFFF00"/>
              </a:gs>
              <a:gs pos="0">
                <a:srgbClr val="FFFF00"/>
              </a:gs>
              <a:gs pos="62000">
                <a:srgbClr val="FFFF00"/>
              </a:gs>
              <a:gs pos="81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3" name="Rectangle 62">
            <a:extLst>
              <a:ext uri="{FF2B5EF4-FFF2-40B4-BE49-F238E27FC236}">
                <a16:creationId xmlns:a16="http://schemas.microsoft.com/office/drawing/2014/main" id="{86584CC9-10B2-40BB-A3F1-131186C79250}"/>
              </a:ext>
            </a:extLst>
          </p:cNvPr>
          <p:cNvSpPr/>
          <p:nvPr/>
        </p:nvSpPr>
        <p:spPr>
          <a:xfrm>
            <a:off x="8362375" y="3642824"/>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307389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950E7-DFD4-4511-B70E-D695AA22D908}"/>
              </a:ext>
            </a:extLst>
          </p:cNvPr>
          <p:cNvSpPr>
            <a:spLocks noGrp="1"/>
          </p:cNvSpPr>
          <p:nvPr>
            <p:ph type="title"/>
          </p:nvPr>
        </p:nvSpPr>
        <p:spPr/>
        <p:txBody>
          <a:bodyPr/>
          <a:lstStyle/>
          <a:p>
            <a:r>
              <a:rPr lang="en-US" dirty="0"/>
              <a:t>LB253 – Completion Status</a:t>
            </a:r>
          </a:p>
        </p:txBody>
      </p:sp>
      <p:sp>
        <p:nvSpPr>
          <p:cNvPr id="4" name="Slide Number Placeholder 3">
            <a:extLst>
              <a:ext uri="{FF2B5EF4-FFF2-40B4-BE49-F238E27FC236}">
                <a16:creationId xmlns:a16="http://schemas.microsoft.com/office/drawing/2014/main" id="{3A69E567-3A75-46C9-9FAD-8EB2D3EB989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7954B3-E2F5-467E-98F9-94D2C48B2FB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F4D9D58-A9A4-4A5F-AA38-1D070521C9D4}"/>
              </a:ext>
            </a:extLst>
          </p:cNvPr>
          <p:cNvSpPr>
            <a:spLocks noGrp="1"/>
          </p:cNvSpPr>
          <p:nvPr>
            <p:ph type="dt" idx="15"/>
          </p:nvPr>
        </p:nvSpPr>
        <p:spPr/>
        <p:txBody>
          <a:bodyPr/>
          <a:lstStyle/>
          <a:p>
            <a:r>
              <a:rPr lang="en-US"/>
              <a:t>May 2021</a:t>
            </a:r>
            <a:endParaRPr lang="en-GB" dirty="0"/>
          </a:p>
        </p:txBody>
      </p:sp>
      <p:pic>
        <p:nvPicPr>
          <p:cNvPr id="7" name="Picture 6">
            <a:extLst>
              <a:ext uri="{FF2B5EF4-FFF2-40B4-BE49-F238E27FC236}">
                <a16:creationId xmlns:a16="http://schemas.microsoft.com/office/drawing/2014/main" id="{7092C525-5F3F-426B-91BA-5AF28A3F26F0}"/>
              </a:ext>
            </a:extLst>
          </p:cNvPr>
          <p:cNvPicPr>
            <a:picLocks noChangeAspect="1"/>
          </p:cNvPicPr>
          <p:nvPr/>
        </p:nvPicPr>
        <p:blipFill>
          <a:blip r:embed="rId2"/>
          <a:stretch>
            <a:fillRect/>
          </a:stretch>
        </p:blipFill>
        <p:spPr>
          <a:xfrm>
            <a:off x="47328" y="1988840"/>
            <a:ext cx="4619379" cy="4397396"/>
          </a:xfrm>
          <a:prstGeom prst="rect">
            <a:avLst/>
          </a:prstGeom>
        </p:spPr>
      </p:pic>
      <p:pic>
        <p:nvPicPr>
          <p:cNvPr id="8" name="Picture 7">
            <a:extLst>
              <a:ext uri="{FF2B5EF4-FFF2-40B4-BE49-F238E27FC236}">
                <a16:creationId xmlns:a16="http://schemas.microsoft.com/office/drawing/2014/main" id="{ACF7FB90-A1CF-4035-A7B3-DA7F80CE65C4}"/>
              </a:ext>
            </a:extLst>
          </p:cNvPr>
          <p:cNvPicPr>
            <a:picLocks noChangeAspect="1"/>
          </p:cNvPicPr>
          <p:nvPr/>
        </p:nvPicPr>
        <p:blipFill>
          <a:blip r:embed="rId3"/>
          <a:stretch>
            <a:fillRect/>
          </a:stretch>
        </p:blipFill>
        <p:spPr>
          <a:xfrm>
            <a:off x="4727848" y="1916832"/>
            <a:ext cx="7488832" cy="4533380"/>
          </a:xfrm>
          <a:prstGeom prst="rect">
            <a:avLst/>
          </a:prstGeom>
        </p:spPr>
      </p:pic>
    </p:spTree>
    <p:extLst>
      <p:ext uri="{BB962C8B-B14F-4D97-AF65-F5344CB8AC3E}">
        <p14:creationId xmlns:p14="http://schemas.microsoft.com/office/powerpoint/2010/main" val="27809965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May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resolution to 36 CIDs.</a:t>
            </a:r>
          </a:p>
          <a:p>
            <a:pPr lvl="1">
              <a:buFont typeface="Arial" panose="020B0604020202020204" pitchFamily="34" charset="0"/>
              <a:buChar char="•"/>
            </a:pPr>
            <a:endParaRPr lang="en-US" dirty="0"/>
          </a:p>
          <a:p>
            <a:pPr>
              <a:buFont typeface="Arial" panose="020B0604020202020204" pitchFamily="34" charset="0"/>
              <a:buChar char="•"/>
            </a:pPr>
            <a:r>
              <a:rPr lang="en-US" dirty="0"/>
              <a:t>Targets toward July:</a:t>
            </a:r>
          </a:p>
          <a:p>
            <a:pPr lvl="1">
              <a:buFont typeface="Arial" panose="020B0604020202020204" pitchFamily="34" charset="0"/>
              <a:buChar char="•"/>
            </a:pPr>
            <a:r>
              <a:rPr lang="en-US" dirty="0"/>
              <a:t>Complete LB253 comment resolution.</a:t>
            </a:r>
          </a:p>
          <a:p>
            <a:pPr lvl="1">
              <a:buFont typeface="Arial" panose="020B0604020202020204" pitchFamily="34" charset="0"/>
              <a:buChar char="•"/>
            </a:pPr>
            <a:r>
              <a:rPr lang="en-US" dirty="0"/>
              <a:t>Generate P802.11az D3.1 adopting resolutions from March and May meetings.</a:t>
            </a:r>
          </a:p>
          <a:p>
            <a:pPr lvl="1">
              <a:buFont typeface="Arial" panose="020B0604020202020204" pitchFamily="34" charset="0"/>
              <a:buChar char="•"/>
            </a:pPr>
            <a:r>
              <a:rPr lang="en-US" dirty="0"/>
              <a:t>Respond to MDR findings </a:t>
            </a:r>
            <a:r>
              <a:rPr lang="en-US" sz="1400" dirty="0"/>
              <a:t>(Editors)</a:t>
            </a:r>
            <a:r>
              <a:rPr lang="en-US" sz="16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May 	26* 				Wed. 13:00 – 15:00 ET</a:t>
            </a:r>
          </a:p>
          <a:p>
            <a:pPr>
              <a:buFont typeface="Arial" panose="020B0604020202020204" pitchFamily="34" charset="0"/>
              <a:buChar char="•"/>
            </a:pPr>
            <a:r>
              <a:rPr lang="en-US" altLang="en-US" sz="2000" b="0" dirty="0"/>
              <a:t>June 2,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May 26</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Review LB253 status (7 min) (Roy Want)</a:t>
            </a:r>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11-21-835 </a:t>
            </a:r>
            <a:r>
              <a:rPr lang="en-US" sz="1400" dirty="0" err="1"/>
              <a:t>TGaz</a:t>
            </a:r>
            <a:r>
              <a:rPr lang="en-US" sz="1400" dirty="0"/>
              <a:t> LB253 Comment Resolution (Jonathan Segev) – for completion</a:t>
            </a:r>
          </a:p>
          <a:p>
            <a:pPr lvl="1" algn="just">
              <a:spcBef>
                <a:spcPct val="20000"/>
              </a:spcBef>
              <a:buFontTx/>
              <a:buChar char="•"/>
            </a:pPr>
            <a:r>
              <a:rPr lang="en-US" sz="1400" dirty="0"/>
              <a:t>11-21-834 Mandatory secure LTF repetitions (Christian Berger)</a:t>
            </a:r>
          </a:p>
          <a:p>
            <a:pPr lvl="1" algn="just">
              <a:spcBef>
                <a:spcPct val="20000"/>
              </a:spcBef>
              <a:buFontTx/>
              <a:buChar char="•"/>
            </a:pPr>
            <a:r>
              <a:rPr lang="en-US" sz="1400" dirty="0"/>
              <a:t>11-21-864 Comment Resolutions of CID 5090 (Steve Shellhammer</a:t>
            </a:r>
            <a:r>
              <a:rPr lang="en-US" sz="1400"/>
              <a:t>) </a:t>
            </a:r>
            <a:endParaRPr lang="en-US" sz="1400" dirty="0"/>
          </a:p>
          <a:p>
            <a:pPr algn="just">
              <a:spcBef>
                <a:spcPct val="20000"/>
              </a:spcBef>
              <a:buFontTx/>
              <a:buChar char="•"/>
            </a:pPr>
            <a:r>
              <a:rPr lang="en-US" sz="1800" b="0" dirty="0"/>
              <a:t>Special order items:</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8174963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11-21-0???r? for </a:t>
            </a:r>
            <a:r>
              <a:rPr lang="pt-BR" sz="2000" b="0" dirty="0"/>
              <a:t>CIDs ??? </a:t>
            </a:r>
            <a:r>
              <a:rPr lang="en-US" sz="2000" b="0" dirty="0"/>
              <a:t>(? CIDs total). </a:t>
            </a:r>
          </a:p>
          <a:p>
            <a:pPr marL="0" indent="0"/>
            <a:endParaRPr lang="en-US" sz="2000" b="0" dirty="0"/>
          </a:p>
          <a:p>
            <a:pPr marL="0" indent="0"/>
            <a:r>
              <a:rPr lang="en-US" sz="2000" b="0" dirty="0"/>
              <a:t>Results (Y/N/A):</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1745884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May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3613487577"/>
              </p:ext>
            </p:extLst>
          </p:nvPr>
        </p:nvGraphicFramePr>
        <p:xfrm>
          <a:off x="914400" y="2239968"/>
          <a:ext cx="10361085" cy="146297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 – for completion from after 5353</a:t>
                      </a:r>
                    </a:p>
                  </a:txBody>
                  <a:tcPr marT="45712" marB="45712"/>
                </a:tc>
                <a:extLst>
                  <a:ext uri="{0D108BD9-81ED-4DB2-BD59-A6C34878D82A}">
                    <a16:rowId xmlns:a16="http://schemas.microsoft.com/office/drawing/2014/main" val="2042622864"/>
                  </a:ext>
                </a:extLst>
              </a:tr>
              <a:tr h="0">
                <a:tc>
                  <a:txBody>
                    <a:bodyPr/>
                    <a:lstStyle/>
                    <a:p>
                      <a:r>
                        <a:rPr lang="en-US" sz="1400"/>
                        <a:t>11-21-864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Resolutions of CID 5090</a:t>
                      </a:r>
                    </a:p>
                  </a:txBody>
                  <a:tcPr marT="45712" marB="45712"/>
                </a:tc>
                <a:tc>
                  <a:txBody>
                    <a:bodyPr/>
                    <a:lstStyle/>
                    <a:p>
                      <a:r>
                        <a:rPr lang="en-US" sz="1400" dirty="0"/>
                        <a:t>CR</a:t>
                      </a:r>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42783730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2,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38668318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6986018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1714742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4D75958EA156945B96A9BA2920B642F" ma:contentTypeVersion="10" ma:contentTypeDescription="Create a new document." ma:contentTypeScope="" ma:versionID="01dd8c54f38c0257c37752494f5608e0">
  <xsd:schema xmlns:xsd="http://www.w3.org/2001/XMLSchema" xmlns:xs="http://www.w3.org/2001/XMLSchema" xmlns:p="http://schemas.microsoft.com/office/2006/metadata/properties" xmlns:ns3="f2533ba4-53af-420a-89cf-577912c8763b" targetNamespace="http://schemas.microsoft.com/office/2006/metadata/properties" ma:root="true" ma:fieldsID="64104be8061af1acfc1ff781986e2c62" ns3:_="">
    <xsd:import namespace="f2533ba4-53af-420a-89cf-577912c8763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533ba4-53af-420a-89cf-577912c876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E347D0-8CE0-40BC-93E3-CD560CE834F6}">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f2533ba4-53af-420a-89cf-577912c8763b"/>
    <ds:schemaRef ds:uri="http://www.w3.org/XML/1998/namespace"/>
    <ds:schemaRef ds:uri="http://purl.org/dc/dcmitype/"/>
  </ds:schemaRefs>
</ds:datastoreItem>
</file>

<file path=customXml/itemProps2.xml><?xml version="1.0" encoding="utf-8"?>
<ds:datastoreItem xmlns:ds="http://schemas.openxmlformats.org/officeDocument/2006/customXml" ds:itemID="{4160736C-A0BE-4639-833A-85F68BE7871B}">
  <ds:schemaRefs>
    <ds:schemaRef ds:uri="http://schemas.microsoft.com/sharepoint/v3/contenttype/forms"/>
  </ds:schemaRefs>
</ds:datastoreItem>
</file>

<file path=customXml/itemProps3.xml><?xml version="1.0" encoding="utf-8"?>
<ds:datastoreItem xmlns:ds="http://schemas.openxmlformats.org/officeDocument/2006/customXml" ds:itemID="{0E44BAD2-8107-494A-A932-9DEA2DD108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533ba4-53af-420a-89cf-577912c876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802-11-Submission-16-9</Template>
  <TotalTime>111381</TotalTime>
  <Words>6268</Words>
  <Application>Microsoft Office PowerPoint</Application>
  <PresentationFormat>Widescreen</PresentationFormat>
  <Paragraphs>934</Paragraphs>
  <Slides>68</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6" baseType="lpstr">
      <vt:lpstr>Arial</vt:lpstr>
      <vt:lpstr>Calibri</vt:lpstr>
      <vt:lpstr>Monotype Sorts</vt:lpstr>
      <vt:lpstr>Montserrat</vt:lpstr>
      <vt:lpstr>Times</vt:lpstr>
      <vt:lpstr>Times New Roman</vt:lpstr>
      <vt:lpstr>Office Theme</vt:lpstr>
      <vt:lpstr>Document</vt:lpstr>
      <vt:lpstr>TGaz Next Generation Positioning  Agenda for the May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Event Conduct and Safety Statement </vt:lpstr>
      <vt:lpstr>IEEE Event Conduct and Safety Statement</vt:lpstr>
      <vt:lpstr>Meeting Decorum</vt:lpstr>
      <vt:lpstr>May IEEE  Electronic Meeting Week Agenda</vt:lpstr>
      <vt:lpstr>Submission List for the week</vt:lpstr>
      <vt:lpstr>IEEE Electronic Meeting Week – May 10th</vt:lpstr>
      <vt:lpstr>Submission List for the Tue. meeting</vt:lpstr>
      <vt:lpstr>Approval of previous meeting minutes</vt:lpstr>
      <vt:lpstr>Approval of previous meeting minutes</vt:lpstr>
      <vt:lpstr>Submissions Awaiting Motions</vt:lpstr>
      <vt:lpstr>Submissions Awaiting Motions</vt:lpstr>
      <vt:lpstr>Review Submissions</vt:lpstr>
      <vt:lpstr>PowerPoint Presentation</vt:lpstr>
      <vt:lpstr>IEEE Electronic Meeting slot – May 12th </vt:lpstr>
      <vt:lpstr>Submission List for the Wed. meeting</vt:lpstr>
      <vt:lpstr>Review Submissions</vt:lpstr>
      <vt:lpstr>Submission 11-21-761</vt:lpstr>
      <vt:lpstr>Submission 11-21-811</vt:lpstr>
      <vt:lpstr>PowerPoint Presentation</vt:lpstr>
      <vt:lpstr>PowerPoint Presentation</vt:lpstr>
      <vt:lpstr>IEEE Electronic Meeting slot – May 17th</vt:lpstr>
      <vt:lpstr>Submission List for the Wed. meeting</vt:lpstr>
      <vt:lpstr>PAR Extension</vt:lpstr>
      <vt:lpstr>Submission 11-21-810</vt:lpstr>
      <vt:lpstr>Submission 11-21-815</vt:lpstr>
      <vt:lpstr>Submission pipeline</vt:lpstr>
      <vt:lpstr>Timeline – updated past May meeting</vt:lpstr>
      <vt:lpstr>LB253 – Completion Status</vt:lpstr>
      <vt:lpstr>May Progress and Targets Towards the July Meeting</vt:lpstr>
      <vt:lpstr>Scheduled telecons</vt:lpstr>
      <vt:lpstr>PowerPoint Presentation</vt:lpstr>
      <vt:lpstr>PowerPoint Presentation</vt:lpstr>
      <vt:lpstr>TGaz May 26th Telecon - Agenda</vt:lpstr>
      <vt:lpstr>Submission 11-21-0???</vt:lpstr>
      <vt:lpstr>Submission pipeline</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700</cp:revision>
  <cp:lastPrinted>1601-01-01T00:00:00Z</cp:lastPrinted>
  <dcterms:created xsi:type="dcterms:W3CDTF">2018-08-06T10:28:59Z</dcterms:created>
  <dcterms:modified xsi:type="dcterms:W3CDTF">2021-05-25T21:29:30Z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0x01010084D75958EA156945B96A9BA2920B642F</vt:lpwstr>
  </property>
</Properties>
</file>