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6"/>
  </p:notesMasterIdLst>
  <p:handoutMasterIdLst>
    <p:handoutMasterId r:id="rId67"/>
  </p:handoutMasterIdLst>
  <p:sldIdLst>
    <p:sldId id="256" r:id="rId5"/>
    <p:sldId id="265" r:id="rId6"/>
    <p:sldId id="257" r:id="rId7"/>
    <p:sldId id="266"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285" r:id="rId25"/>
    <p:sldId id="286" r:id="rId26"/>
    <p:sldId id="591" r:id="rId27"/>
    <p:sldId id="569" r:id="rId28"/>
    <p:sldId id="345" r:id="rId29"/>
    <p:sldId id="690" r:id="rId30"/>
    <p:sldId id="678" r:id="rId31"/>
    <p:sldId id="693" r:id="rId32"/>
    <p:sldId id="697" r:id="rId33"/>
    <p:sldId id="696" r:id="rId34"/>
    <p:sldId id="698" r:id="rId35"/>
    <p:sldId id="695" r:id="rId36"/>
    <p:sldId id="680" r:id="rId37"/>
    <p:sldId id="683" r:id="rId38"/>
    <p:sldId id="694" r:id="rId39"/>
    <p:sldId id="689" r:id="rId40"/>
    <p:sldId id="699" r:id="rId41"/>
    <p:sldId id="700" r:id="rId42"/>
    <p:sldId id="684" r:id="rId43"/>
    <p:sldId id="685" r:id="rId44"/>
    <p:sldId id="686" r:id="rId45"/>
    <p:sldId id="701" r:id="rId46"/>
    <p:sldId id="679" r:id="rId47"/>
    <p:sldId id="702" r:id="rId48"/>
    <p:sldId id="885" r:id="rId49"/>
    <p:sldId id="722" r:id="rId50"/>
    <p:sldId id="886" r:id="rId51"/>
    <p:sldId id="868" r:id="rId52"/>
    <p:sldId id="884" r:id="rId53"/>
    <p:sldId id="687" r:id="rId54"/>
    <p:sldId id="688" r:id="rId55"/>
    <p:sldId id="315" r:id="rId56"/>
    <p:sldId id="312" r:id="rId57"/>
    <p:sldId id="318" r:id="rId58"/>
    <p:sldId id="472" r:id="rId59"/>
    <p:sldId id="473" r:id="rId60"/>
    <p:sldId id="474" r:id="rId61"/>
    <p:sldId id="480" r:id="rId62"/>
    <p:sldId id="259" r:id="rId63"/>
    <p:sldId id="260" r:id="rId64"/>
    <p:sldId id="261" r:id="rId6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285"/>
            <p14:sldId id="286"/>
            <p14:sldId id="591"/>
            <p14:sldId id="569"/>
            <p14:sldId id="345"/>
          </p14:sldIdLst>
        </p14:section>
        <p14:section name="May 10th daily slot 3 - May IEEE electronic meeting" id="{5906853D-78D7-4DA8-9FA6-A28981EEDFB8}">
          <p14:sldIdLst>
            <p14:sldId id="690"/>
            <p14:sldId id="678"/>
            <p14:sldId id="693"/>
            <p14:sldId id="697"/>
            <p14:sldId id="696"/>
            <p14:sldId id="698"/>
            <p14:sldId id="695"/>
            <p14:sldId id="680"/>
          </p14:sldIdLst>
        </p14:section>
        <p14:section name="May 12th daily slot 3 - May IEEE electronic meeting" id="{DE843586-E506-4D30-A655-52B441F0114A}">
          <p14:sldIdLst>
            <p14:sldId id="683"/>
            <p14:sldId id="694"/>
            <p14:sldId id="689"/>
            <p14:sldId id="699"/>
            <p14:sldId id="700"/>
            <p14:sldId id="684"/>
            <p14:sldId id="685"/>
          </p14:sldIdLst>
        </p14:section>
        <p14:section name="May 17th daily slot 3 - May IEEE electronic meeting" id="{347EDFAB-725B-4685-8406-804F1F654820}">
          <p14:sldIdLst>
            <p14:sldId id="686"/>
            <p14:sldId id="701"/>
            <p14:sldId id="679"/>
            <p14:sldId id="702"/>
            <p14:sldId id="885"/>
            <p14:sldId id="722"/>
            <p14:sldId id="886"/>
            <p14:sldId id="868"/>
            <p14:sldId id="884"/>
            <p14:sldId id="687"/>
            <p14:sldId id="688"/>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414" autoAdjust="0"/>
    <p:restoredTop sz="96807" autoAdjust="0"/>
  </p:normalViewPr>
  <p:slideViewPr>
    <p:cSldViewPr>
      <p:cViewPr varScale="1">
        <p:scale>
          <a:sx n="106" d="100"/>
          <a:sy n="106" d="100"/>
        </p:scale>
        <p:origin x="282"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92" d="100"/>
          <a:sy n="92" d="100"/>
        </p:scale>
        <p:origin x="363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presProps" Target="presProps.xml"/><Relationship Id="rId7" Type="http://schemas.openxmlformats.org/officeDocument/2006/relationships/slide" Target="slides/slide3.xml"/><Relationship Id="rId71"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72" Type="http://schemas.microsoft.com/office/2016/11/relationships/changesInfo" Target="changesInfos/changesInfo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handoutMaster" Target="handoutMasters/handoutMaster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DBAD1DAE-F0A6-4BDE-81F5-9C319AFF3F61}"/>
    <pc:docChg chg="modMainMaster">
      <pc:chgData name="Segev, Jonathan" userId="7c67a1b0-8725-4553-8055-0888dbcaef94" providerId="ADAL" clId="{DBAD1DAE-F0A6-4BDE-81F5-9C319AFF3F61}" dt="2021-05-17T16:00:14.433" v="1" actId="20577"/>
      <pc:docMkLst>
        <pc:docMk/>
      </pc:docMkLst>
      <pc:sldMasterChg chg="modSp mod">
        <pc:chgData name="Segev, Jonathan" userId="7c67a1b0-8725-4553-8055-0888dbcaef94" providerId="ADAL" clId="{DBAD1DAE-F0A6-4BDE-81F5-9C319AFF3F61}" dt="2021-05-17T16:00:14.433" v="1" actId="20577"/>
        <pc:sldMasterMkLst>
          <pc:docMk/>
          <pc:sldMasterMk cId="0" sldId="2147483648"/>
        </pc:sldMasterMkLst>
        <pc:spChg chg="mod">
          <ac:chgData name="Segev, Jonathan" userId="7c67a1b0-8725-4553-8055-0888dbcaef94" providerId="ADAL" clId="{DBAD1DAE-F0A6-4BDE-81F5-9C319AFF3F61}" dt="2021-05-17T16:00:14.433"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5/17/2021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46</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1710256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802.11-21/486r</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2021-05-11</a:t>
            </a:r>
          </a:p>
        </p:txBody>
      </p:sp>
      <p:sp>
        <p:nvSpPr>
          <p:cNvPr id="6" name="Date Placeholder 3"/>
          <p:cNvSpPr>
            <a:spLocks noGrp="1"/>
          </p:cNvSpPr>
          <p:nvPr>
            <p:ph type="dt" idx="10"/>
          </p:nvPr>
        </p:nvSpPr>
        <p:spPr/>
        <p:txBody>
          <a:bodyPr/>
          <a:lstStyle/>
          <a:p>
            <a:r>
              <a:rPr lang="en-US"/>
              <a:t>May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May Electronic Meeting Agenda </a:t>
            </a:r>
          </a:p>
          <a:p>
            <a:pPr algn="ctr">
              <a:lnSpc>
                <a:spcPct val="90000"/>
              </a:lnSpc>
              <a:buFontTx/>
              <a:buNone/>
            </a:pPr>
            <a:r>
              <a:rPr lang="en-US" altLang="en-US" sz="3600" dirty="0">
                <a:cs typeface="Times New Roman" panose="02020603050405020304" pitchFamily="18" charset="0"/>
              </a:rPr>
              <a:t>And telecons meetings running between May and July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Date Placeholder 6"/>
          <p:cNvSpPr>
            <a:spLocks noGrp="1"/>
          </p:cNvSpPr>
          <p:nvPr>
            <p:ph type="dt" idx="15"/>
          </p:nvPr>
        </p:nvSpPr>
        <p:spPr/>
        <p:txBody>
          <a:bodyPr/>
          <a:lstStyle/>
          <a:p>
            <a:r>
              <a:rPr lang="en-US"/>
              <a:t>May 2021</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Date Placeholder 6"/>
          <p:cNvSpPr>
            <a:spLocks noGrp="1"/>
          </p:cNvSpPr>
          <p:nvPr>
            <p:ph type="dt" idx="15"/>
          </p:nvPr>
        </p:nvSpPr>
        <p:spPr/>
        <p:txBody>
          <a:bodyPr/>
          <a:lstStyle/>
          <a:p>
            <a:r>
              <a:rPr lang="en-US"/>
              <a:t>May 2021</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Electronic Meeting Week Agenda</a:t>
            </a:r>
            <a:endParaRPr lang="en-US" dirty="0"/>
          </a:p>
        </p:txBody>
      </p:sp>
      <p:sp>
        <p:nvSpPr>
          <p:cNvPr id="3" name="Content Placeholder 2"/>
          <p:cNvSpPr>
            <a:spLocks noGrp="1"/>
          </p:cNvSpPr>
          <p:nvPr>
            <p:ph idx="1"/>
          </p:nvPr>
        </p:nvSpPr>
        <p:spPr>
          <a:xfrm>
            <a:off x="914401" y="1462707"/>
            <a:ext cx="10361084" cy="4846613"/>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week (5 min).</a:t>
            </a:r>
          </a:p>
          <a:p>
            <a:pPr algn="just">
              <a:spcBef>
                <a:spcPct val="20000"/>
              </a:spcBef>
              <a:buFontTx/>
              <a:buChar char="•"/>
            </a:pPr>
            <a:r>
              <a:rPr lang="en-US" altLang="en-US" sz="1600" b="0" dirty="0"/>
              <a:t>Review of LB253 CR results and progress. (10min) – Roy </a:t>
            </a:r>
          </a:p>
          <a:p>
            <a:pPr algn="just">
              <a:spcBef>
                <a:spcPct val="20000"/>
              </a:spcBef>
              <a:buFontTx/>
              <a:buChar char="•"/>
            </a:pPr>
            <a:r>
              <a:rPr lang="en-US" altLang="en-US" sz="1600" b="0" dirty="0"/>
              <a:t>Consider approval of previous meeting minutes.</a:t>
            </a:r>
          </a:p>
          <a:p>
            <a:pPr algn="just">
              <a:spcBef>
                <a:spcPct val="20000"/>
              </a:spcBef>
              <a:buFontTx/>
              <a:buChar char="•"/>
            </a:pPr>
            <a:r>
              <a:rPr lang="en-US" altLang="en-US" sz="1600" b="0" dirty="0"/>
              <a:t>Consider motions that met SP threshold from earlier meetings.</a:t>
            </a:r>
          </a:p>
          <a:p>
            <a:pPr algn="just">
              <a:spcBef>
                <a:spcPct val="20000"/>
              </a:spcBef>
              <a:buFontTx/>
              <a:buChar char="•"/>
            </a:pPr>
            <a:r>
              <a:rPr lang="en-US" altLang="en-US" sz="1600" b="0" dirty="0"/>
              <a:t>Review and consider PAR extension approval (Jonathan)</a:t>
            </a:r>
          </a:p>
          <a:p>
            <a:pPr algn="just">
              <a:spcBef>
                <a:spcPct val="20000"/>
              </a:spcBef>
              <a:buFontTx/>
              <a:buChar char="•"/>
            </a:pPr>
            <a:r>
              <a:rPr lang="en-US" altLang="en-US" sz="1600" b="0" dirty="0"/>
              <a:t>Review submissions. – as permitted.</a:t>
            </a:r>
          </a:p>
          <a:p>
            <a:pPr algn="just">
              <a:spcBef>
                <a:spcPct val="20000"/>
              </a:spcBef>
              <a:buFontTx/>
              <a:buChar char="•"/>
            </a:pPr>
            <a:r>
              <a:rPr lang="en-US" sz="1600" b="0" dirty="0"/>
              <a:t>Review and setup telecon plan – 5 min special order</a:t>
            </a:r>
          </a:p>
          <a:p>
            <a:pPr algn="just">
              <a:spcBef>
                <a:spcPct val="20000"/>
              </a:spcBef>
              <a:buFontTx/>
              <a:buChar char="•"/>
            </a:pPr>
            <a:r>
              <a:rPr lang="en-US" sz="1600" b="0" dirty="0"/>
              <a:t>Review progress made during the week – 5 min special order</a:t>
            </a:r>
          </a:p>
          <a:p>
            <a:pPr algn="just">
              <a:spcBef>
                <a:spcPct val="20000"/>
              </a:spcBef>
              <a:buFontTx/>
              <a:buChar char="•"/>
            </a:pPr>
            <a:r>
              <a:rPr lang="en-US" sz="1600" b="0" dirty="0"/>
              <a:t>Review program timelines – 10min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23239765"/>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11-21-749</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11-21-811</a:t>
                      </a:r>
                    </a:p>
                  </a:txBody>
                  <a:tcPr marT="45712" marB="45712"/>
                </a:tc>
                <a:tc>
                  <a:txBody>
                    <a:bodyPr/>
                    <a:lstStyle/>
                    <a:p>
                      <a:r>
                        <a:rPr lang="en-US" sz="1400" kern="1200" dirty="0">
                          <a:solidFill>
                            <a:schemeClr val="dk1"/>
                          </a:solidFill>
                          <a:latin typeface="+mn-lt"/>
                          <a:ea typeface="+mn-ea"/>
                          <a:cs typeface="+mn-cs"/>
                        </a:rPr>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 LB253 </a:t>
                      </a:r>
                      <a:r>
                        <a:rPr lang="en-US" sz="1400" kern="1200" dirty="0" err="1">
                          <a:solidFill>
                            <a:schemeClr val="dk1"/>
                          </a:solidFill>
                          <a:latin typeface="+mn-lt"/>
                          <a:ea typeface="+mn-ea"/>
                          <a:cs typeface="+mn-cs"/>
                        </a:rPr>
                        <a:t>Misc</a:t>
                      </a:r>
                      <a:r>
                        <a:rPr lang="en-US" sz="1400" kern="1200" dirty="0">
                          <a:solidFill>
                            <a:schemeClr val="dk1"/>
                          </a:solidFill>
                          <a:latin typeface="+mn-lt"/>
                          <a:ea typeface="+mn-ea"/>
                          <a:cs typeface="+mn-cs"/>
                        </a:rPr>
                        <a:t> Comments</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8"/>
                  </a:ext>
                </a:extLst>
              </a:tr>
              <a:tr h="0">
                <a:tc>
                  <a:txBody>
                    <a:bodyPr/>
                    <a:lstStyle/>
                    <a:p>
                      <a:r>
                        <a:rPr lang="en-US" sz="1400" dirty="0"/>
                        <a:t>11-21-0815</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a:t>
                      </a:r>
                      <a:r>
                        <a:rPr lang="en-US" sz="1400" dirty="0" err="1"/>
                        <a:t>Misc</a:t>
                      </a:r>
                      <a:r>
                        <a:rPr lang="en-US" sz="1400" dirty="0"/>
                        <a:t> CIDs on Trigger frame format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52002374"/>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May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 (11-20-486).</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77811355"/>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May Electronic meeting and teleconferences running between the May and July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7548908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Agenda setting (5min)</a:t>
            </a:r>
          </a:p>
          <a:p>
            <a:pPr algn="just">
              <a:spcBef>
                <a:spcPct val="20000"/>
              </a:spcBef>
              <a:buFontTx/>
              <a:buChar char="•"/>
            </a:pPr>
            <a:r>
              <a:rPr lang="en-US" altLang="en-US" sz="1800" b="0" dirty="0"/>
              <a:t>Review submissions (as time permits).</a:t>
            </a:r>
          </a:p>
          <a:p>
            <a:pPr algn="just">
              <a:spcBef>
                <a:spcPct val="20000"/>
              </a:spcBef>
              <a:buFontTx/>
              <a:buChar char="•"/>
            </a:pPr>
            <a:r>
              <a:rPr lang="en-US" altLang="en-US" sz="1800" b="0" dirty="0"/>
              <a:t>CR as a group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00527627"/>
              </p:ext>
            </p:extLst>
          </p:nvPr>
        </p:nvGraphicFramePr>
        <p:xfrm>
          <a:off x="911424" y="1260086"/>
          <a:ext cx="10463544" cy="2773536"/>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320480">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966600">
                  <a:extLst>
                    <a:ext uri="{9D8B030D-6E8A-4147-A177-3AD203B41FA5}">
                      <a16:colId xmlns:a16="http://schemas.microsoft.com/office/drawing/2014/main" val="29502483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 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11-21-811</a:t>
                      </a:r>
                    </a:p>
                  </a:txBody>
                  <a:tcPr marT="45712" marB="45712"/>
                </a:tc>
                <a:tc>
                  <a:txBody>
                    <a:bodyPr/>
                    <a:lstStyle/>
                    <a:p>
                      <a:r>
                        <a:rPr lang="en-US" sz="1400" kern="1200" dirty="0">
                          <a:solidFill>
                            <a:schemeClr val="dk1"/>
                          </a:solidFill>
                          <a:latin typeface="+mn-lt"/>
                          <a:ea typeface="+mn-ea"/>
                          <a:cs typeface="+mn-cs"/>
                        </a:rPr>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 LB253 </a:t>
                      </a:r>
                      <a:r>
                        <a:rPr lang="en-US" sz="1400" kern="1200" dirty="0" err="1">
                          <a:solidFill>
                            <a:schemeClr val="dk1"/>
                          </a:solidFill>
                          <a:latin typeface="+mn-lt"/>
                          <a:ea typeface="+mn-ea"/>
                          <a:cs typeface="+mn-cs"/>
                        </a:rPr>
                        <a:t>Misc</a:t>
                      </a:r>
                      <a:r>
                        <a:rPr lang="en-US" sz="1400" kern="1200" dirty="0">
                          <a:solidFill>
                            <a:schemeClr val="dk1"/>
                          </a:solidFill>
                          <a:latin typeface="+mn-lt"/>
                          <a:ea typeface="+mn-ea"/>
                          <a:cs typeface="+mn-cs"/>
                        </a:rPr>
                        <a:t> Comments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35 min</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20 min</a:t>
                      </a:r>
                    </a:p>
                  </a:txBody>
                  <a:tcPr marT="45712" marB="45712"/>
                </a:tc>
                <a:extLst>
                  <a:ext uri="{0D108BD9-81ED-4DB2-BD59-A6C34878D82A}">
                    <a16:rowId xmlns:a16="http://schemas.microsoft.com/office/drawing/2014/main" val="10005"/>
                  </a:ext>
                </a:extLst>
              </a:tr>
              <a:tr h="0">
                <a:tc>
                  <a:txBody>
                    <a:bodyPr/>
                    <a:lstStyle/>
                    <a:p>
                      <a:r>
                        <a:rPr lang="en-US" sz="1400" dirty="0"/>
                        <a:t>11-21-834</a:t>
                      </a:r>
                    </a:p>
                  </a:txBody>
                  <a:tcPr marT="45712" marB="45712"/>
                </a:tc>
                <a:tc>
                  <a:txBody>
                    <a:bodyPr/>
                    <a:lstStyle/>
                    <a:p>
                      <a:r>
                        <a:rPr lang="en-US" sz="1400" dirty="0"/>
                        <a:t>Christina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6321968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Agenda setting (5min)</a:t>
            </a:r>
          </a:p>
          <a:p>
            <a:pPr algn="just">
              <a:spcBef>
                <a:spcPct val="20000"/>
              </a:spcBef>
              <a:buFontTx/>
              <a:buChar char="•"/>
            </a:pPr>
            <a:r>
              <a:rPr lang="en-US" altLang="en-US" sz="1600" b="0" dirty="0"/>
              <a:t>Review and consider PAR extension approval 11-21-750</a:t>
            </a:r>
          </a:p>
          <a:p>
            <a:pPr algn="just">
              <a:spcBef>
                <a:spcPct val="20000"/>
              </a:spcBef>
              <a:buFontTx/>
              <a:buChar char="•"/>
            </a:pPr>
            <a:r>
              <a:rPr lang="en-US" altLang="en-US" sz="1600" b="0" dirty="0"/>
              <a:t>Review submissions (as time permits).</a:t>
            </a:r>
          </a:p>
          <a:p>
            <a:pPr algn="just">
              <a:spcBef>
                <a:spcPct val="20000"/>
              </a:spcBef>
              <a:buFontTx/>
              <a:buChar char="•"/>
            </a:pPr>
            <a:r>
              <a:rPr lang="en-US" altLang="en-US" sz="1600" b="0" dirty="0"/>
              <a:t>CR as a group (as time permits)</a:t>
            </a:r>
          </a:p>
          <a:p>
            <a:pPr algn="just">
              <a:spcBef>
                <a:spcPct val="20000"/>
              </a:spcBef>
              <a:buFontTx/>
              <a:buChar char="•"/>
            </a:pPr>
            <a:r>
              <a:rPr lang="en-US" sz="1600" b="0" dirty="0"/>
              <a:t>Special order:</a:t>
            </a:r>
          </a:p>
          <a:p>
            <a:pPr lvl="1" algn="just">
              <a:spcBef>
                <a:spcPct val="20000"/>
              </a:spcBef>
              <a:buFontTx/>
              <a:buChar char="•"/>
            </a:pPr>
            <a:r>
              <a:rPr lang="en-US" sz="1400" b="0" dirty="0"/>
              <a:t>Review submission queue and call for submissions (5min)</a:t>
            </a:r>
          </a:p>
          <a:p>
            <a:pPr lvl="1" algn="just">
              <a:spcBef>
                <a:spcPct val="20000"/>
              </a:spcBef>
              <a:buFontTx/>
              <a:buChar char="•"/>
            </a:pPr>
            <a:r>
              <a:rPr lang="en-US" sz="1400" b="0" dirty="0"/>
              <a:t>Review timelines and progress (10 min)</a:t>
            </a:r>
          </a:p>
          <a:p>
            <a:pPr lvl="1" algn="just">
              <a:spcBef>
                <a:spcPct val="20000"/>
              </a:spcBef>
              <a:buFontTx/>
              <a:buChar char="•"/>
            </a:pPr>
            <a:r>
              <a:rPr lang="en-US" sz="1400" dirty="0"/>
              <a:t>LB253 completion status (5 min)</a:t>
            </a:r>
            <a:endParaRPr lang="en-US" sz="1400" b="0" dirty="0"/>
          </a:p>
          <a:p>
            <a:pPr lvl="1" algn="just">
              <a:spcBef>
                <a:spcPct val="20000"/>
              </a:spcBef>
              <a:buFontTx/>
              <a:buChar char="•"/>
            </a:pPr>
            <a:r>
              <a:rPr lang="en-US" sz="1400" b="0" dirty="0"/>
              <a:t>Review Targets towards July meeting (5min)</a:t>
            </a:r>
          </a:p>
          <a:p>
            <a:pPr lvl="1" algn="just">
              <a:spcBef>
                <a:spcPct val="20000"/>
              </a:spcBef>
              <a:buFontTx/>
              <a:buChar char="•"/>
            </a:pPr>
            <a:r>
              <a:rPr lang="en-US" sz="1400" b="0" dirty="0"/>
              <a:t>Review future telecons (5 min)</a:t>
            </a:r>
            <a:endParaRPr lang="en-US" sz="1200" b="0" dirty="0"/>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23895034"/>
              </p:ext>
            </p:extLst>
          </p:nvPr>
        </p:nvGraphicFramePr>
        <p:xfrm>
          <a:off x="911424" y="1260086"/>
          <a:ext cx="10463544" cy="2224928"/>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320480">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966600">
                  <a:extLst>
                    <a:ext uri="{9D8B030D-6E8A-4147-A177-3AD203B41FA5}">
                      <a16:colId xmlns:a16="http://schemas.microsoft.com/office/drawing/2014/main" val="29502483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52392">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3311325026"/>
                  </a:ext>
                </a:extLst>
              </a:tr>
              <a:tr h="152392">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7 min</a:t>
                      </a:r>
                    </a:p>
                  </a:txBody>
                  <a:tcPr marT="45712" marB="45712"/>
                </a:tc>
                <a:extLst>
                  <a:ext uri="{0D108BD9-81ED-4DB2-BD59-A6C34878D82A}">
                    <a16:rowId xmlns:a16="http://schemas.microsoft.com/office/drawing/2014/main" val="2005561205"/>
                  </a:ext>
                </a:extLst>
              </a:tr>
              <a:tr h="0">
                <a:tc>
                  <a:txBody>
                    <a:bodyPr/>
                    <a:lstStyle/>
                    <a:p>
                      <a:r>
                        <a:rPr lang="en-US" sz="1400" dirty="0"/>
                        <a:t>11-21-834</a:t>
                      </a:r>
                    </a:p>
                  </a:txBody>
                  <a:tcPr marT="45712" marB="45712"/>
                </a:tc>
                <a:tc>
                  <a:txBody>
                    <a:bodyPr/>
                    <a:lstStyle/>
                    <a:p>
                      <a:r>
                        <a:rPr lang="en-US" sz="1400" dirty="0"/>
                        <a:t>Christina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tc>
                  <a:txBody>
                    <a:bodyPr/>
                    <a:lstStyle/>
                    <a:p>
                      <a:r>
                        <a:rPr lang="en-US" sz="1400" dirty="0"/>
                        <a:t>8min</a:t>
                      </a:r>
                    </a:p>
                  </a:txBody>
                  <a:tcPr marT="45712" marB="45712"/>
                </a:tc>
                <a:extLst>
                  <a:ext uri="{0D108BD9-81ED-4DB2-BD59-A6C34878D82A}">
                    <a16:rowId xmlns:a16="http://schemas.microsoft.com/office/drawing/2014/main" val="10006"/>
                  </a:ext>
                </a:extLst>
              </a:tr>
              <a:tr h="0">
                <a:tc>
                  <a:txBody>
                    <a:bodyPr/>
                    <a:lstStyle/>
                    <a:p>
                      <a:r>
                        <a:rPr lang="en-US" sz="1400" dirty="0"/>
                        <a:t>11-21-0815</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a:t>
                      </a:r>
                      <a:r>
                        <a:rPr lang="en-US" sz="1400" dirty="0" err="1"/>
                        <a:t>Misc</a:t>
                      </a:r>
                      <a:r>
                        <a:rPr lang="en-US" sz="1400" dirty="0"/>
                        <a:t> CIDs on Trigger frame format </a:t>
                      </a:r>
                    </a:p>
                  </a:txBody>
                  <a:tcPr marT="45712" marB="45712"/>
                </a:tc>
                <a:tc>
                  <a:txBody>
                    <a:bodyPr/>
                    <a:lstStyle/>
                    <a:p>
                      <a:r>
                        <a:rPr lang="en-US" sz="1400" dirty="0"/>
                        <a:t>CR</a:t>
                      </a:r>
                    </a:p>
                  </a:txBody>
                  <a:tcPr marT="45712" marB="45712"/>
                </a:tc>
                <a:tc>
                  <a:txBody>
                    <a:bodyPr/>
                    <a:lstStyle/>
                    <a:p>
                      <a:r>
                        <a:rPr lang="en-US" sz="1400" dirty="0"/>
                        <a:t>40min</a:t>
                      </a:r>
                    </a:p>
                  </a:txBody>
                  <a:tcPr marT="45712" marB="45712"/>
                </a:tc>
                <a:extLst>
                  <a:ext uri="{0D108BD9-81ED-4DB2-BD59-A6C34878D82A}">
                    <a16:rowId xmlns:a16="http://schemas.microsoft.com/office/drawing/2014/main" val="10008"/>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a:t>
                      </a:r>
                    </a:p>
                  </a:txBody>
                  <a:tcPr marT="45712" marB="45712"/>
                </a:tc>
                <a:tc>
                  <a:txBody>
                    <a:bodyPr/>
                    <a:lstStyle/>
                    <a:p>
                      <a:r>
                        <a:rPr lang="en-US" sz="1400" dirty="0"/>
                        <a:t>1hr (as time permits).</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979605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a:t>Motion </a:t>
            </a:r>
          </a:p>
          <a:p>
            <a:r>
              <a:rPr lang="en-US" dirty="0"/>
              <a:t>•   </a:t>
            </a:r>
            <a:r>
              <a:rPr lang="en-US" b="0" dirty="0"/>
              <a:t>Believing that the PAR extension contained in the document referenced below meets IEEE-SA guidelines,</a:t>
            </a:r>
          </a:p>
          <a:p>
            <a:r>
              <a:rPr lang="en-US" b="0" dirty="0"/>
              <a:t>•   Request that the PAR contained in 11-21-750r2 be posted to the IEEE 802 Executive Committee (EC) agenda for WG 802 preview and EC approval to submit to </a:t>
            </a:r>
            <a:r>
              <a:rPr lang="en-US" b="0" dirty="0" err="1"/>
              <a:t>NesCom</a:t>
            </a:r>
            <a:r>
              <a:rPr lang="en-US" b="0" dirty="0"/>
              <a:t>.</a:t>
            </a:r>
          </a:p>
          <a:p>
            <a:r>
              <a:rPr lang="en-US" dirty="0"/>
              <a:t> </a:t>
            </a:r>
          </a:p>
          <a:p>
            <a:r>
              <a:rPr lang="en-US" dirty="0"/>
              <a:t>Moved: </a:t>
            </a:r>
          </a:p>
          <a:p>
            <a:r>
              <a:rPr lang="en-US" dirty="0"/>
              <a:t>Seconded: </a:t>
            </a:r>
          </a:p>
          <a:p>
            <a:r>
              <a:rPr lang="en-US" dirty="0"/>
              <a:t>Result (Y/N/A): </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11-21-0811r2 for </a:t>
            </a:r>
            <a:r>
              <a:rPr lang="pt-BR" sz="2000" b="0" dirty="0"/>
              <a:t>CIDs 5015, 5027 and 5038 </a:t>
            </a:r>
            <a:r>
              <a:rPr lang="en-US" sz="2000" b="0" dirty="0"/>
              <a:t>(3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a:xfrm>
            <a:off x="914401" y="685802"/>
            <a:ext cx="10361084" cy="301622"/>
          </a:xfrm>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340768"/>
            <a:ext cx="10361084" cy="4753647"/>
          </a:xfrm>
        </p:spPr>
        <p:txBody>
          <a:bodyPr/>
          <a:lstStyle/>
          <a:p>
            <a:pPr>
              <a:buFont typeface="Arial" panose="020B0604020202020204" pitchFamily="34" charset="0"/>
              <a:buChar char="•"/>
            </a:pPr>
            <a:r>
              <a:rPr lang="en-US" b="0" dirty="0"/>
              <a:t>Current pipeline:</a:t>
            </a:r>
          </a:p>
          <a:p>
            <a:pPr>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a:p>
            <a:pPr lvl="1">
              <a:buFont typeface="Arial" panose="020B0604020202020204" pitchFamily="34" charset="0"/>
              <a:buChar char="•"/>
            </a:pPr>
            <a:endParaRPr lang="en-US" b="0" dirty="0"/>
          </a:p>
          <a:p>
            <a:pPr lvl="1">
              <a:buFont typeface="Arial" panose="020B0604020202020204" pitchFamily="34" charset="0"/>
              <a:buChar char="•"/>
            </a:pPr>
            <a:endParaRPr lang="en-US" dirty="0"/>
          </a:p>
          <a:p>
            <a:pPr lvl="1">
              <a:buFont typeface="Arial" panose="020B0604020202020204" pitchFamily="34" charset="0"/>
              <a:buChar char="•"/>
            </a:pPr>
            <a:endParaRPr lang="en-US" b="0" dirty="0"/>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May 2021</a:t>
            </a:r>
            <a:endParaRPr lang="en-GB" dirty="0"/>
          </a:p>
        </p:txBody>
      </p:sp>
      <p:graphicFrame>
        <p:nvGraphicFramePr>
          <p:cNvPr id="7" name="Table 6">
            <a:extLst>
              <a:ext uri="{FF2B5EF4-FFF2-40B4-BE49-F238E27FC236}">
                <a16:creationId xmlns:a16="http://schemas.microsoft.com/office/drawing/2014/main" id="{255CC989-F556-48B3-8191-DDD06C371B09}"/>
              </a:ext>
            </a:extLst>
          </p:cNvPr>
          <p:cNvGraphicFramePr>
            <a:graphicFrameLocks noGrp="1"/>
          </p:cNvGraphicFramePr>
          <p:nvPr>
            <p:extLst>
              <p:ext uri="{D42A27DB-BD31-4B8C-83A1-F6EECF244321}">
                <p14:modId xmlns:p14="http://schemas.microsoft.com/office/powerpoint/2010/main" val="64503200"/>
              </p:ext>
            </p:extLst>
          </p:nvPr>
        </p:nvGraphicFramePr>
        <p:xfrm>
          <a:off x="914400" y="1981200"/>
          <a:ext cx="10361085" cy="1249616"/>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5268348">
                  <a:extLst>
                    <a:ext uri="{9D8B030D-6E8A-4147-A177-3AD203B41FA5}">
                      <a16:colId xmlns:a16="http://schemas.microsoft.com/office/drawing/2014/main" val="1172985495"/>
                    </a:ext>
                  </a:extLst>
                </a:gridCol>
                <a:gridCol w="1317087">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11-21-834</a:t>
                      </a:r>
                    </a:p>
                  </a:txBody>
                  <a:tcPr marT="45712" marB="45712"/>
                </a:tc>
                <a:tc>
                  <a:txBody>
                    <a:bodyPr/>
                    <a:lstStyle/>
                    <a:p>
                      <a:r>
                        <a:rPr lang="en-US" sz="1400" dirty="0"/>
                        <a:t>Christina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extLst>
                  <a:ext uri="{0D108BD9-81ED-4DB2-BD59-A6C34878D82A}">
                    <a16:rowId xmlns:a16="http://schemas.microsoft.com/office/drawing/2014/main" val="1944942770"/>
                  </a:ext>
                </a:extLst>
              </a:tr>
              <a:tr h="0">
                <a:tc>
                  <a:txBody>
                    <a:bodyPr/>
                    <a:lstStyle/>
                    <a:p>
                      <a:r>
                        <a:rPr lang="en-US" sz="1400" dirty="0"/>
                        <a:t>11-21-0815</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a:t>
                      </a:r>
                      <a:r>
                        <a:rPr lang="en-US" sz="1400" dirty="0" err="1"/>
                        <a:t>Misc</a:t>
                      </a:r>
                      <a:r>
                        <a:rPr lang="en-US" sz="1400" dirty="0"/>
                        <a:t> CIDs on Trigger frame format </a:t>
                      </a:r>
                    </a:p>
                  </a:txBody>
                  <a:tcPr marT="45712" marB="45712"/>
                </a:tc>
                <a:tc>
                  <a:txBody>
                    <a:bodyPr/>
                    <a:lstStyle/>
                    <a:p>
                      <a:r>
                        <a:rPr lang="en-US" sz="1400" dirty="0"/>
                        <a:t>CR</a:t>
                      </a:r>
                    </a:p>
                  </a:txBody>
                  <a:tcPr marT="45712" marB="45712"/>
                </a:tc>
                <a:extLst>
                  <a:ext uri="{0D108BD9-81ED-4DB2-BD59-A6C34878D82A}">
                    <a16:rowId xmlns:a16="http://schemas.microsoft.com/office/drawing/2014/main" val="3827267283"/>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a:t>
                      </a:r>
                    </a:p>
                  </a:txBody>
                  <a:tcPr marT="45712" marB="45712"/>
                </a:tc>
                <a:extLst>
                  <a:ext uri="{0D108BD9-81ED-4DB2-BD59-A6C34878D82A}">
                    <a16:rowId xmlns:a16="http://schemas.microsoft.com/office/drawing/2014/main" val="2042622864"/>
                  </a:ext>
                </a:extLst>
              </a:tr>
            </a:tbl>
          </a:graphicData>
        </a:graphic>
      </p:graphicFrame>
    </p:spTree>
    <p:extLst>
      <p:ext uri="{BB962C8B-B14F-4D97-AF65-F5344CB8AC3E}">
        <p14:creationId xmlns:p14="http://schemas.microsoft.com/office/powerpoint/2010/main" val="14633200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a:t>Timeline </a:t>
            </a:r>
            <a:r>
              <a:rPr lang="en-US" dirty="0"/>
              <a:t>– updated past March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888221"/>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4174700"/>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888380"/>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4182700"/>
            <a:ext cx="180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5736652" y="4582330"/>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896200" y="306896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3" name="Group 2">
            <a:extLst>
              <a:ext uri="{FF2B5EF4-FFF2-40B4-BE49-F238E27FC236}">
                <a16:creationId xmlns:a16="http://schemas.microsoft.com/office/drawing/2014/main" id="{28CF0915-8ED0-4994-B502-33D19ECAB01A}"/>
              </a:ext>
            </a:extLst>
          </p:cNvPr>
          <p:cNvGrpSpPr/>
          <p:nvPr/>
        </p:nvGrpSpPr>
        <p:grpSpPr>
          <a:xfrm>
            <a:off x="7668534" y="2425355"/>
            <a:ext cx="650149" cy="672139"/>
            <a:chOff x="7668534" y="2425355"/>
            <a:chExt cx="650149" cy="672139"/>
          </a:xfrm>
        </p:grpSpPr>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642354" y="2431553"/>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10356796" y="2691938"/>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68" name="Rectangle 167">
            <a:extLst>
              <a:ext uri="{FF2B5EF4-FFF2-40B4-BE49-F238E27FC236}">
                <a16:creationId xmlns:a16="http://schemas.microsoft.com/office/drawing/2014/main" id="{A6609AD8-0BD0-4DE6-98A2-627D5F941659}"/>
              </a:ext>
            </a:extLst>
          </p:cNvPr>
          <p:cNvSpPr/>
          <p:nvPr/>
        </p:nvSpPr>
        <p:spPr>
          <a:xfrm>
            <a:off x="7055129" y="3890741"/>
            <a:ext cx="1037171" cy="241084"/>
          </a:xfrm>
          <a:prstGeom prst="rect">
            <a:avLst/>
          </a:prstGeom>
          <a:gradFill>
            <a:gsLst>
              <a:gs pos="0">
                <a:srgbClr val="FFFF00"/>
              </a:gs>
              <a:gs pos="17000">
                <a:srgbClr val="FFFF00"/>
              </a:gs>
              <a:gs pos="79000">
                <a:srgbClr val="00B050"/>
              </a:gs>
              <a:gs pos="100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888407"/>
            <a:ext cx="777965"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169" name="Rectangle 168">
            <a:extLst>
              <a:ext uri="{FF2B5EF4-FFF2-40B4-BE49-F238E27FC236}">
                <a16:creationId xmlns:a16="http://schemas.microsoft.com/office/drawing/2014/main" id="{8200F9A2-67E5-4987-9546-12211A6042BD}"/>
              </a:ext>
            </a:extLst>
          </p:cNvPr>
          <p:cNvSpPr/>
          <p:nvPr/>
        </p:nvSpPr>
        <p:spPr>
          <a:xfrm>
            <a:off x="7323995" y="3645563"/>
            <a:ext cx="712067" cy="243918"/>
          </a:xfrm>
          <a:prstGeom prst="rect">
            <a:avLst/>
          </a:prstGeom>
          <a:gradFill>
            <a:gsLst>
              <a:gs pos="0">
                <a:srgbClr val="FFFF00"/>
              </a:gs>
              <a:gs pos="0">
                <a:srgbClr val="FFFF00"/>
              </a:gs>
              <a:gs pos="62000">
                <a:srgbClr val="FFFF00"/>
              </a:gs>
              <a:gs pos="81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02C6E214-6D3E-41BA-9208-3834DA86B95B}"/>
              </a:ext>
            </a:extLst>
          </p:cNvPr>
          <p:cNvSpPr/>
          <p:nvPr/>
        </p:nvSpPr>
        <p:spPr>
          <a:xfrm>
            <a:off x="8475419" y="3889351"/>
            <a:ext cx="879000"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0" name="Rectangle 169">
            <a:extLst>
              <a:ext uri="{FF2B5EF4-FFF2-40B4-BE49-F238E27FC236}">
                <a16:creationId xmlns:a16="http://schemas.microsoft.com/office/drawing/2014/main" id="{67AF27AE-0EAD-4603-A050-028DEEF65666}"/>
              </a:ext>
            </a:extLst>
          </p:cNvPr>
          <p:cNvSpPr/>
          <p:nvPr/>
        </p:nvSpPr>
        <p:spPr>
          <a:xfrm>
            <a:off x="8040216" y="3890636"/>
            <a:ext cx="446793"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00" dirty="0">
                <a:solidFill>
                  <a:schemeClr val="tx1"/>
                </a:solidFill>
              </a:rPr>
              <a:t>Next </a:t>
            </a:r>
          </a:p>
          <a:p>
            <a:pPr algn="ctr">
              <a:defRPr/>
            </a:pPr>
            <a:r>
              <a:rPr lang="en-US" sz="1000" dirty="0">
                <a:solidFill>
                  <a:schemeClr val="tx1"/>
                </a:solidFill>
              </a:rPr>
              <a:t>LB</a:t>
            </a:r>
          </a:p>
        </p:txBody>
      </p:sp>
      <p:sp>
        <p:nvSpPr>
          <p:cNvPr id="63" name="Rectangle 62">
            <a:extLst>
              <a:ext uri="{FF2B5EF4-FFF2-40B4-BE49-F238E27FC236}">
                <a16:creationId xmlns:a16="http://schemas.microsoft.com/office/drawing/2014/main" id="{86584CC9-10B2-40BB-A3F1-131186C79250}"/>
              </a:ext>
            </a:extLst>
          </p:cNvPr>
          <p:cNvSpPr/>
          <p:nvPr/>
        </p:nvSpPr>
        <p:spPr>
          <a:xfrm>
            <a:off x="8362375" y="3642824"/>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64" name="Oval Callout 93">
            <a:extLst>
              <a:ext uri="{FF2B5EF4-FFF2-40B4-BE49-F238E27FC236}">
                <a16:creationId xmlns:a16="http://schemas.microsoft.com/office/drawing/2014/main" id="{A65DD93F-BB47-4E8E-8821-C6F5E935C5A2}"/>
              </a:ext>
            </a:extLst>
          </p:cNvPr>
          <p:cNvSpPr/>
          <p:nvPr/>
        </p:nvSpPr>
        <p:spPr bwMode="auto">
          <a:xfrm>
            <a:off x="8707022" y="2832100"/>
            <a:ext cx="1158306" cy="487541"/>
          </a:xfrm>
          <a:prstGeom prst="wedgeEllipseCallout">
            <a:avLst>
              <a:gd name="adj1" fmla="val -71339"/>
              <a:gd name="adj2" fmla="val 11638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6" name="Group 65">
            <a:extLst>
              <a:ext uri="{FF2B5EF4-FFF2-40B4-BE49-F238E27FC236}">
                <a16:creationId xmlns:a16="http://schemas.microsoft.com/office/drawing/2014/main" id="{3F65A8A0-3EEF-4C41-BB52-29E8E9A84FF5}"/>
              </a:ext>
            </a:extLst>
          </p:cNvPr>
          <p:cNvGrpSpPr/>
          <p:nvPr/>
        </p:nvGrpSpPr>
        <p:grpSpPr>
          <a:xfrm>
            <a:off x="8987553" y="2424078"/>
            <a:ext cx="650149" cy="395140"/>
            <a:chOff x="7668534" y="2425355"/>
            <a:chExt cx="650149" cy="395140"/>
          </a:xfrm>
        </p:grpSpPr>
        <p:sp>
          <p:nvSpPr>
            <p:cNvPr id="67" name="Text Box 26">
              <a:extLst>
                <a:ext uri="{FF2B5EF4-FFF2-40B4-BE49-F238E27FC236}">
                  <a16:creationId xmlns:a16="http://schemas.microsoft.com/office/drawing/2014/main" id="{3A6F5E8C-33B1-424C-8B0A-C9CE3A7C87F2}"/>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8" name="Isosceles Triangle 67">
              <a:extLst>
                <a:ext uri="{FF2B5EF4-FFF2-40B4-BE49-F238E27FC236}">
                  <a16:creationId xmlns:a16="http://schemas.microsoft.com/office/drawing/2014/main" id="{6042DA1B-4AB9-4785-9E8D-B31232BAC7DF}"/>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9" name="Group 68">
            <a:extLst>
              <a:ext uri="{FF2B5EF4-FFF2-40B4-BE49-F238E27FC236}">
                <a16:creationId xmlns:a16="http://schemas.microsoft.com/office/drawing/2014/main" id="{1B5376F2-543E-4B6C-8A7A-2DF2B9112520}"/>
              </a:ext>
            </a:extLst>
          </p:cNvPr>
          <p:cNvGrpSpPr/>
          <p:nvPr/>
        </p:nvGrpSpPr>
        <p:grpSpPr>
          <a:xfrm>
            <a:off x="9622315" y="2404168"/>
            <a:ext cx="650149" cy="395140"/>
            <a:chOff x="7668534" y="2425355"/>
            <a:chExt cx="650149" cy="395140"/>
          </a:xfrm>
        </p:grpSpPr>
        <p:sp>
          <p:nvSpPr>
            <p:cNvPr id="70" name="Text Box 26">
              <a:extLst>
                <a:ext uri="{FF2B5EF4-FFF2-40B4-BE49-F238E27FC236}">
                  <a16:creationId xmlns:a16="http://schemas.microsoft.com/office/drawing/2014/main" id="{BD436B5B-D98D-4061-A4C3-867D87BE0C8A}"/>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1" name="Isosceles Triangle 70">
              <a:extLst>
                <a:ext uri="{FF2B5EF4-FFF2-40B4-BE49-F238E27FC236}">
                  <a16:creationId xmlns:a16="http://schemas.microsoft.com/office/drawing/2014/main" id="{4F7733D1-90D3-4856-B0BE-13784629A0C6}"/>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53073898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950E7-DFD4-4511-B70E-D695AA22D908}"/>
              </a:ext>
            </a:extLst>
          </p:cNvPr>
          <p:cNvSpPr>
            <a:spLocks noGrp="1"/>
          </p:cNvSpPr>
          <p:nvPr>
            <p:ph type="title"/>
          </p:nvPr>
        </p:nvSpPr>
        <p:spPr/>
        <p:txBody>
          <a:bodyPr/>
          <a:lstStyle/>
          <a:p>
            <a:r>
              <a:rPr lang="en-US" dirty="0"/>
              <a:t>LB253 – Completion Status</a:t>
            </a:r>
          </a:p>
        </p:txBody>
      </p:sp>
      <p:sp>
        <p:nvSpPr>
          <p:cNvPr id="4" name="Slide Number Placeholder 3">
            <a:extLst>
              <a:ext uri="{FF2B5EF4-FFF2-40B4-BE49-F238E27FC236}">
                <a16:creationId xmlns:a16="http://schemas.microsoft.com/office/drawing/2014/main" id="{3A69E567-3A75-46C9-9FAD-8EB2D3EB989F}"/>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077954B3-E2F5-467E-98F9-94D2C48B2FB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F4D9D58-A9A4-4A5F-AA38-1D070521C9D4}"/>
              </a:ext>
            </a:extLst>
          </p:cNvPr>
          <p:cNvSpPr>
            <a:spLocks noGrp="1"/>
          </p:cNvSpPr>
          <p:nvPr>
            <p:ph type="dt" idx="15"/>
          </p:nvPr>
        </p:nvSpPr>
        <p:spPr/>
        <p:txBody>
          <a:bodyPr/>
          <a:lstStyle/>
          <a:p>
            <a:r>
              <a:rPr lang="en-US"/>
              <a:t>May 2021</a:t>
            </a:r>
            <a:endParaRPr lang="en-GB" dirty="0"/>
          </a:p>
        </p:txBody>
      </p:sp>
      <p:pic>
        <p:nvPicPr>
          <p:cNvPr id="7" name="Picture 6">
            <a:extLst>
              <a:ext uri="{FF2B5EF4-FFF2-40B4-BE49-F238E27FC236}">
                <a16:creationId xmlns:a16="http://schemas.microsoft.com/office/drawing/2014/main" id="{7092C525-5F3F-426B-91BA-5AF28A3F26F0}"/>
              </a:ext>
            </a:extLst>
          </p:cNvPr>
          <p:cNvPicPr>
            <a:picLocks noChangeAspect="1"/>
          </p:cNvPicPr>
          <p:nvPr/>
        </p:nvPicPr>
        <p:blipFill>
          <a:blip r:embed="rId2"/>
          <a:stretch>
            <a:fillRect/>
          </a:stretch>
        </p:blipFill>
        <p:spPr>
          <a:xfrm>
            <a:off x="47328" y="1988840"/>
            <a:ext cx="4619379" cy="4397396"/>
          </a:xfrm>
          <a:prstGeom prst="rect">
            <a:avLst/>
          </a:prstGeom>
        </p:spPr>
      </p:pic>
      <p:pic>
        <p:nvPicPr>
          <p:cNvPr id="8" name="Picture 7">
            <a:extLst>
              <a:ext uri="{FF2B5EF4-FFF2-40B4-BE49-F238E27FC236}">
                <a16:creationId xmlns:a16="http://schemas.microsoft.com/office/drawing/2014/main" id="{ACF7FB90-A1CF-4035-A7B3-DA7F80CE65C4}"/>
              </a:ext>
            </a:extLst>
          </p:cNvPr>
          <p:cNvPicPr>
            <a:picLocks noChangeAspect="1"/>
          </p:cNvPicPr>
          <p:nvPr/>
        </p:nvPicPr>
        <p:blipFill>
          <a:blip r:embed="rId3"/>
          <a:stretch>
            <a:fillRect/>
          </a:stretch>
        </p:blipFill>
        <p:spPr>
          <a:xfrm>
            <a:off x="4727848" y="1916832"/>
            <a:ext cx="7488832" cy="4533380"/>
          </a:xfrm>
          <a:prstGeom prst="rect">
            <a:avLst/>
          </a:prstGeom>
        </p:spPr>
      </p:pic>
    </p:spTree>
    <p:extLst>
      <p:ext uri="{BB962C8B-B14F-4D97-AF65-F5344CB8AC3E}">
        <p14:creationId xmlns:p14="http://schemas.microsoft.com/office/powerpoint/2010/main" val="278099656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May Progress and Targets Towards the July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Work completed:</a:t>
            </a:r>
          </a:p>
          <a:p>
            <a:pPr lvl="1">
              <a:buFont typeface="Arial" panose="020B0604020202020204" pitchFamily="34" charset="0"/>
              <a:buChar char="•"/>
            </a:pPr>
            <a:r>
              <a:rPr lang="en-US" dirty="0"/>
              <a:t>Reviewed/approved 20 ??? Not including last slot (3+?+?) comments.</a:t>
            </a:r>
          </a:p>
          <a:p>
            <a:pPr lvl="1">
              <a:buFont typeface="Arial" panose="020B0604020202020204" pitchFamily="34" charset="0"/>
              <a:buChar char="•"/>
            </a:pPr>
            <a:endParaRPr lang="en-US" dirty="0"/>
          </a:p>
          <a:p>
            <a:pPr>
              <a:buFont typeface="Arial" panose="020B0604020202020204" pitchFamily="34" charset="0"/>
              <a:buChar char="•"/>
            </a:pPr>
            <a:r>
              <a:rPr lang="en-US" dirty="0"/>
              <a:t>Targets:</a:t>
            </a:r>
          </a:p>
          <a:p>
            <a:pPr lvl="1">
              <a:buFont typeface="Arial" panose="020B0604020202020204" pitchFamily="34" charset="0"/>
              <a:buChar char="•"/>
            </a:pPr>
            <a:r>
              <a:rPr lang="en-US" dirty="0"/>
              <a:t>Complete LB253 comment resolution.</a:t>
            </a:r>
          </a:p>
          <a:p>
            <a:pPr lvl="1">
              <a:buFont typeface="Arial" panose="020B0604020202020204" pitchFamily="34" charset="0"/>
              <a:buChar char="•"/>
            </a:pPr>
            <a:r>
              <a:rPr lang="en-US" dirty="0"/>
              <a:t>Generate P802.11az D3.1 adopting resolutions from March and May meetings.</a:t>
            </a:r>
          </a:p>
          <a:p>
            <a:pPr lvl="1">
              <a:buFont typeface="Arial" panose="020B0604020202020204" pitchFamily="34" charset="0"/>
              <a:buChar char="•"/>
            </a:pPr>
            <a:r>
              <a:rPr lang="en-US" dirty="0"/>
              <a:t>Respond to MDR findings </a:t>
            </a:r>
            <a:r>
              <a:rPr lang="en-US" sz="1400" dirty="0"/>
              <a:t>(Editors)</a:t>
            </a:r>
            <a:r>
              <a:rPr lang="en-US" sz="1600" dirty="0"/>
              <a:t>.</a:t>
            </a: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May 	26* 				Wed. 13:00 – 15:00 ET</a:t>
            </a:r>
          </a:p>
          <a:p>
            <a:pPr>
              <a:buFont typeface="Arial" panose="020B0604020202020204" pitchFamily="34" charset="0"/>
              <a:buChar char="•"/>
            </a:pPr>
            <a:r>
              <a:rPr lang="en-US" altLang="en-US" sz="2000" b="0" dirty="0"/>
              <a:t>June 2, 9,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071062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4D75958EA156945B96A9BA2920B642F" ma:contentTypeVersion="10" ma:contentTypeDescription="Create a new document." ma:contentTypeScope="" ma:versionID="01dd8c54f38c0257c37752494f5608e0">
  <xsd:schema xmlns:xsd="http://www.w3.org/2001/XMLSchema" xmlns:xs="http://www.w3.org/2001/XMLSchema" xmlns:p="http://schemas.microsoft.com/office/2006/metadata/properties" xmlns:ns3="f2533ba4-53af-420a-89cf-577912c8763b" targetNamespace="http://schemas.microsoft.com/office/2006/metadata/properties" ma:root="true" ma:fieldsID="64104be8061af1acfc1ff781986e2c62" ns3:_="">
    <xsd:import namespace="f2533ba4-53af-420a-89cf-577912c8763b"/>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533ba4-53af-420a-89cf-577912c8763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E44BAD2-8107-494A-A932-9DEA2DD108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533ba4-53af-420a-89cf-577912c8763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160736C-A0BE-4639-833A-85F68BE7871B}">
  <ds:schemaRefs>
    <ds:schemaRef ds:uri="http://schemas.microsoft.com/sharepoint/v3/contenttype/forms"/>
  </ds:schemaRefs>
</ds:datastoreItem>
</file>

<file path=customXml/itemProps3.xml><?xml version="1.0" encoding="utf-8"?>
<ds:datastoreItem xmlns:ds="http://schemas.openxmlformats.org/officeDocument/2006/customXml" ds:itemID="{22E347D0-8CE0-40BC-93E3-CD560CE834F6}">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f2533ba4-53af-420a-89cf-577912c8763b"/>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802-11-Submission-16-9</Template>
  <TotalTime>111065</TotalTime>
  <Words>5766</Words>
  <Application>Microsoft Office PowerPoint</Application>
  <PresentationFormat>Widescreen</PresentationFormat>
  <Paragraphs>836</Paragraphs>
  <Slides>61</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61</vt:i4>
      </vt:variant>
    </vt:vector>
  </HeadingPairs>
  <TitlesOfParts>
    <vt:vector size="69" baseType="lpstr">
      <vt:lpstr>Arial</vt:lpstr>
      <vt:lpstr>Calibri</vt:lpstr>
      <vt:lpstr>Monotype Sorts</vt:lpstr>
      <vt:lpstr>Montserrat</vt:lpstr>
      <vt:lpstr>Times</vt:lpstr>
      <vt:lpstr>Times New Roman</vt:lpstr>
      <vt:lpstr>Office Theme</vt:lpstr>
      <vt:lpstr>Document</vt:lpstr>
      <vt:lpstr>TGaz Next Generation Positioning  Agenda for the May Electronic Meeting and  the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Event Conduct and Safety Statement </vt:lpstr>
      <vt:lpstr>IEEE Event Conduct and Safety Statement</vt:lpstr>
      <vt:lpstr>Meeting Decorum</vt:lpstr>
      <vt:lpstr>May IEEE  Electronic Meeting Week Agenda</vt:lpstr>
      <vt:lpstr>Submission List for the week</vt:lpstr>
      <vt:lpstr>IEEE Electronic Meeting Week – May 10th</vt:lpstr>
      <vt:lpstr>Submission List for the Tue. meeting</vt:lpstr>
      <vt:lpstr>Approval of previous meeting minutes</vt:lpstr>
      <vt:lpstr>Approval of previous meeting minutes</vt:lpstr>
      <vt:lpstr>Submissions Awaiting Motions</vt:lpstr>
      <vt:lpstr>Submissions Awaiting Motions</vt:lpstr>
      <vt:lpstr>Review Submissions</vt:lpstr>
      <vt:lpstr>PowerPoint Presentation</vt:lpstr>
      <vt:lpstr>IEEE Electronic Meeting slot – May 12th </vt:lpstr>
      <vt:lpstr>Submission List for the Wed. meeting</vt:lpstr>
      <vt:lpstr>Review Submissions</vt:lpstr>
      <vt:lpstr>Submission 11-21-761</vt:lpstr>
      <vt:lpstr>Submission 11-21-811</vt:lpstr>
      <vt:lpstr>PowerPoint Presentation</vt:lpstr>
      <vt:lpstr>PowerPoint Presentation</vt:lpstr>
      <vt:lpstr>IEEE Electronic Meeting slot – May 17th</vt:lpstr>
      <vt:lpstr>Submission List for the Wed. meeting</vt:lpstr>
      <vt:lpstr>PAR Extension</vt:lpstr>
      <vt:lpstr>Submission 11-21-810</vt:lpstr>
      <vt:lpstr>Submission pipeline</vt:lpstr>
      <vt:lpstr>Timeline – updated past March meeting</vt:lpstr>
      <vt:lpstr>LB253 – Completion Status</vt:lpstr>
      <vt:lpstr>May Progress and Targets Towards the July Meeting</vt:lpstr>
      <vt:lpstr>Scheduled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699</cp:revision>
  <cp:lastPrinted>1601-01-01T00:00:00Z</cp:lastPrinted>
  <dcterms:created xsi:type="dcterms:W3CDTF">2018-08-06T10:28:59Z</dcterms:created>
  <dcterms:modified xsi:type="dcterms:W3CDTF">2021-05-17T16:00:25Z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0x01010084D75958EA156945B96A9BA2920B642F</vt:lpwstr>
  </property>
</Properties>
</file>