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4"/>
  </p:notesMasterIdLst>
  <p:handoutMasterIdLst>
    <p:handoutMasterId r:id="rId55"/>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285" r:id="rId22"/>
    <p:sldId id="286" r:id="rId23"/>
    <p:sldId id="591" r:id="rId24"/>
    <p:sldId id="569" r:id="rId25"/>
    <p:sldId id="345" r:id="rId26"/>
    <p:sldId id="690" r:id="rId27"/>
    <p:sldId id="678" r:id="rId28"/>
    <p:sldId id="693" r:id="rId29"/>
    <p:sldId id="697" r:id="rId30"/>
    <p:sldId id="696" r:id="rId31"/>
    <p:sldId id="698" r:id="rId32"/>
    <p:sldId id="679" r:id="rId33"/>
    <p:sldId id="695" r:id="rId34"/>
    <p:sldId id="680" r:id="rId35"/>
    <p:sldId id="683" r:id="rId36"/>
    <p:sldId id="694" r:id="rId37"/>
    <p:sldId id="689" r:id="rId38"/>
    <p:sldId id="684" r:id="rId39"/>
    <p:sldId id="685" r:id="rId40"/>
    <p:sldId id="686" r:id="rId41"/>
    <p:sldId id="687" r:id="rId42"/>
    <p:sldId id="688" r:id="rId43"/>
    <p:sldId id="315" r:id="rId44"/>
    <p:sldId id="312" r:id="rId45"/>
    <p:sldId id="318" r:id="rId46"/>
    <p:sldId id="472" r:id="rId47"/>
    <p:sldId id="473" r:id="rId48"/>
    <p:sldId id="474" r:id="rId49"/>
    <p:sldId id="480" r:id="rId50"/>
    <p:sldId id="259" r:id="rId51"/>
    <p:sldId id="260" r:id="rId52"/>
    <p:sldId id="261" r:id="rId5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 id="285"/>
            <p14:sldId id="286"/>
            <p14:sldId id="591"/>
            <p14:sldId id="569"/>
            <p14:sldId id="345"/>
          </p14:sldIdLst>
        </p14:section>
        <p14:section name="May 10th daily slot 3 - May IEEE electronic meeting" id="{5906853D-78D7-4DA8-9FA6-A28981EEDFB8}">
          <p14:sldIdLst>
            <p14:sldId id="690"/>
            <p14:sldId id="678"/>
            <p14:sldId id="693"/>
            <p14:sldId id="697"/>
            <p14:sldId id="696"/>
            <p14:sldId id="698"/>
            <p14:sldId id="679"/>
            <p14:sldId id="695"/>
            <p14:sldId id="680"/>
          </p14:sldIdLst>
        </p14:section>
        <p14:section name="May 12th daily slot 3 - May IEEE electronic meeting" id="{DE843586-E506-4D30-A655-52B441F0114A}">
          <p14:sldIdLst>
            <p14:sldId id="683"/>
            <p14:sldId id="694"/>
            <p14:sldId id="689"/>
            <p14:sldId id="684"/>
            <p14:sldId id="685"/>
          </p14:sldIdLst>
        </p14:section>
        <p14:section name="May 17th daily slot 3 - May IEEE electronic meeting" id="{347EDFAB-725B-4685-8406-804F1F654820}">
          <p14:sldIdLst>
            <p14:sldId id="686"/>
            <p14:sldId id="687"/>
            <p14:sldId id="688"/>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FBBD930-71F5-4AF8-B7E3-831A94E06849}" v="20" dt="2021-05-11T19:32:48.342"/>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16" autoAdjust="0"/>
    <p:restoredTop sz="96807" autoAdjust="0"/>
  </p:normalViewPr>
  <p:slideViewPr>
    <p:cSldViewPr>
      <p:cViewPr varScale="1">
        <p:scale>
          <a:sx n="122" d="100"/>
          <a:sy n="122" d="100"/>
        </p:scale>
        <p:origin x="108" y="486"/>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92" d="100"/>
          <a:sy n="92" d="100"/>
        </p:scale>
        <p:origin x="3630"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61"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8FBBD930-71F5-4AF8-B7E3-831A94E06849}"/>
    <pc:docChg chg="modSld modMainMaster modSection">
      <pc:chgData name="Segev, Jonathan" userId="7c67a1b0-8725-4553-8055-0888dbcaef94" providerId="ADAL" clId="{8FBBD930-71F5-4AF8-B7E3-831A94E06849}" dt="2021-05-11T19:45:57.531" v="177" actId="20577"/>
      <pc:docMkLst>
        <pc:docMk/>
      </pc:docMkLst>
      <pc:sldChg chg="modSp mod">
        <pc:chgData name="Segev, Jonathan" userId="7c67a1b0-8725-4553-8055-0888dbcaef94" providerId="ADAL" clId="{8FBBD930-71F5-4AF8-B7E3-831A94E06849}" dt="2021-05-11T18:44:28.684" v="7" actId="20577"/>
        <pc:sldMkLst>
          <pc:docMk/>
          <pc:sldMk cId="0" sldId="256"/>
        </pc:sldMkLst>
        <pc:spChg chg="mod">
          <ac:chgData name="Segev, Jonathan" userId="7c67a1b0-8725-4553-8055-0888dbcaef94" providerId="ADAL" clId="{8FBBD930-71F5-4AF8-B7E3-831A94E06849}" dt="2021-05-11T18:44:28.684" v="7" actId="20577"/>
          <ac:spMkLst>
            <pc:docMk/>
            <pc:sldMk cId="0" sldId="256"/>
            <ac:spMk id="3074" creationId="{00000000-0000-0000-0000-000000000000}"/>
          </ac:spMkLst>
        </pc:spChg>
      </pc:sldChg>
      <pc:sldChg chg="modSp mod">
        <pc:chgData name="Segev, Jonathan" userId="7c67a1b0-8725-4553-8055-0888dbcaef94" providerId="ADAL" clId="{8FBBD930-71F5-4AF8-B7E3-831A94E06849}" dt="2021-05-11T19:30:56.146" v="80" actId="2161"/>
        <pc:sldMkLst>
          <pc:docMk/>
          <pc:sldMk cId="1606978152" sldId="345"/>
        </pc:sldMkLst>
        <pc:graphicFrameChg chg="mod modGraphic">
          <ac:chgData name="Segev, Jonathan" userId="7c67a1b0-8725-4553-8055-0888dbcaef94" providerId="ADAL" clId="{8FBBD930-71F5-4AF8-B7E3-831A94E06849}" dt="2021-05-11T19:30:56.146" v="80" actId="2161"/>
          <ac:graphicFrameMkLst>
            <pc:docMk/>
            <pc:sldMk cId="1606978152" sldId="345"/>
            <ac:graphicFrameMk id="7" creationId="{00000000-0000-0000-0000-000000000000}"/>
          </ac:graphicFrameMkLst>
        </pc:graphicFrameChg>
      </pc:sldChg>
      <pc:sldChg chg="modSp mod">
        <pc:chgData name="Segev, Jonathan" userId="7c67a1b0-8725-4553-8055-0888dbcaef94" providerId="ADAL" clId="{8FBBD930-71F5-4AF8-B7E3-831A94E06849}" dt="2021-05-11T19:45:57.531" v="177" actId="20577"/>
        <pc:sldMkLst>
          <pc:docMk/>
          <pc:sldMk cId="1060024187" sldId="683"/>
        </pc:sldMkLst>
        <pc:spChg chg="mod">
          <ac:chgData name="Segev, Jonathan" userId="7c67a1b0-8725-4553-8055-0888dbcaef94" providerId="ADAL" clId="{8FBBD930-71F5-4AF8-B7E3-831A94E06849}" dt="2021-05-11T19:45:57.531" v="177" actId="20577"/>
          <ac:spMkLst>
            <pc:docMk/>
            <pc:sldMk cId="1060024187" sldId="683"/>
            <ac:spMk id="3" creationId="{00000000-0000-0000-0000-000000000000}"/>
          </ac:spMkLst>
        </pc:spChg>
      </pc:sldChg>
      <pc:sldChg chg="modSp mod">
        <pc:chgData name="Segev, Jonathan" userId="7c67a1b0-8725-4553-8055-0888dbcaef94" providerId="ADAL" clId="{8FBBD930-71F5-4AF8-B7E3-831A94E06849}" dt="2021-05-11T19:33:54.797" v="151" actId="20577"/>
        <pc:sldMkLst>
          <pc:docMk/>
          <pc:sldMk cId="3473345634" sldId="694"/>
        </pc:sldMkLst>
        <pc:spChg chg="mod">
          <ac:chgData name="Segev, Jonathan" userId="7c67a1b0-8725-4553-8055-0888dbcaef94" providerId="ADAL" clId="{8FBBD930-71F5-4AF8-B7E3-831A94E06849}" dt="2021-05-11T18:47:32.086" v="40" actId="20577"/>
          <ac:spMkLst>
            <pc:docMk/>
            <pc:sldMk cId="3473345634" sldId="694"/>
            <ac:spMk id="2" creationId="{00000000-0000-0000-0000-000000000000}"/>
          </ac:spMkLst>
        </pc:spChg>
        <pc:graphicFrameChg chg="mod modGraphic">
          <ac:chgData name="Segev, Jonathan" userId="7c67a1b0-8725-4553-8055-0888dbcaef94" providerId="ADAL" clId="{8FBBD930-71F5-4AF8-B7E3-831A94E06849}" dt="2021-05-11T19:33:54.797" v="151" actId="20577"/>
          <ac:graphicFrameMkLst>
            <pc:docMk/>
            <pc:sldMk cId="3473345634" sldId="694"/>
            <ac:graphicFrameMk id="7" creationId="{00000000-0000-0000-0000-000000000000}"/>
          </ac:graphicFrameMkLst>
        </pc:graphicFrameChg>
      </pc:sldChg>
      <pc:sldMasterChg chg="modSp mod">
        <pc:chgData name="Segev, Jonathan" userId="7c67a1b0-8725-4553-8055-0888dbcaef94" providerId="ADAL" clId="{8FBBD930-71F5-4AF8-B7E3-831A94E06849}" dt="2021-05-11T18:43:14.545" v="3" actId="20577"/>
        <pc:sldMasterMkLst>
          <pc:docMk/>
          <pc:sldMasterMk cId="0" sldId="2147483648"/>
        </pc:sldMasterMkLst>
        <pc:spChg chg="mod">
          <ac:chgData name="Segev, Jonathan" userId="7c67a1b0-8725-4553-8055-0888dbcaef94" providerId="ADAL" clId="{8FBBD930-71F5-4AF8-B7E3-831A94E06849}" dt="2021-05-11T18:43:14.545" v="3" actId="20577"/>
          <ac:spMkLst>
            <pc:docMk/>
            <pc:sldMasterMk cId="0" sldId="2147483648"/>
            <ac:spMk id="10" creationId="{00000000-0000-0000-0000-000000000000}"/>
          </ac:spMkLst>
        </pc:spChg>
      </pc:sldMasterChg>
    </pc:docChg>
  </pc:docChgLst>
  <pc:docChgLst>
    <pc:chgData name="Segev, Jonathan" userId="7c67a1b0-8725-4553-8055-0888dbcaef94" providerId="ADAL" clId="{A0967E8D-3049-47D3-AB2E-3220D3D1726C}"/>
    <pc:docChg chg="undo custSel modSld sldOrd modMainMaster modSection">
      <pc:chgData name="Segev, Jonathan" userId="7c67a1b0-8725-4553-8055-0888dbcaef94" providerId="ADAL" clId="{A0967E8D-3049-47D3-AB2E-3220D3D1726C}" dt="2021-05-10T18:26:29.008" v="285" actId="404"/>
      <pc:docMkLst>
        <pc:docMk/>
      </pc:docMkLst>
      <pc:sldChg chg="modSp mod">
        <pc:chgData name="Segev, Jonathan" userId="7c67a1b0-8725-4553-8055-0888dbcaef94" providerId="ADAL" clId="{A0967E8D-3049-47D3-AB2E-3220D3D1726C}" dt="2021-05-10T17:45:43.796" v="2" actId="20577"/>
        <pc:sldMkLst>
          <pc:docMk/>
          <pc:sldMk cId="2758614002" sldId="286"/>
        </pc:sldMkLst>
        <pc:spChg chg="mod">
          <ac:chgData name="Segev, Jonathan" userId="7c67a1b0-8725-4553-8055-0888dbcaef94" providerId="ADAL" clId="{A0967E8D-3049-47D3-AB2E-3220D3D1726C}" dt="2021-05-10T17:45:43.796" v="2" actId="20577"/>
          <ac:spMkLst>
            <pc:docMk/>
            <pc:sldMk cId="2758614002" sldId="286"/>
            <ac:spMk id="3" creationId="{50C8884F-93AC-457D-910C-DF265A5F553A}"/>
          </ac:spMkLst>
        </pc:spChg>
      </pc:sldChg>
      <pc:sldChg chg="modSp mod">
        <pc:chgData name="Segev, Jonathan" userId="7c67a1b0-8725-4553-8055-0888dbcaef94" providerId="ADAL" clId="{A0967E8D-3049-47D3-AB2E-3220D3D1726C}" dt="2021-05-10T17:48:58.382" v="34" actId="20577"/>
        <pc:sldMkLst>
          <pc:docMk/>
          <pc:sldMk cId="1606978152" sldId="345"/>
        </pc:sldMkLst>
        <pc:graphicFrameChg chg="modGraphic">
          <ac:chgData name="Segev, Jonathan" userId="7c67a1b0-8725-4553-8055-0888dbcaef94" providerId="ADAL" clId="{A0967E8D-3049-47D3-AB2E-3220D3D1726C}" dt="2021-05-10T17:48:58.382" v="34" actId="20577"/>
          <ac:graphicFrameMkLst>
            <pc:docMk/>
            <pc:sldMk cId="1606978152" sldId="345"/>
            <ac:graphicFrameMk id="7" creationId="{00000000-0000-0000-0000-000000000000}"/>
          </ac:graphicFrameMkLst>
        </pc:graphicFrameChg>
      </pc:sldChg>
      <pc:sldChg chg="ord">
        <pc:chgData name="Segev, Jonathan" userId="7c67a1b0-8725-4553-8055-0888dbcaef94" providerId="ADAL" clId="{A0967E8D-3049-47D3-AB2E-3220D3D1726C}" dt="2021-05-10T17:45:56.123" v="5" actId="20578"/>
        <pc:sldMkLst>
          <pc:docMk/>
          <pc:sldMk cId="2514986197" sldId="415"/>
        </pc:sldMkLst>
      </pc:sldChg>
      <pc:sldChg chg="modSp mod">
        <pc:chgData name="Segev, Jonathan" userId="7c67a1b0-8725-4553-8055-0888dbcaef94" providerId="ADAL" clId="{A0967E8D-3049-47D3-AB2E-3220D3D1726C}" dt="2021-05-10T17:47:23.992" v="28" actId="20577"/>
        <pc:sldMkLst>
          <pc:docMk/>
          <pc:sldMk cId="4011216508" sldId="569"/>
        </pc:sldMkLst>
        <pc:spChg chg="mod">
          <ac:chgData name="Segev, Jonathan" userId="7c67a1b0-8725-4553-8055-0888dbcaef94" providerId="ADAL" clId="{A0967E8D-3049-47D3-AB2E-3220D3D1726C}" dt="2021-05-10T17:47:23.992" v="28" actId="20577"/>
          <ac:spMkLst>
            <pc:docMk/>
            <pc:sldMk cId="4011216508" sldId="569"/>
            <ac:spMk id="3" creationId="{00000000-0000-0000-0000-000000000000}"/>
          </ac:spMkLst>
        </pc:spChg>
      </pc:sldChg>
      <pc:sldChg chg="modSp mod">
        <pc:chgData name="Segev, Jonathan" userId="7c67a1b0-8725-4553-8055-0888dbcaef94" providerId="ADAL" clId="{A0967E8D-3049-47D3-AB2E-3220D3D1726C}" dt="2021-05-10T18:26:29.008" v="285" actId="404"/>
        <pc:sldMkLst>
          <pc:docMk/>
          <pc:sldMk cId="1818059161" sldId="679"/>
        </pc:sldMkLst>
        <pc:spChg chg="mod">
          <ac:chgData name="Segev, Jonathan" userId="7c67a1b0-8725-4553-8055-0888dbcaef94" providerId="ADAL" clId="{A0967E8D-3049-47D3-AB2E-3220D3D1726C}" dt="2021-05-10T18:26:29.008" v="285" actId="404"/>
          <ac:spMkLst>
            <pc:docMk/>
            <pc:sldMk cId="1818059161" sldId="679"/>
            <ac:spMk id="2" creationId="{7A5D5F0D-2B7C-4331-BBF9-46A6803CCBA9}"/>
          </ac:spMkLst>
        </pc:spChg>
      </pc:sldChg>
      <pc:sldChg chg="modSp mod">
        <pc:chgData name="Segev, Jonathan" userId="7c67a1b0-8725-4553-8055-0888dbcaef94" providerId="ADAL" clId="{A0967E8D-3049-47D3-AB2E-3220D3D1726C}" dt="2021-05-10T17:51:52.031" v="42" actId="20577"/>
        <pc:sldMkLst>
          <pc:docMk/>
          <pc:sldMk cId="2279493781" sldId="690"/>
        </pc:sldMkLst>
        <pc:spChg chg="mod">
          <ac:chgData name="Segev, Jonathan" userId="7c67a1b0-8725-4553-8055-0888dbcaef94" providerId="ADAL" clId="{A0967E8D-3049-47D3-AB2E-3220D3D1726C}" dt="2021-05-10T17:51:23.638" v="36" actId="6549"/>
          <ac:spMkLst>
            <pc:docMk/>
            <pc:sldMk cId="2279493781" sldId="690"/>
            <ac:spMk id="2" creationId="{00000000-0000-0000-0000-000000000000}"/>
          </ac:spMkLst>
        </pc:spChg>
        <pc:spChg chg="mod">
          <ac:chgData name="Segev, Jonathan" userId="7c67a1b0-8725-4553-8055-0888dbcaef94" providerId="ADAL" clId="{A0967E8D-3049-47D3-AB2E-3220D3D1726C}" dt="2021-05-10T17:51:52.031" v="42" actId="20577"/>
          <ac:spMkLst>
            <pc:docMk/>
            <pc:sldMk cId="2279493781" sldId="690"/>
            <ac:spMk id="3" creationId="{00000000-0000-0000-0000-000000000000}"/>
          </ac:spMkLst>
        </pc:spChg>
      </pc:sldChg>
      <pc:sldChg chg="modSp mod">
        <pc:chgData name="Segev, Jonathan" userId="7c67a1b0-8725-4553-8055-0888dbcaef94" providerId="ADAL" clId="{A0967E8D-3049-47D3-AB2E-3220D3D1726C}" dt="2021-05-10T18:04:11.892" v="93" actId="20577"/>
        <pc:sldMkLst>
          <pc:docMk/>
          <pc:sldMk cId="4231762105" sldId="693"/>
        </pc:sldMkLst>
        <pc:spChg chg="mod">
          <ac:chgData name="Segev, Jonathan" userId="7c67a1b0-8725-4553-8055-0888dbcaef94" providerId="ADAL" clId="{A0967E8D-3049-47D3-AB2E-3220D3D1726C}" dt="2021-05-10T18:04:11.892" v="93" actId="20577"/>
          <ac:spMkLst>
            <pc:docMk/>
            <pc:sldMk cId="4231762105" sldId="693"/>
            <ac:spMk id="3" creationId="{67DD31E9-AD35-400D-B673-CDF80A3048BB}"/>
          </ac:spMkLst>
        </pc:spChg>
      </pc:sldChg>
      <pc:sldChg chg="modSp mod">
        <pc:chgData name="Segev, Jonathan" userId="7c67a1b0-8725-4553-8055-0888dbcaef94" providerId="ADAL" clId="{A0967E8D-3049-47D3-AB2E-3220D3D1726C}" dt="2021-05-10T18:11:44.288" v="172" actId="20577"/>
        <pc:sldMkLst>
          <pc:docMk/>
          <pc:sldMk cId="3706703489" sldId="696"/>
        </pc:sldMkLst>
        <pc:spChg chg="mod">
          <ac:chgData name="Segev, Jonathan" userId="7c67a1b0-8725-4553-8055-0888dbcaef94" providerId="ADAL" clId="{A0967E8D-3049-47D3-AB2E-3220D3D1726C}" dt="2021-05-10T18:11:44.288" v="172" actId="20577"/>
          <ac:spMkLst>
            <pc:docMk/>
            <pc:sldMk cId="3706703489" sldId="696"/>
            <ac:spMk id="3" creationId="{67DD31E9-AD35-400D-B673-CDF80A3048BB}"/>
          </ac:spMkLst>
        </pc:spChg>
      </pc:sldChg>
      <pc:sldChg chg="modSp mod">
        <pc:chgData name="Segev, Jonathan" userId="7c67a1b0-8725-4553-8055-0888dbcaef94" providerId="ADAL" clId="{A0967E8D-3049-47D3-AB2E-3220D3D1726C}" dt="2021-05-10T18:08:01.681" v="133" actId="20577"/>
        <pc:sldMkLst>
          <pc:docMk/>
          <pc:sldMk cId="772885054" sldId="697"/>
        </pc:sldMkLst>
        <pc:spChg chg="mod">
          <ac:chgData name="Segev, Jonathan" userId="7c67a1b0-8725-4553-8055-0888dbcaef94" providerId="ADAL" clId="{A0967E8D-3049-47D3-AB2E-3220D3D1726C}" dt="2021-05-10T18:08:01.681" v="133" actId="20577"/>
          <ac:spMkLst>
            <pc:docMk/>
            <pc:sldMk cId="772885054" sldId="697"/>
            <ac:spMk id="3" creationId="{67DD31E9-AD35-400D-B673-CDF80A3048BB}"/>
          </ac:spMkLst>
        </pc:spChg>
      </pc:sldChg>
      <pc:sldChg chg="modSp mod">
        <pc:chgData name="Segev, Jonathan" userId="7c67a1b0-8725-4553-8055-0888dbcaef94" providerId="ADAL" clId="{A0967E8D-3049-47D3-AB2E-3220D3D1726C}" dt="2021-05-10T18:15:24.398" v="227" actId="20577"/>
        <pc:sldMkLst>
          <pc:docMk/>
          <pc:sldMk cId="1119397435" sldId="698"/>
        </pc:sldMkLst>
        <pc:spChg chg="mod">
          <ac:chgData name="Segev, Jonathan" userId="7c67a1b0-8725-4553-8055-0888dbcaef94" providerId="ADAL" clId="{A0967E8D-3049-47D3-AB2E-3220D3D1726C}" dt="2021-05-10T18:15:24.398" v="227" actId="20577"/>
          <ac:spMkLst>
            <pc:docMk/>
            <pc:sldMk cId="1119397435" sldId="698"/>
            <ac:spMk id="3" creationId="{67DD31E9-AD35-400D-B673-CDF80A3048BB}"/>
          </ac:spMkLst>
        </pc:spChg>
      </pc:sldChg>
      <pc:sldMasterChg chg="modSp mod">
        <pc:chgData name="Segev, Jonathan" userId="7c67a1b0-8725-4553-8055-0888dbcaef94" providerId="ADAL" clId="{A0967E8D-3049-47D3-AB2E-3220D3D1726C}" dt="2021-05-10T17:32:51.181" v="1" actId="20577"/>
        <pc:sldMasterMkLst>
          <pc:docMk/>
          <pc:sldMasterMk cId="0" sldId="2147483648"/>
        </pc:sldMasterMkLst>
        <pc:spChg chg="mod">
          <ac:chgData name="Segev, Jonathan" userId="7c67a1b0-8725-4553-8055-0888dbcaef94" providerId="ADAL" clId="{A0967E8D-3049-47D3-AB2E-3220D3D1726C}" dt="2021-05-10T17:32:51.181" v="1" actId="20577"/>
          <ac:spMkLst>
            <pc:docMk/>
            <pc:sldMasterMk cId="0" sldId="214748364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5/11/2021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51</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52</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21</a:t>
            </a:fld>
            <a:endParaRPr lang="en-US"/>
          </a:p>
        </p:txBody>
      </p:sp>
    </p:spTree>
    <p:extLst>
      <p:ext uri="{BB962C8B-B14F-4D97-AF65-F5344CB8AC3E}">
        <p14:creationId xmlns:p14="http://schemas.microsoft.com/office/powerpoint/2010/main" val="11101809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25606946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36</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50</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May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2021</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2021</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2021</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802.11-21/486r3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1/11-21-0708-00-00az-few-lb-253-crs-b.doc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1/11-21-0536-01-00az-comment-resolutions-on-several-phy-topics.doc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grouper.ieee.org/groups/802/11/" TargetMode="Externa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Agenda for the May Electronic Meeting and </a:t>
            </a:r>
            <a:br>
              <a:rPr lang="en-US" altLang="en-US" dirty="0"/>
            </a:br>
            <a:r>
              <a:rPr lang="en-US" altLang="en-US" dirty="0"/>
              <a:t>the Following Telecons Agenda</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2021-05-11</a:t>
            </a:r>
          </a:p>
        </p:txBody>
      </p:sp>
      <p:sp>
        <p:nvSpPr>
          <p:cNvPr id="6" name="Date Placeholder 3"/>
          <p:cNvSpPr>
            <a:spLocks noGrp="1"/>
          </p:cNvSpPr>
          <p:nvPr>
            <p:ph type="dt" idx="10"/>
          </p:nvPr>
        </p:nvSpPr>
        <p:spPr/>
        <p:txBody>
          <a:bodyPr/>
          <a:lstStyle/>
          <a:p>
            <a:r>
              <a:rPr lang="en-US"/>
              <a:t>May 2021</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61652924"/>
              </p:ext>
            </p:extLst>
          </p:nvPr>
        </p:nvGraphicFramePr>
        <p:xfrm>
          <a:off x="929217" y="3268935"/>
          <a:ext cx="10542588" cy="2470150"/>
        </p:xfrm>
        <a:graphic>
          <a:graphicData uri="http://schemas.openxmlformats.org/presentationml/2006/ole">
            <mc:AlternateContent xmlns:mc="http://schemas.openxmlformats.org/markup-compatibility/2006">
              <mc:Choice xmlns:v="urn:schemas-microsoft-com:vml" Requires="v">
                <p:oleObj spid="_x0000_s1026" name="Document" r:id="rId4" imgW="10822609" imgH="2534496" progId="Word.Document.8">
                  <p:embed/>
                </p:oleObj>
              </mc:Choice>
              <mc:Fallback>
                <p:oleObj name="Document" r:id="rId4" imgW="10822609" imgH="2534496" progId="Word.Document.8">
                  <p:embed/>
                  <p:pic>
                    <p:nvPicPr>
                      <p:cNvPr id="3075" name="Object 3"/>
                      <p:cNvPicPr>
                        <a:picLocks noChangeAspect="1" noChangeArrowheads="1"/>
                      </p:cNvPicPr>
                      <p:nvPr/>
                    </p:nvPicPr>
                    <p:blipFill>
                      <a:blip r:embed="rId5"/>
                      <a:srcRect/>
                      <a:stretch>
                        <a:fillRect/>
                      </a:stretch>
                    </p:blipFill>
                    <p:spPr bwMode="auto">
                      <a:xfrm>
                        <a:off x="929217" y="3268935"/>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May Electronic Meeting Agenda </a:t>
            </a:r>
          </a:p>
          <a:p>
            <a:pPr algn="ctr">
              <a:lnSpc>
                <a:spcPct val="90000"/>
              </a:lnSpc>
              <a:buFontTx/>
              <a:buNone/>
            </a:pPr>
            <a:r>
              <a:rPr lang="en-US" altLang="en-US" sz="3600" dirty="0">
                <a:cs typeface="Times New Roman" panose="02020603050405020304" pitchFamily="18" charset="0"/>
              </a:rPr>
              <a:t>And telecons meetings running between May and July 2021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 (acting)</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4E429-8CBB-47AA-A76C-53DEE065DAB6}"/>
              </a:ext>
            </a:extLst>
          </p:cNvPr>
          <p:cNvSpPr>
            <a:spLocks noGrp="1"/>
          </p:cNvSpPr>
          <p:nvPr>
            <p:ph type="title"/>
          </p:nvPr>
        </p:nvSpPr>
        <p:spPr/>
        <p:txBody>
          <a:bodyPr/>
          <a:lstStyle/>
          <a:p>
            <a:r>
              <a:rPr lang="en-US" dirty="0"/>
              <a:t>IEEE Event Conduct and Safety Statement </a:t>
            </a:r>
          </a:p>
        </p:txBody>
      </p:sp>
      <p:sp>
        <p:nvSpPr>
          <p:cNvPr id="3" name="Content Placeholder 2">
            <a:extLst>
              <a:ext uri="{FF2B5EF4-FFF2-40B4-BE49-F238E27FC236}">
                <a16:creationId xmlns:a16="http://schemas.microsoft.com/office/drawing/2014/main" id="{B89D95A9-3AFC-4A69-B066-4CBB6E9E0CAF}"/>
              </a:ext>
            </a:extLst>
          </p:cNvPr>
          <p:cNvSpPr>
            <a:spLocks noGrp="1"/>
          </p:cNvSpPr>
          <p:nvPr>
            <p:ph idx="1"/>
          </p:nvPr>
        </p:nvSpPr>
        <p:spPr/>
        <p:txBody>
          <a:bodyPr/>
          <a:lstStyle/>
          <a:p>
            <a:r>
              <a:rPr lang="en-US" sz="2800" dirty="0"/>
              <a:t>IEEE believes that science, technology, and engineering are fundamental human activities, for which openness, international collaboration, and the free flow of talent and ideas are essential. Its meetings, conferences, and other events seek to enable engaging, thought-provoking conversations that support IEEE’s core mission of advancing technology for humanity. Accordingly, IEEE is committed to providing a safe, productive, and welcoming environment to all participants, including staff and vendors, at IEEE-related events.</a:t>
            </a:r>
          </a:p>
        </p:txBody>
      </p:sp>
      <p:sp>
        <p:nvSpPr>
          <p:cNvPr id="6" name="Slide Number Placeholder 5">
            <a:extLst>
              <a:ext uri="{FF2B5EF4-FFF2-40B4-BE49-F238E27FC236}">
                <a16:creationId xmlns:a16="http://schemas.microsoft.com/office/drawing/2014/main" id="{DB30327C-17CC-449B-8ED1-95ED4C555CA2}"/>
              </a:ext>
            </a:extLst>
          </p:cNvPr>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7" name="Date Placeholder 6"/>
          <p:cNvSpPr>
            <a:spLocks noGrp="1"/>
          </p:cNvSpPr>
          <p:nvPr>
            <p:ph type="dt" idx="15"/>
          </p:nvPr>
        </p:nvSpPr>
        <p:spPr/>
        <p:txBody>
          <a:bodyPr/>
          <a:lstStyle/>
          <a:p>
            <a:r>
              <a:rPr lang="en-US"/>
              <a:t>May 2021</a:t>
            </a:r>
            <a:endParaRPr lang="en-GB" dirty="0"/>
          </a:p>
        </p:txBody>
      </p:sp>
      <p:sp>
        <p:nvSpPr>
          <p:cNvPr id="8" name="Footer Placeholder 7"/>
          <p:cNvSpPr>
            <a:spLocks noGrp="1"/>
          </p:cNvSpPr>
          <p:nvPr>
            <p:ph type="ftr" idx="14"/>
          </p:nvPr>
        </p:nvSpPr>
        <p:spPr/>
        <p:txBody>
          <a:bodyPr/>
          <a:lstStyle/>
          <a:p>
            <a:r>
              <a:rPr lang="en-GB"/>
              <a:t>Robert Stacey, Intel</a:t>
            </a:r>
            <a:endParaRPr lang="en-GB" dirty="0"/>
          </a:p>
        </p:txBody>
      </p:sp>
    </p:spTree>
    <p:extLst>
      <p:ext uri="{BB962C8B-B14F-4D97-AF65-F5344CB8AC3E}">
        <p14:creationId xmlns:p14="http://schemas.microsoft.com/office/powerpoint/2010/main" val="16682737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6C3E9-A7B3-474D-A76C-34AAA84B1BE0}"/>
              </a:ext>
            </a:extLst>
          </p:cNvPr>
          <p:cNvSpPr>
            <a:spLocks noGrp="1"/>
          </p:cNvSpPr>
          <p:nvPr>
            <p:ph type="title"/>
          </p:nvPr>
        </p:nvSpPr>
        <p:spPr/>
        <p:txBody>
          <a:bodyPr/>
          <a:lstStyle/>
          <a:p>
            <a:pPr lvl="0"/>
            <a:r>
              <a:rPr lang="en-US" dirty="0"/>
              <a:t>IEEE Event Conduct and Safety Statement</a:t>
            </a:r>
          </a:p>
        </p:txBody>
      </p:sp>
      <p:sp>
        <p:nvSpPr>
          <p:cNvPr id="3" name="Content Placeholder 2">
            <a:extLst>
              <a:ext uri="{FF2B5EF4-FFF2-40B4-BE49-F238E27FC236}">
                <a16:creationId xmlns:a16="http://schemas.microsoft.com/office/drawing/2014/main" id="{50C8884F-93AC-457D-910C-DF265A5F553A}"/>
              </a:ext>
            </a:extLst>
          </p:cNvPr>
          <p:cNvSpPr>
            <a:spLocks noGrp="1"/>
          </p:cNvSpPr>
          <p:nvPr>
            <p:ph idx="1"/>
          </p:nvPr>
        </p:nvSpPr>
        <p:spPr>
          <a:xfrm>
            <a:off x="334432" y="1830390"/>
            <a:ext cx="11247967" cy="4622796"/>
          </a:xfrm>
        </p:spPr>
        <p:txBody>
          <a:bodyPr/>
          <a:lstStyle/>
          <a:p>
            <a:pPr lvl="0"/>
            <a:r>
              <a:rPr lang="en-US" sz="2800" dirty="0"/>
              <a:t>IEEE has no tolerance for discrimination, harassment, or bullying in any form at IEEE-related events.  All participants have the right to pursue shared interests without harassment or discrimination in an environment that supports diversity and inclusion.  Participants are expected to adhere to these principles and respect the rights of others. </a:t>
            </a:r>
          </a:p>
          <a:p>
            <a:pPr lvl="0"/>
            <a:r>
              <a:rPr lang="en-US" sz="2800" dirty="0"/>
              <a:t>IEEE seeks to provide a secure environment at its events. Participants should report any behavior inconsistent with the principles outlined here, to onsite staff, security or venue personnel, or to eventconduct@ieee.org.</a:t>
            </a:r>
          </a:p>
        </p:txBody>
      </p:sp>
      <p:sp>
        <p:nvSpPr>
          <p:cNvPr id="6" name="Slide Number Placeholder 5">
            <a:extLst>
              <a:ext uri="{FF2B5EF4-FFF2-40B4-BE49-F238E27FC236}">
                <a16:creationId xmlns:a16="http://schemas.microsoft.com/office/drawing/2014/main" id="{70DAE11B-3DD5-4DDE-A787-6F939A16AE3C}"/>
              </a:ext>
            </a:extLst>
          </p:cNvPr>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7" name="Date Placeholder 6"/>
          <p:cNvSpPr>
            <a:spLocks noGrp="1"/>
          </p:cNvSpPr>
          <p:nvPr>
            <p:ph type="dt" idx="15"/>
          </p:nvPr>
        </p:nvSpPr>
        <p:spPr/>
        <p:txBody>
          <a:bodyPr/>
          <a:lstStyle/>
          <a:p>
            <a:r>
              <a:rPr lang="en-US"/>
              <a:t>May 2021</a:t>
            </a:r>
            <a:endParaRPr lang="en-GB" dirty="0"/>
          </a:p>
        </p:txBody>
      </p:sp>
      <p:sp>
        <p:nvSpPr>
          <p:cNvPr id="8" name="Footer Placeholder 7"/>
          <p:cNvSpPr>
            <a:spLocks noGrp="1"/>
          </p:cNvSpPr>
          <p:nvPr>
            <p:ph type="ftr" idx="14"/>
          </p:nvPr>
        </p:nvSpPr>
        <p:spPr/>
        <p:txBody>
          <a:bodyPr/>
          <a:lstStyle/>
          <a:p>
            <a:r>
              <a:rPr lang="en-GB"/>
              <a:t>Robert Stacey, Intel</a:t>
            </a:r>
            <a:endParaRPr lang="en-GB" dirty="0"/>
          </a:p>
        </p:txBody>
      </p:sp>
    </p:spTree>
    <p:extLst>
      <p:ext uri="{BB962C8B-B14F-4D97-AF65-F5344CB8AC3E}">
        <p14:creationId xmlns:p14="http://schemas.microsoft.com/office/powerpoint/2010/main" val="27586140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r>
              <a:rPr lang="en-US" dirty="0"/>
              <a:t>Please mute the microphone unless you want to address the group.</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May IEEE  Electronic Meeting Week Agenda</a:t>
            </a:r>
            <a:endParaRPr lang="en-US" dirty="0"/>
          </a:p>
        </p:txBody>
      </p:sp>
      <p:sp>
        <p:nvSpPr>
          <p:cNvPr id="3" name="Content Placeholder 2"/>
          <p:cNvSpPr>
            <a:spLocks noGrp="1"/>
          </p:cNvSpPr>
          <p:nvPr>
            <p:ph idx="1"/>
          </p:nvPr>
        </p:nvSpPr>
        <p:spPr>
          <a:xfrm>
            <a:off x="914401" y="1462707"/>
            <a:ext cx="10361084" cy="4846613"/>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the week (5 min).</a:t>
            </a:r>
          </a:p>
          <a:p>
            <a:pPr algn="just">
              <a:spcBef>
                <a:spcPct val="20000"/>
              </a:spcBef>
              <a:buFontTx/>
              <a:buChar char="•"/>
            </a:pPr>
            <a:r>
              <a:rPr lang="en-US" altLang="en-US" sz="1600" b="0" dirty="0"/>
              <a:t>Review of LB253 CR results and progress. (10min) – Roy </a:t>
            </a:r>
          </a:p>
          <a:p>
            <a:pPr algn="just">
              <a:spcBef>
                <a:spcPct val="20000"/>
              </a:spcBef>
              <a:buFontTx/>
              <a:buChar char="•"/>
            </a:pPr>
            <a:r>
              <a:rPr lang="en-US" altLang="en-US" sz="1600" b="0" dirty="0"/>
              <a:t>Consider approval of previous meeting minutes.</a:t>
            </a:r>
          </a:p>
          <a:p>
            <a:pPr algn="just">
              <a:spcBef>
                <a:spcPct val="20000"/>
              </a:spcBef>
              <a:buFontTx/>
              <a:buChar char="•"/>
            </a:pPr>
            <a:r>
              <a:rPr lang="en-US" altLang="en-US" sz="1600" b="0" dirty="0"/>
              <a:t>Consider motions that met SP threshold from earlier meetings.</a:t>
            </a:r>
          </a:p>
          <a:p>
            <a:pPr algn="just">
              <a:spcBef>
                <a:spcPct val="20000"/>
              </a:spcBef>
              <a:buFontTx/>
              <a:buChar char="•"/>
            </a:pPr>
            <a:r>
              <a:rPr lang="en-US" altLang="en-US" sz="1600" b="0" dirty="0"/>
              <a:t>Review and consider PAR extension approval (Jonathan)</a:t>
            </a:r>
          </a:p>
          <a:p>
            <a:pPr algn="just">
              <a:spcBef>
                <a:spcPct val="20000"/>
              </a:spcBef>
              <a:buFontTx/>
              <a:buChar char="•"/>
            </a:pPr>
            <a:r>
              <a:rPr lang="en-US" altLang="en-US" sz="1600" b="0" dirty="0"/>
              <a:t>Review submissions. – as permitted.</a:t>
            </a:r>
          </a:p>
          <a:p>
            <a:pPr algn="just">
              <a:spcBef>
                <a:spcPct val="20000"/>
              </a:spcBef>
              <a:buFontTx/>
              <a:buChar char="•"/>
            </a:pPr>
            <a:r>
              <a:rPr lang="en-US" sz="1600" b="0" dirty="0"/>
              <a:t>Review and setup telecon plan – 5 min special order</a:t>
            </a:r>
          </a:p>
          <a:p>
            <a:pPr algn="just">
              <a:spcBef>
                <a:spcPct val="20000"/>
              </a:spcBef>
              <a:buFontTx/>
              <a:buChar char="•"/>
            </a:pPr>
            <a:r>
              <a:rPr lang="en-US" sz="1600" b="0" dirty="0"/>
              <a:t>Review progress made during the week – 5 min special order</a:t>
            </a:r>
          </a:p>
          <a:p>
            <a:pPr algn="just">
              <a:spcBef>
                <a:spcPct val="20000"/>
              </a:spcBef>
              <a:buFontTx/>
              <a:buChar char="•"/>
            </a:pPr>
            <a:r>
              <a:rPr lang="en-US" sz="1600" b="0" dirty="0"/>
              <a:t>Review program timelines – 10min special order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40112165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123239765"/>
              </p:ext>
            </p:extLst>
          </p:nvPr>
        </p:nvGraphicFramePr>
        <p:xfrm>
          <a:off x="914401" y="1260086"/>
          <a:ext cx="10460567" cy="2468752"/>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11-21-486</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11-21-749</a:t>
                      </a:r>
                    </a:p>
                  </a:txBody>
                  <a:tcPr marT="45712" marB="45712"/>
                </a:tc>
                <a:tc>
                  <a:txBody>
                    <a:bodyPr/>
                    <a:lstStyle/>
                    <a:p>
                      <a:r>
                        <a:rPr lang="en-US" sz="1400" b="0" dirty="0"/>
                        <a:t>Roy Want</a:t>
                      </a:r>
                    </a:p>
                  </a:txBody>
                  <a:tcPr marT="45712" marB="45712"/>
                </a:tc>
                <a:tc>
                  <a:txBody>
                    <a:bodyPr/>
                    <a:lstStyle/>
                    <a:p>
                      <a:r>
                        <a:rPr lang="en-US" sz="1400" b="0" dirty="0"/>
                        <a:t>L</a:t>
                      </a:r>
                      <a:r>
                        <a:rPr lang="en-US" sz="1400" b="0" i="0" kern="1200" dirty="0">
                          <a:solidFill>
                            <a:schemeClr val="dk1"/>
                          </a:solidFill>
                          <a:effectLst/>
                          <a:latin typeface="+mn-lt"/>
                          <a:ea typeface="+mn-ea"/>
                          <a:cs typeface="+mn-cs"/>
                        </a:rPr>
                        <a:t>B253 Comments</a:t>
                      </a:r>
                      <a:endParaRPr lang="en-US" sz="1400" b="0" dirty="0"/>
                    </a:p>
                  </a:txBody>
                  <a:tcPr marT="45712" marB="45712"/>
                </a:tc>
                <a:tc>
                  <a:txBody>
                    <a:bodyPr/>
                    <a:lstStyle/>
                    <a:p>
                      <a:r>
                        <a:rPr lang="en-US" sz="1400" b="0" dirty="0"/>
                        <a:t>Editors</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11-21-761</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lb253 parameters part 4 </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6"/>
                  </a:ext>
                </a:extLst>
              </a:tr>
              <a:tr h="0">
                <a:tc>
                  <a:txBody>
                    <a:bodyPr/>
                    <a:lstStyle/>
                    <a:p>
                      <a:r>
                        <a:rPr lang="en-US" sz="1400" kern="1200" dirty="0">
                          <a:solidFill>
                            <a:schemeClr val="dk1"/>
                          </a:solidFill>
                          <a:latin typeface="+mn-lt"/>
                          <a:ea typeface="+mn-ea"/>
                          <a:cs typeface="+mn-cs"/>
                        </a:rPr>
                        <a:t>11-21-810</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three CID resolutions for lb253</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7"/>
                  </a:ext>
                </a:extLst>
              </a:tr>
              <a:tr h="0">
                <a:tc>
                  <a:txBody>
                    <a:bodyPr/>
                    <a:lstStyle/>
                    <a:p>
                      <a:r>
                        <a:rPr lang="en-US" sz="1400" kern="1200" dirty="0">
                          <a:solidFill>
                            <a:schemeClr val="dk1"/>
                          </a:solidFill>
                          <a:latin typeface="+mn-lt"/>
                          <a:ea typeface="+mn-ea"/>
                          <a:cs typeface="+mn-cs"/>
                        </a:rPr>
                        <a:t>11-21-811</a:t>
                      </a:r>
                    </a:p>
                  </a:txBody>
                  <a:tcPr marT="45712" marB="45712"/>
                </a:tc>
                <a:tc>
                  <a:txBody>
                    <a:bodyPr/>
                    <a:lstStyle/>
                    <a:p>
                      <a:r>
                        <a:rPr lang="en-US" sz="1400" kern="1200" dirty="0">
                          <a:solidFill>
                            <a:schemeClr val="dk1"/>
                          </a:solidFill>
                          <a:latin typeface="+mn-lt"/>
                          <a:ea typeface="+mn-ea"/>
                          <a:cs typeface="+mn-cs"/>
                        </a:rPr>
                        <a:t>Youhan Kim</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 LB253 </a:t>
                      </a:r>
                      <a:r>
                        <a:rPr lang="en-US" sz="1400" kern="1200" dirty="0" err="1">
                          <a:solidFill>
                            <a:schemeClr val="dk1"/>
                          </a:solidFill>
                          <a:latin typeface="+mn-lt"/>
                          <a:ea typeface="+mn-ea"/>
                          <a:cs typeface="+mn-cs"/>
                        </a:rPr>
                        <a:t>Misc</a:t>
                      </a:r>
                      <a:r>
                        <a:rPr lang="en-US" sz="1400" kern="1200" dirty="0">
                          <a:solidFill>
                            <a:schemeClr val="dk1"/>
                          </a:solidFill>
                          <a:latin typeface="+mn-lt"/>
                          <a:ea typeface="+mn-ea"/>
                          <a:cs typeface="+mn-cs"/>
                        </a:rPr>
                        <a:t> Comments</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8"/>
                  </a:ext>
                </a:extLst>
              </a:tr>
              <a:tr h="0">
                <a:tc>
                  <a:txBody>
                    <a:bodyPr/>
                    <a:lstStyle/>
                    <a:p>
                      <a:r>
                        <a:rPr lang="en-US" sz="1400" dirty="0"/>
                        <a:t>11-21-0815</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a:t>
                      </a:r>
                      <a:r>
                        <a:rPr lang="en-US" sz="1400" dirty="0" err="1"/>
                        <a:t>Misc</a:t>
                      </a:r>
                      <a:r>
                        <a:rPr lang="en-US" sz="1400" dirty="0"/>
                        <a:t> CIDs on Trigger frame format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52002374"/>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May 10</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of LB253 CR results and progress. (10min) – Roy </a:t>
            </a:r>
          </a:p>
          <a:p>
            <a:pPr algn="just">
              <a:spcBef>
                <a:spcPct val="20000"/>
              </a:spcBef>
              <a:buFontTx/>
              <a:buChar char="•"/>
            </a:pPr>
            <a:r>
              <a:rPr lang="en-US" altLang="en-US" sz="1800" b="0" dirty="0"/>
              <a:t>Consider approval of previous meeting minutes.</a:t>
            </a:r>
          </a:p>
          <a:p>
            <a:pPr algn="just">
              <a:spcBef>
                <a:spcPct val="20000"/>
              </a:spcBef>
              <a:buFontTx/>
              <a:buChar char="•"/>
            </a:pPr>
            <a:r>
              <a:rPr lang="en-US" altLang="en-US" sz="1800" b="0" dirty="0"/>
              <a:t>Consider motions that met SP threshold from earlier meetings (11-20-486).</a:t>
            </a:r>
          </a:p>
          <a:p>
            <a:pPr algn="just">
              <a:spcBef>
                <a:spcPct val="20000"/>
              </a:spcBef>
              <a:buFontTx/>
              <a:buChar char="•"/>
            </a:pPr>
            <a:r>
              <a:rPr lang="en-US" altLang="en-US" sz="1800" b="0" dirty="0"/>
              <a:t>Review submissions. – as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Tue.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577811355"/>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11-21-486</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11-21-258</a:t>
                      </a:r>
                    </a:p>
                  </a:txBody>
                  <a:tcPr marT="45712" marB="45712"/>
                </a:tc>
                <a:tc>
                  <a:txBody>
                    <a:bodyPr/>
                    <a:lstStyle/>
                    <a:p>
                      <a:r>
                        <a:rPr lang="en-US" sz="1400" b="0" dirty="0"/>
                        <a:t>Roy Want</a:t>
                      </a:r>
                    </a:p>
                  </a:txBody>
                  <a:tcPr marT="45712" marB="45712"/>
                </a:tc>
                <a:tc>
                  <a:txBody>
                    <a:bodyPr/>
                    <a:lstStyle/>
                    <a:p>
                      <a:r>
                        <a:rPr lang="en-US" sz="1400" b="0" dirty="0"/>
                        <a:t>L</a:t>
                      </a:r>
                      <a:r>
                        <a:rPr lang="en-US" sz="1400" b="0" i="0" kern="1200" dirty="0">
                          <a:solidFill>
                            <a:schemeClr val="dk1"/>
                          </a:solidFill>
                          <a:effectLst/>
                          <a:latin typeface="+mn-lt"/>
                          <a:ea typeface="+mn-ea"/>
                          <a:cs typeface="+mn-cs"/>
                        </a:rPr>
                        <a:t>B253 Comments</a:t>
                      </a:r>
                      <a:endParaRPr lang="en-US" sz="1400" b="0" dirty="0"/>
                    </a:p>
                  </a:txBody>
                  <a:tcPr marT="45712" marB="45712"/>
                </a:tc>
                <a:tc>
                  <a:txBody>
                    <a:bodyPr/>
                    <a:lstStyle/>
                    <a:p>
                      <a:r>
                        <a:rPr lang="en-US" sz="1400" b="0" dirty="0"/>
                        <a:t>Editors</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11-21-761</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lb253 parameters part 4 </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1449235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(202105-01):</a:t>
            </a:r>
          </a:p>
          <a:p>
            <a:pPr marL="0" indent="0"/>
            <a:r>
              <a:rPr lang="en-US" sz="2000" b="0" dirty="0"/>
              <a:t>Move to approve document 11-21-0422r0 </a:t>
            </a:r>
            <a:r>
              <a:rPr lang="en-US" sz="2000" b="0" dirty="0" err="1"/>
              <a:t>TGaz</a:t>
            </a:r>
            <a:r>
              <a:rPr lang="en-US" sz="2000" b="0" dirty="0"/>
              <a:t> 2021 March Plenary Minutes as the </a:t>
            </a:r>
            <a:r>
              <a:rPr lang="en-US" sz="2000" b="0" dirty="0" err="1"/>
              <a:t>TGaz</a:t>
            </a:r>
            <a:r>
              <a:rPr lang="en-US" sz="2000" b="0" dirty="0"/>
              <a:t> meetings minutes for the March IEEE Electronic meeting week. </a:t>
            </a:r>
          </a:p>
          <a:p>
            <a:endParaRPr lang="en-US" sz="2000" b="0" dirty="0"/>
          </a:p>
          <a:p>
            <a:r>
              <a:rPr lang="en-US" sz="2000" b="0" dirty="0"/>
              <a:t>Moved by: Stuart Kerry</a:t>
            </a:r>
          </a:p>
          <a:p>
            <a:r>
              <a:rPr lang="en-US" sz="2000" b="0" dirty="0"/>
              <a:t>Seconded by: Assaf Kasher</a:t>
            </a:r>
          </a:p>
          <a:p>
            <a:r>
              <a:rPr lang="en-US" sz="2000" b="0" dirty="0"/>
              <a:t>Results (Y/N/A):  19/0/1</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42317621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751015"/>
            <a:ext cx="10361084" cy="4343400"/>
          </a:xfrm>
        </p:spPr>
        <p:txBody>
          <a:bodyPr/>
          <a:lstStyle/>
          <a:p>
            <a:endParaRPr lang="en-US" sz="2000" dirty="0"/>
          </a:p>
          <a:p>
            <a:r>
              <a:rPr lang="en-US" sz="2000" dirty="0"/>
              <a:t>Motion </a:t>
            </a:r>
            <a:r>
              <a:rPr lang="en-US" sz="2000" b="0" dirty="0"/>
              <a:t>(202105-02):</a:t>
            </a:r>
          </a:p>
          <a:p>
            <a:pPr marL="0" indent="0"/>
            <a:r>
              <a:rPr lang="en-US" sz="2000" b="0" dirty="0"/>
              <a:t>Move to approve document 11-21-0777r0 March-May 2021 Telecon Minutes as the </a:t>
            </a:r>
            <a:r>
              <a:rPr lang="en-US" sz="2000" b="0" dirty="0" err="1"/>
              <a:t>TGaz</a:t>
            </a:r>
            <a:r>
              <a:rPr lang="en-US" sz="2000" b="0" dirty="0"/>
              <a:t> meetings minutes for telecons running between the March and May IEEE Electronic meeting weeks. </a:t>
            </a:r>
          </a:p>
          <a:p>
            <a:endParaRPr lang="en-US" sz="2000" b="0" dirty="0"/>
          </a:p>
          <a:p>
            <a:r>
              <a:rPr lang="en-US" sz="2000" b="0" dirty="0"/>
              <a:t>Moved by: Ali Raissinia </a:t>
            </a:r>
          </a:p>
          <a:p>
            <a:r>
              <a:rPr lang="en-US" sz="2000" b="0" dirty="0"/>
              <a:t>Seconded by: Assaf Kasher</a:t>
            </a:r>
          </a:p>
          <a:p>
            <a:r>
              <a:rPr lang="en-US" sz="2000" b="0" dirty="0"/>
              <a:t>Results (Y/N/A): unanimous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7728850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May Electronic meeting and teleconferences running between the May and July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11-21-708 few </a:t>
            </a:r>
            <a:r>
              <a:rPr lang="en-US" sz="2000" b="0" dirty="0" err="1"/>
              <a:t>lb</a:t>
            </a:r>
            <a:r>
              <a:rPr lang="en-US" sz="2000" b="0" dirty="0"/>
              <a:t> 253 </a:t>
            </a:r>
            <a:r>
              <a:rPr lang="en-US" sz="2000" b="0" dirty="0" err="1"/>
              <a:t>crs</a:t>
            </a:r>
            <a:r>
              <a:rPr lang="en-US" sz="2000" b="0" dirty="0"/>
              <a:t> –b (Nehru Bhandaru)</a:t>
            </a:r>
          </a:p>
          <a:p>
            <a:endParaRPr lang="en-US" sz="1800" b="0" dirty="0"/>
          </a:p>
          <a:p>
            <a:r>
              <a:rPr lang="en-US" sz="2000" dirty="0"/>
              <a:t>Motion </a:t>
            </a:r>
            <a:r>
              <a:rPr lang="en-US" sz="2000" b="0" dirty="0"/>
              <a:t>(202105-03):</a:t>
            </a:r>
          </a:p>
          <a:p>
            <a:r>
              <a:rPr lang="en-US" sz="2000" b="0" dirty="0"/>
              <a:t>Move to adopt the resolution depicted by document 11-21-0708r0 for </a:t>
            </a:r>
            <a:r>
              <a:rPr lang="pt-BR" sz="2000" b="0" dirty="0"/>
              <a:t>CIDs 5260, 5351, 5364, 5385</a:t>
            </a:r>
          </a:p>
          <a:p>
            <a:pPr marL="0" indent="0"/>
            <a:r>
              <a:rPr lang="en-US" sz="2000" b="0" dirty="0"/>
              <a:t>(4 CIDs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Ali Raissinia </a:t>
            </a:r>
          </a:p>
          <a:p>
            <a:r>
              <a:rPr lang="en-US" sz="2000" b="0" dirty="0"/>
              <a:t>Results (Y/N/A): unanimous</a:t>
            </a:r>
          </a:p>
          <a:p>
            <a:endParaRPr lang="en-US" sz="2000" b="0" dirty="0"/>
          </a:p>
          <a:p>
            <a:r>
              <a:rPr lang="en-US" sz="1800" b="0" dirty="0"/>
              <a:t>Results from the April 29</a:t>
            </a:r>
            <a:r>
              <a:rPr lang="en-US" sz="1800" b="0" baseline="30000" dirty="0"/>
              <a:t>th</a:t>
            </a:r>
            <a:r>
              <a:rPr lang="en-US" sz="1800" b="0" dirty="0"/>
              <a:t> Telecon: 9/0/0</a:t>
            </a:r>
          </a:p>
          <a:p>
            <a:r>
              <a:rPr lang="en-US" sz="1600" b="0" dirty="0">
                <a:hlinkClick r:id="rId2"/>
              </a:rPr>
              <a:t>https://mentor.ieee.org/802.11/dcn/21/11-21-0708-00-00az-few-lb-253-crs-b.docx</a:t>
            </a:r>
            <a:r>
              <a:rPr lang="en-US" sz="1600" b="0" dirty="0"/>
              <a:t>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70670348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11-21-536 Comment Resolutions on Several PHY Topics (Steve Shellhammer)</a:t>
            </a:r>
          </a:p>
          <a:p>
            <a:endParaRPr lang="en-US" sz="1400" b="0" dirty="0"/>
          </a:p>
          <a:p>
            <a:r>
              <a:rPr lang="en-US" sz="2000" dirty="0"/>
              <a:t>Motion </a:t>
            </a:r>
            <a:r>
              <a:rPr lang="en-US" sz="2000" b="0" dirty="0"/>
              <a:t>(202105-04):</a:t>
            </a:r>
          </a:p>
          <a:p>
            <a:pPr marL="0" indent="0"/>
            <a:r>
              <a:rPr lang="en-US" sz="2000" b="0" dirty="0"/>
              <a:t>Move to adopt the resolution depicted by document 11-21-0536r1 for </a:t>
            </a:r>
            <a:r>
              <a:rPr lang="pt-BR" sz="2000" b="0" dirty="0"/>
              <a:t>CIDs </a:t>
            </a:r>
            <a:r>
              <a:rPr lang="en-US" sz="2000" b="0" dirty="0"/>
              <a:t>5413, 5414, 5415, 5416 and 5417 (5 CIDs total), instruct the technical editor to incorporate it in the P802.11az draft and grant the editor editorial license. </a:t>
            </a:r>
          </a:p>
          <a:p>
            <a:endParaRPr lang="en-US" sz="2000" b="0" dirty="0"/>
          </a:p>
          <a:p>
            <a:r>
              <a:rPr lang="en-US" sz="2000" b="0" dirty="0"/>
              <a:t>Moved by: Steve Shellhammer </a:t>
            </a:r>
          </a:p>
          <a:p>
            <a:r>
              <a:rPr lang="en-US" sz="2000" b="0" dirty="0"/>
              <a:t>Seconded by: Roy Want </a:t>
            </a:r>
          </a:p>
          <a:p>
            <a:r>
              <a:rPr lang="en-US" sz="2000" b="0" dirty="0"/>
              <a:t>Results (Y/N/A): Unanimous approval</a:t>
            </a:r>
          </a:p>
          <a:p>
            <a:endParaRPr lang="en-US" sz="2000" b="0" dirty="0"/>
          </a:p>
          <a:p>
            <a:r>
              <a:rPr lang="en-US" sz="2000" b="0" dirty="0"/>
              <a:t>Results from the May 5</a:t>
            </a:r>
            <a:r>
              <a:rPr lang="en-US" sz="2000" b="0" baseline="30000" dirty="0"/>
              <a:t>th</a:t>
            </a:r>
            <a:r>
              <a:rPr lang="en-US" sz="2000" b="0" dirty="0"/>
              <a:t> Telecon: 9/0/0</a:t>
            </a:r>
          </a:p>
          <a:p>
            <a:r>
              <a:rPr lang="en-US" sz="1600" b="0" dirty="0">
                <a:hlinkClick r:id="rId2"/>
              </a:rPr>
              <a:t>https://mentor.ieee.org/802.11/dcn/21/11-21-0536-01-00az-comment-resolutions-on-several-phy-topics.docx</a:t>
            </a:r>
            <a:r>
              <a:rPr lang="en-US" sz="1600" b="0" dirty="0"/>
              <a:t>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111939743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PAR Extension – </a:t>
            </a:r>
            <a:r>
              <a:rPr lang="en-US" sz="2000" b="0" dirty="0"/>
              <a:t>[moved to 2</a:t>
            </a:r>
            <a:r>
              <a:rPr lang="en-US" sz="2000" b="0" baseline="30000" dirty="0"/>
              <a:t>nd</a:t>
            </a:r>
            <a:r>
              <a:rPr lang="en-US" sz="2000" b="0" dirty="0"/>
              <a:t> meeting slot]</a:t>
            </a:r>
            <a:endParaRPr lang="en-US" b="0" dirty="0"/>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a:t>Motion </a:t>
            </a:r>
          </a:p>
          <a:p>
            <a:r>
              <a:rPr lang="en-US" dirty="0"/>
              <a:t>•   </a:t>
            </a:r>
            <a:r>
              <a:rPr lang="en-US" b="0" dirty="0"/>
              <a:t>Believing that the PAR extension contained in the document referenced below meets IEEE-SA guidelines,</a:t>
            </a:r>
          </a:p>
          <a:p>
            <a:r>
              <a:rPr lang="en-US" b="0" dirty="0"/>
              <a:t>•   Request that the PAR contained in 11-21-750r1 be posted to the IEEE 802 Executive Committee (EC) agenda for WG 802 preview and EC approval to submit to </a:t>
            </a:r>
            <a:r>
              <a:rPr lang="en-US" b="0" dirty="0" err="1"/>
              <a:t>NesCom</a:t>
            </a:r>
            <a:r>
              <a:rPr lang="en-US" b="0" dirty="0"/>
              <a:t>.</a:t>
            </a:r>
          </a:p>
          <a:p>
            <a:r>
              <a:rPr lang="en-US" dirty="0"/>
              <a:t> </a:t>
            </a:r>
          </a:p>
          <a:p>
            <a:r>
              <a:rPr lang="en-US" dirty="0"/>
              <a:t>Moved: </a:t>
            </a:r>
          </a:p>
          <a:p>
            <a:r>
              <a:rPr lang="en-US" dirty="0"/>
              <a:t>Seconded: </a:t>
            </a:r>
          </a:p>
          <a:p>
            <a:r>
              <a:rPr lang="en-US" dirty="0"/>
              <a:t>Result (Y/N/A): </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75489087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May 12</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submissions (as time permits).</a:t>
            </a:r>
          </a:p>
          <a:p>
            <a:pPr algn="just">
              <a:spcBef>
                <a:spcPct val="20000"/>
              </a:spcBef>
              <a:buFontTx/>
              <a:buChar char="•"/>
            </a:pPr>
            <a:r>
              <a:rPr lang="en-US" altLang="en-US" sz="1800" b="0" dirty="0"/>
              <a:t>CR as </a:t>
            </a:r>
            <a:r>
              <a:rPr lang="en-US" altLang="en-US" sz="1800" b="0"/>
              <a:t>a group.</a:t>
            </a:r>
            <a:endParaRPr lang="en-US" altLang="en-US" sz="18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106002418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Wed.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445693708"/>
              </p:ext>
            </p:extLst>
          </p:nvPr>
        </p:nvGraphicFramePr>
        <p:xfrm>
          <a:off x="911424" y="1260086"/>
          <a:ext cx="10463544" cy="2834496"/>
        </p:xfrm>
        <a:graphic>
          <a:graphicData uri="http://schemas.openxmlformats.org/drawingml/2006/table">
            <a:tbl>
              <a:tblPr firstRow="1" bandRow="1">
                <a:tableStyleId>{21E4AEA4-8DFA-4A89-87EB-49C32662AFE0}</a:tableStyleId>
              </a:tblPr>
              <a:tblGrid>
                <a:gridCol w="1224136">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4320480">
                  <a:extLst>
                    <a:ext uri="{9D8B030D-6E8A-4147-A177-3AD203B41FA5}">
                      <a16:colId xmlns:a16="http://schemas.microsoft.com/office/drawing/2014/main" val="20002"/>
                    </a:ext>
                  </a:extLst>
                </a:gridCol>
                <a:gridCol w="1080120">
                  <a:extLst>
                    <a:ext uri="{9D8B030D-6E8A-4147-A177-3AD203B41FA5}">
                      <a16:colId xmlns:a16="http://schemas.microsoft.com/office/drawing/2014/main" val="20003"/>
                    </a:ext>
                  </a:extLst>
                </a:gridCol>
                <a:gridCol w="1966600">
                  <a:extLst>
                    <a:ext uri="{9D8B030D-6E8A-4147-A177-3AD203B41FA5}">
                      <a16:colId xmlns:a16="http://schemas.microsoft.com/office/drawing/2014/main" val="2950248312"/>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11-21-486</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11-21-761</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lb253 parameters part 4 </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20 min</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11-21-811</a:t>
                      </a:r>
                    </a:p>
                  </a:txBody>
                  <a:tcPr marT="45712" marB="45712"/>
                </a:tc>
                <a:tc>
                  <a:txBody>
                    <a:bodyPr/>
                    <a:lstStyle/>
                    <a:p>
                      <a:r>
                        <a:rPr lang="en-US" sz="1400" kern="1200" dirty="0">
                          <a:solidFill>
                            <a:schemeClr val="dk1"/>
                          </a:solidFill>
                          <a:latin typeface="+mn-lt"/>
                          <a:ea typeface="+mn-ea"/>
                          <a:cs typeface="+mn-cs"/>
                        </a:rPr>
                        <a:t>Youhan Kim</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 LB253 </a:t>
                      </a:r>
                      <a:r>
                        <a:rPr lang="en-US" sz="1400" kern="1200" dirty="0" err="1">
                          <a:solidFill>
                            <a:schemeClr val="dk1"/>
                          </a:solidFill>
                          <a:latin typeface="+mn-lt"/>
                          <a:ea typeface="+mn-ea"/>
                          <a:cs typeface="+mn-cs"/>
                        </a:rPr>
                        <a:t>Misc</a:t>
                      </a:r>
                      <a:r>
                        <a:rPr lang="en-US" sz="1400" kern="1200" dirty="0">
                          <a:solidFill>
                            <a:schemeClr val="dk1"/>
                          </a:solidFill>
                          <a:latin typeface="+mn-lt"/>
                          <a:ea typeface="+mn-ea"/>
                          <a:cs typeface="+mn-cs"/>
                        </a:rPr>
                        <a:t> Comments</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35 min</a:t>
                      </a:r>
                    </a:p>
                  </a:txBody>
                  <a:tcPr marT="45712" marB="45712"/>
                </a:tc>
                <a:extLst>
                  <a:ext uri="{0D108BD9-81ED-4DB2-BD59-A6C34878D82A}">
                    <a16:rowId xmlns:a16="http://schemas.microsoft.com/office/drawing/2014/main" val="10003"/>
                  </a:ext>
                </a:extLst>
              </a:tr>
              <a:tr h="0">
                <a:tc>
                  <a:txBody>
                    <a:bodyPr/>
                    <a:lstStyle/>
                    <a:p>
                      <a:r>
                        <a:rPr lang="en-US" sz="1400" kern="1200" dirty="0">
                          <a:solidFill>
                            <a:schemeClr val="dk1"/>
                          </a:solidFill>
                          <a:latin typeface="+mn-lt"/>
                          <a:ea typeface="+mn-ea"/>
                          <a:cs typeface="+mn-cs"/>
                        </a:rPr>
                        <a:t>11-21-810</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three CID resolutions for lb253</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20 min</a:t>
                      </a:r>
                    </a:p>
                  </a:txBody>
                  <a:tcPr marT="45712" marB="45712"/>
                </a:tc>
                <a:extLst>
                  <a:ext uri="{0D108BD9-81ED-4DB2-BD59-A6C34878D82A}">
                    <a16:rowId xmlns:a16="http://schemas.microsoft.com/office/drawing/2014/main" val="10005"/>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83417-7506-441C-BEEE-962EC66CF51B}"/>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21ADC231-A2CC-498D-9DF6-056CFEA18CAE}"/>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183B5509-5FA1-4F2E-BA69-61657C356155}"/>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EBDCFF63-6404-48C2-BAAE-9ACC2DF2398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325353-1333-4395-868A-FA6EDA95449D}"/>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85011037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68797706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6399307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at </a:t>
            </a:r>
            <a:r>
              <a:rPr lang="en-US" sz="1800" dirty="0">
                <a:hlinkClick r:id="rId3"/>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 use the following designation: [V/NV] First Last (Affiliation)</a:t>
            </a:r>
          </a:p>
          <a:p>
            <a:endParaRPr lang="en-US" altLang="en-US" sz="2000" dirty="0"/>
          </a:p>
          <a:p>
            <a:r>
              <a:rPr lang="en-US" altLang="en-US" sz="2000" dirty="0"/>
              <a:t>Motions: </a:t>
            </a:r>
          </a:p>
          <a:p>
            <a:r>
              <a:rPr lang="en-US" altLang="en-US" sz="1800" b="0" dirty="0"/>
              <a:t>	Only IEEE 802.11 voting members may vote on motions, motions are documented and votes are documented in the minutes.</a:t>
            </a:r>
          </a:p>
          <a:p>
            <a:endParaRPr lang="en-US" altLang="en-US" sz="2000" dirty="0"/>
          </a:p>
          <a:p>
            <a:r>
              <a:rPr lang="en-US" altLang="en-US" sz="2000" dirty="0"/>
              <a:t>Documentation</a:t>
            </a:r>
          </a:p>
          <a:p>
            <a:pPr lvl="1"/>
            <a:r>
              <a:rPr lang="en-US" altLang="en-US" sz="1800" dirty="0">
                <a:hlinkClick r:id="rId4"/>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5"/>
              </a:rPr>
              <a:t>here</a:t>
            </a:r>
            <a:r>
              <a:rPr lang="en-US" altLang="en-US" sz="1800" b="0" dirty="0"/>
              <a:t>.</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May 13</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TBD</a:t>
            </a: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9281844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401854838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122620254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50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51</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52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110877</TotalTime>
  <Words>4920</Words>
  <Application>Microsoft Office PowerPoint</Application>
  <PresentationFormat>Widescreen</PresentationFormat>
  <Paragraphs>629</Paragraphs>
  <Slides>52</Slides>
  <Notes>11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52</vt:i4>
      </vt:variant>
    </vt:vector>
  </HeadingPairs>
  <TitlesOfParts>
    <vt:vector size="59" baseType="lpstr">
      <vt:lpstr>Arial</vt:lpstr>
      <vt:lpstr>Calibri</vt:lpstr>
      <vt:lpstr>Monotype Sorts</vt:lpstr>
      <vt:lpstr>Montserrat</vt:lpstr>
      <vt:lpstr>Times New Roman</vt:lpstr>
      <vt:lpstr>Office Theme</vt:lpstr>
      <vt:lpstr>Document</vt:lpstr>
      <vt:lpstr>TGaz Next Generation Positioning  Agenda for the May Electronic Meeting and  the Following Telecons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Event Conduct and Safety Statement </vt:lpstr>
      <vt:lpstr>IEEE Event Conduct and Safety Statement</vt:lpstr>
      <vt:lpstr>Meeting Decorum</vt:lpstr>
      <vt:lpstr>May IEEE  Electronic Meeting Week Agenda</vt:lpstr>
      <vt:lpstr>Submission List for the week</vt:lpstr>
      <vt:lpstr>IEEE Electronic Meeting Week – May 10th</vt:lpstr>
      <vt:lpstr>Submission List for the Tue. meeting</vt:lpstr>
      <vt:lpstr>Approval of previous meeting minutes</vt:lpstr>
      <vt:lpstr>Approval of previous meeting minutes</vt:lpstr>
      <vt:lpstr>Submissions Awaiting Motions</vt:lpstr>
      <vt:lpstr>Submissions Awaiting Motions</vt:lpstr>
      <vt:lpstr>PAR Extension – [moved to 2nd meeting slot]</vt:lpstr>
      <vt:lpstr>Review Submissions</vt:lpstr>
      <vt:lpstr>PowerPoint Presentation</vt:lpstr>
      <vt:lpstr>IEEE Electronic Meeting slot – May 12th </vt:lpstr>
      <vt:lpstr>Submission List for the Wed. meeting</vt:lpstr>
      <vt:lpstr>Review Submissions</vt:lpstr>
      <vt:lpstr>PowerPoint Presentation</vt:lpstr>
      <vt:lpstr>PowerPoint Presentation</vt:lpstr>
      <vt:lpstr>IEEE Electronic Meeting slot – May 13th</vt:lpstr>
      <vt:lpstr>PowerPoint Presentation</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696</cp:revision>
  <cp:lastPrinted>1601-01-01T00:00:00Z</cp:lastPrinted>
  <dcterms:created xsi:type="dcterms:W3CDTF">2018-08-06T10:28:59Z</dcterms:created>
  <dcterms:modified xsi:type="dcterms:W3CDTF">2021-05-11T19:46:04Z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