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  <p:sldMasterId id="2147483660" r:id="rId2"/>
  </p:sldMasterIdLst>
  <p:notesMasterIdLst>
    <p:notesMasterId r:id="rId7"/>
  </p:notesMasterIdLst>
  <p:handoutMasterIdLst>
    <p:handoutMasterId r:id="rId8"/>
  </p:handoutMasterIdLst>
  <p:sldIdLst>
    <p:sldId id="331" r:id="rId3"/>
    <p:sldId id="440" r:id="rId4"/>
    <p:sldId id="441" r:id="rId5"/>
    <p:sldId id="442" r:id="rId6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312">
          <p15:clr>
            <a:srgbClr val="A4A3A4"/>
          </p15:clr>
        </p15:guide>
        <p15:guide id="2" pos="282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6" autoAdjust="0"/>
    <p:restoredTop sz="94616" autoAdjust="0"/>
  </p:normalViewPr>
  <p:slideViewPr>
    <p:cSldViewPr>
      <p:cViewPr varScale="1">
        <p:scale>
          <a:sx n="85" d="100"/>
          <a:sy n="85" d="100"/>
        </p:scale>
        <p:origin x="452" y="6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2419" y="2124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3200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GB" altLang="en-US"/>
              <a:t>Page </a:t>
            </a:r>
            <a:fld id="{BAF696D6-2B11-400B-80BE-320340BD9C0B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3318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991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13320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53407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GB"/>
              <a:t>doc.: IEEE 802.11-14/0216r0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17475"/>
            <a:ext cx="1227138" cy="215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March 2014</a:t>
            </a:r>
            <a:endParaRPr lang="en-GB"/>
          </a:p>
        </p:txBody>
      </p:sp>
      <p:sp>
        <p:nvSpPr>
          <p:cNvPr id="81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/>
            </a:lvl5pPr>
          </a:lstStyle>
          <a:p>
            <a:pPr lvl="4">
              <a:defRPr/>
            </a:pPr>
            <a:r>
              <a:rPr lang="en-GB"/>
              <a:t>Stephen McCann, Blackberry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GB" altLang="en-US"/>
              <a:t>Page </a:t>
            </a:r>
            <a:fld id="{191D54E5-86B9-40A9-ABFE-18C51DE813A8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/>
              <a:t>Submission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903187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 sz="1400"/>
              <a:t>doc.: IEEE 802.11-14/0216r0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  <a:endParaRPr lang="en-GB" altLang="en-US" sz="1400"/>
          </a:p>
        </p:txBody>
      </p:sp>
      <p:sp>
        <p:nvSpPr>
          <p:cNvPr id="92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GB" altLang="en-US"/>
              <a:t>Stephen McCann, Blackberry</a:t>
            </a:r>
          </a:p>
        </p:txBody>
      </p:sp>
      <p:sp>
        <p:nvSpPr>
          <p:cNvPr id="92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GB" altLang="en-US"/>
              <a:t>Page </a:t>
            </a:r>
            <a:fld id="{D55620EA-3F44-4E94-8BEB-09EE72043127}" type="slidenum">
              <a:rPr lang="en-GB" altLang="en-US"/>
              <a:pPr>
                <a:spcBef>
                  <a:spcPct val="0"/>
                </a:spcBef>
              </a:pPr>
              <a:t>1</a:t>
            </a:fld>
            <a:endParaRPr lang="en-GB" altLang="en-US"/>
          </a:p>
        </p:txBody>
      </p:sp>
      <p:sp>
        <p:nvSpPr>
          <p:cNvPr id="92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922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96406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0244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0245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FF711518-8A9C-49D7-8BC3-2A761B35C2E9}" type="slidenum">
              <a:rPr lang="en-US" altLang="en-US"/>
              <a:pPr>
                <a:spcBef>
                  <a:spcPct val="0"/>
                </a:spcBef>
              </a:pPr>
              <a:t>2</a:t>
            </a:fld>
            <a:endParaRPr lang="en-US" altLang="en-US"/>
          </a:p>
        </p:txBody>
      </p:sp>
      <p:sp>
        <p:nvSpPr>
          <p:cNvPr id="102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2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91199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126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9E01ADE7-4C11-4939-A951-A30C1E62FF68}" type="slidenum">
              <a:rPr lang="en-US" altLang="en-US"/>
              <a:pPr>
                <a:spcBef>
                  <a:spcPct val="0"/>
                </a:spcBef>
              </a:pPr>
              <a:t>3</a:t>
            </a:fld>
            <a:endParaRPr lang="en-US" altLang="en-US"/>
          </a:p>
        </p:txBody>
      </p:sp>
      <p:sp>
        <p:nvSpPr>
          <p:cNvPr id="112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27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4081591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hdr" sz="quarter"/>
          </p:nvPr>
        </p:nvSpPr>
        <p:spPr>
          <a:xfrm>
            <a:off x="3959225" y="117475"/>
            <a:ext cx="2195513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>
                <a:ea typeface="ＭＳ Ｐゴシック" panose="020B0600070205080204" pitchFamily="34" charset="-128"/>
              </a:rPr>
              <a:t>doc.: IEEE 802.11-14/0325r0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dt" sz="quarter" idx="1"/>
          </p:nvPr>
        </p:nvSpPr>
        <p:spPr>
          <a:xfrm>
            <a:off x="641350" y="117475"/>
            <a:ext cx="920750" cy="2159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 sz="1400"/>
              <a:t>March 2014</a:t>
            </a:r>
          </a:p>
        </p:txBody>
      </p:sp>
      <p:sp>
        <p:nvSpPr>
          <p:cNvPr id="12292" name="Rectangle 6"/>
          <p:cNvSpPr>
            <a:spLocks noGrp="1" noChangeArrowheads="1"/>
          </p:cNvSpPr>
          <p:nvPr>
            <p:ph type="ftr" sz="quarter" idx="4"/>
          </p:nvPr>
        </p:nvSpPr>
        <p:spPr>
          <a:xfrm>
            <a:off x="3862388" y="9615488"/>
            <a:ext cx="2292350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458788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9159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13731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18303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2287588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vl="4">
              <a:spcBef>
                <a:spcPct val="0"/>
              </a:spcBef>
            </a:pPr>
            <a:r>
              <a:rPr lang="en-US" altLang="en-US">
                <a:ea typeface="ＭＳ Ｐゴシック" panose="020B0600070205080204" pitchFamily="34" charset="-128"/>
              </a:rPr>
              <a:t>Stephen McCann, Blackberry</a:t>
            </a:r>
          </a:p>
        </p:txBody>
      </p:sp>
      <p:sp>
        <p:nvSpPr>
          <p:cNvPr id="12293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43263" y="9615488"/>
            <a:ext cx="415925" cy="18415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en-US"/>
              <a:t>Page </a:t>
            </a:r>
            <a:fld id="{4567F9E1-F1ED-4416-AB33-F94FB6852DD4}" type="slidenum">
              <a:rPr lang="en-US" altLang="en-US"/>
              <a:pPr>
                <a:spcBef>
                  <a:spcPct val="0"/>
                </a:spcBef>
              </a:pPr>
              <a:t>4</a:t>
            </a:fld>
            <a:endParaRPr lang="en-US" altLang="en-US"/>
          </a:p>
        </p:txBody>
      </p:sp>
      <p:sp>
        <p:nvSpPr>
          <p:cNvPr id="122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783728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42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May 2017</a:t>
            </a:r>
            <a:endParaRPr lang="en-GB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altLang="en-US"/>
              <a:t>Slide </a:t>
            </a:r>
            <a:fld id="{1C63A446-957E-4FA3-A6F6-424039CA2D54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8757901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5A398-EB07-44E2-AD97-456BF5CED23C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606A28-B578-478A-BD40-2AA493B34AF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982934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564EAF-75A1-4587-A456-C16E7364FE5F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B55077B-0ED4-467E-9037-94987130A75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9287015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FE451-27BC-41FC-B13F-D920B13DB40D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9AD38DB-C722-4CF6-BE63-EE3545B176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527729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03C8A7-7F79-43C9-BD1D-C3A218F7FB54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1EC21CF-A91F-401B-8887-76475E086D7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464200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987DCB-92B9-4394-A334-F9A3BFAF09EF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7B7AA3-6ED8-49E1-8F75-21B2EDE1D72A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3962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C57E94-3B8C-44F6-9C59-C1C14DB3F532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96A89A-12E7-41F4-A94B-031D316BA7D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66113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7BF9B9-62A3-406A-8D18-0DF1EA63157F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129460A-A00E-4A2A-8486-1B898610B42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85209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ED6D27-18C4-4E41-91F3-499358260A02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9BDE5B5-9A46-46A8-85A7-D88686A5C79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730336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606608-FC35-49D3-B23F-BF06E71BE91E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C2866B6-40C9-4484-B17E-3410465EFD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76007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5F812C-B94A-41E8-97B0-2165B66999E7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C8C8AFB-83CD-42A8-B4C3-A1D385044613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240031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7F2398-A3C6-45DC-A23B-8CC58C8F7EDA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19327-98F7-4FAB-B1B9-7FE17CF0635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17181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dirty="0"/>
              <a:t>Click to edit Master text styles</a:t>
            </a:r>
          </a:p>
          <a:p>
            <a:pPr lvl="1"/>
            <a:r>
              <a:rPr lang="en-GB" altLang="en-US" dirty="0"/>
              <a:t>Second level</a:t>
            </a:r>
          </a:p>
          <a:p>
            <a:pPr lvl="2"/>
            <a:r>
              <a:rPr lang="en-GB" altLang="en-US" dirty="0"/>
              <a:t>Third level</a:t>
            </a:r>
          </a:p>
          <a:p>
            <a:pPr lvl="3"/>
            <a:r>
              <a:rPr lang="en-GB" altLang="en-US" dirty="0"/>
              <a:t>Fourth level</a:t>
            </a:r>
          </a:p>
          <a:p>
            <a:pPr lvl="4"/>
            <a:r>
              <a:rPr lang="en-GB" alt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95122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/>
            </a:lvl1pPr>
          </a:lstStyle>
          <a:p>
            <a:pPr>
              <a:defRPr/>
            </a:pPr>
            <a:r>
              <a:rPr lang="en-US" dirty="0"/>
              <a:t>Mar 2021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61138" y="6475413"/>
            <a:ext cx="198278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en-GB"/>
              <a:t>Ian Sherlock, Texas Instruments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GB" altLang="en-US"/>
              <a:t>Slide </a:t>
            </a:r>
            <a:fld id="{8B8338B2-6E12-4130-9981-618315C80553}" type="slidenum">
              <a:rPr lang="en-GB" altLang="en-US"/>
              <a:pPr/>
              <a:t>‹#›</a:t>
            </a:fld>
            <a:endParaRPr lang="en-GB" alt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76773" y="332601"/>
            <a:ext cx="3283015" cy="276999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72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 algn="r">
              <a:defRPr/>
            </a:pPr>
            <a:r>
              <a:rPr lang="en-GB" altLang="en-US" sz="1800" b="1" dirty="0"/>
              <a:t>doc.: IEEE 802.11-21/0473r0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717550" cy="184150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>
              <a:defRPr/>
            </a:pPr>
            <a:r>
              <a:rPr lang="en-GB" alt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43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4C95FD14-B118-4462-9A0F-EBA8F6D060D3}" type="datetimeFigureOut">
              <a:rPr lang="en-US"/>
              <a:pPr>
                <a:defRPr/>
              </a:pPr>
              <a:t>3/15/2021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>
                <a:solidFill>
                  <a:srgbClr val="898989"/>
                </a:solidFill>
              </a:defRPr>
            </a:lvl1pPr>
          </a:lstStyle>
          <a:p>
            <a:fld id="{C5D422A3-5322-4D18-B9B0-F624B936D402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232" r:id="rId1"/>
    <p:sldLayoutId id="2147484233" r:id="rId2"/>
    <p:sldLayoutId id="2147484234" r:id="rId3"/>
    <p:sldLayoutId id="2147484235" r:id="rId4"/>
    <p:sldLayoutId id="2147484236" r:id="rId5"/>
    <p:sldLayoutId id="2147484237" r:id="rId6"/>
    <p:sldLayoutId id="2147484238" r:id="rId7"/>
    <p:sldLayoutId id="2147484239" r:id="rId8"/>
    <p:sldLayoutId id="2147484240" r:id="rId9"/>
    <p:sldLayoutId id="2147484241" r:id="rId10"/>
    <p:sldLayoutId id="214748424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wi-fi.org/news-events/newsroom/wi-fi-alliance-optimizes-wi-fi-mobility-experience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wi-fi.org/news-events/newsroom/wi-fi-alliance-delivers-wi-fi-6e-certification-program" TargetMode="External"/><Relationship Id="rId5" Type="http://schemas.openxmlformats.org/officeDocument/2006/relationships/hyperlink" Target="https://www.wi-fi.org/news-events/newsroom/wi-fi-alliance-connects-and-expands-home-wi-fi" TargetMode="External"/><Relationship Id="rId4" Type="http://schemas.openxmlformats.org/officeDocument/2006/relationships/hyperlink" Target="https://www.wi-fi.org/news-events/newsroom/wi-fi-alliance-improves-quality-of-service-for-real-time-wi-fi-applications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wi-fi.org/who-we-are/current-work-areas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wi-fi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2021</a:t>
            </a:r>
            <a:endParaRPr lang="en-GB" altLang="en-US" sz="1800" dirty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/>
              <a:t>Ian Sherlock, Texas Instruments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GB" altLang="en-US" sz="1200" b="0" dirty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altLang="en-US" dirty="0"/>
              <a:t>Wi-Fi Alliance Liaison Update</a:t>
            </a:r>
          </a:p>
        </p:txBody>
      </p:sp>
      <p:sp>
        <p:nvSpPr>
          <p:cNvPr id="410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altLang="en-US" sz="2000" dirty="0"/>
              <a:t>Date:</a:t>
            </a:r>
            <a:r>
              <a:rPr lang="en-GB" altLang="en-US" sz="2000" b="0" dirty="0"/>
              <a:t> 2021-03-16</a:t>
            </a:r>
          </a:p>
        </p:txBody>
      </p:sp>
      <p:graphicFrame>
        <p:nvGraphicFramePr>
          <p:cNvPr id="410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211400"/>
              </p:ext>
            </p:extLst>
          </p:nvPr>
        </p:nvGraphicFramePr>
        <p:xfrm>
          <a:off x="534988" y="2421111"/>
          <a:ext cx="7813675" cy="2232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29" name="Document" r:id="rId4" imgW="8152815" imgH="2321730" progId="Word.Document.8">
                  <p:embed/>
                </p:oleObj>
              </mc:Choice>
              <mc:Fallback>
                <p:oleObj name="Document" r:id="rId4" imgW="8152815" imgH="2321730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988" y="2421111"/>
                        <a:ext cx="7813675" cy="2232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104" name="Rectangle 6"/>
          <p:cNvSpPr>
            <a:spLocks noChangeArrowheads="1"/>
          </p:cNvSpPr>
          <p:nvPr/>
        </p:nvSpPr>
        <p:spPr bwMode="auto">
          <a:xfrm>
            <a:off x="533400" y="1935163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buFontTx/>
              <a:buNone/>
            </a:pPr>
            <a:r>
              <a:rPr lang="en-GB" altLang="en-US" sz="2000"/>
              <a:t>Authors:</a:t>
            </a:r>
            <a:endParaRPr lang="en-GB" altLang="en-US" sz="2000" b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692696"/>
            <a:ext cx="8062913" cy="6048672"/>
          </a:xfrm>
        </p:spPr>
        <p:txBody>
          <a:bodyPr>
            <a:normAutofit fontScale="55000" lnSpcReduction="20000"/>
          </a:bodyPr>
          <a:lstStyle/>
          <a:p>
            <a:pPr>
              <a:defRPr/>
            </a:pPr>
            <a:r>
              <a:rPr lang="en-US" altLang="en-US" sz="3300" b="0" dirty="0"/>
              <a:t>Wi-Fi Alliance work is continuing with regular task group teleconferences and remotely managed interoperability testing. Virtual member events are being held from time to time</a:t>
            </a:r>
          </a:p>
          <a:p>
            <a:pPr>
              <a:defRPr/>
            </a:pPr>
            <a:endParaRPr lang="en-US" altLang="en-US" sz="3300" b="0" dirty="0"/>
          </a:p>
          <a:p>
            <a:pPr>
              <a:defRPr/>
            </a:pPr>
            <a:r>
              <a:rPr lang="en-US" altLang="en-US" sz="3300" b="0" dirty="0"/>
              <a:t>Recent Items of note</a:t>
            </a:r>
          </a:p>
          <a:p>
            <a:pPr lvl="1">
              <a:defRPr/>
            </a:pPr>
            <a:r>
              <a:rPr lang="en-US" altLang="en-US" sz="2900" dirty="0"/>
              <a:t>3</a:t>
            </a:r>
            <a:r>
              <a:rPr lang="en-US" altLang="en-US" sz="2900" baseline="30000" dirty="0"/>
              <a:t>rd</a:t>
            </a:r>
            <a:r>
              <a:rPr lang="en-US" altLang="en-US" sz="2900" dirty="0"/>
              <a:t> Mar</a:t>
            </a:r>
            <a:r>
              <a:rPr lang="en-US" altLang="en-US" sz="2900" b="0" dirty="0"/>
              <a:t> 20210 : </a:t>
            </a:r>
            <a:r>
              <a:rPr lang="en-US" altLang="en-US" sz="2900" dirty="0"/>
              <a:t>Wi-Fi Alliance® optimizes Wi-Fi® mobility experience</a:t>
            </a:r>
          </a:p>
          <a:p>
            <a:pPr lvl="1">
              <a:defRPr/>
            </a:pPr>
            <a:r>
              <a:rPr lang="en-US" altLang="en-US" sz="2900" dirty="0">
                <a:hlinkClick r:id="rId3"/>
              </a:rPr>
              <a:t>https://www.wi-fi.org/news-events/newsroom/wi-fi-alliance-optimizes-wi-fi-mobility-experience</a:t>
            </a:r>
            <a:r>
              <a:rPr lang="en-US" altLang="en-US" sz="2900" dirty="0"/>
              <a:t> </a:t>
            </a:r>
            <a:endParaRPr lang="en-US" altLang="en-US" sz="2500" dirty="0"/>
          </a:p>
          <a:p>
            <a:pPr lvl="1"/>
            <a:r>
              <a:rPr lang="en-US" altLang="en-US" sz="2900" dirty="0">
                <a:solidFill>
                  <a:srgbClr val="000000"/>
                </a:solidFill>
              </a:rPr>
              <a:t>23</a:t>
            </a:r>
            <a:r>
              <a:rPr lang="en-US" altLang="en-US" sz="2900" baseline="30000" dirty="0">
                <a:solidFill>
                  <a:srgbClr val="000000"/>
                </a:solidFill>
              </a:rPr>
              <a:t>rd</a:t>
            </a:r>
            <a:r>
              <a:rPr lang="en-US" altLang="en-US" sz="2900" dirty="0">
                <a:solidFill>
                  <a:srgbClr val="000000"/>
                </a:solidFill>
              </a:rPr>
              <a:t> Feb 2021 :Wi-Fi Alliance® improves Quality of Service for real-time Wi-Fi® applications </a:t>
            </a:r>
            <a:endParaRPr lang="en-US" altLang="en-US" sz="2900" dirty="0">
              <a:hlinkClick r:id="rId4"/>
            </a:endParaRPr>
          </a:p>
          <a:p>
            <a:pPr lvl="1"/>
            <a:r>
              <a:rPr lang="en-US" altLang="en-US" sz="2900" dirty="0">
                <a:hlinkClick r:id="rId4"/>
              </a:rPr>
              <a:t>https://www.wi-fi.org/news-events/newsroom/wi-fi-alliance-improves-quality-of-service-for-real-time-wi-fi-applications</a:t>
            </a:r>
            <a:r>
              <a:rPr lang="en-US" altLang="en-US" sz="2900" dirty="0"/>
              <a:t> </a:t>
            </a:r>
          </a:p>
          <a:p>
            <a:pPr lvl="1"/>
            <a:r>
              <a:rPr lang="en-US" altLang="en-US" sz="2900" dirty="0"/>
              <a:t>4</a:t>
            </a:r>
            <a:r>
              <a:rPr lang="en-US" altLang="en-US" sz="2900" baseline="30000" dirty="0"/>
              <a:t>th</a:t>
            </a:r>
            <a:r>
              <a:rPr lang="en-US" altLang="en-US" sz="2900" dirty="0"/>
              <a:t> Feb 2021: Wi-Fi Alliance® connects and expands home Wi-Fi® </a:t>
            </a:r>
          </a:p>
          <a:p>
            <a:pPr lvl="1"/>
            <a:r>
              <a:rPr lang="en-US" altLang="en-US" sz="2900" dirty="0">
                <a:hlinkClick r:id="rId5"/>
              </a:rPr>
              <a:t>https://www.wi-fi.org/news-events/newsroom/wi-fi-alliance-connects-and-expands-home-wi-fi</a:t>
            </a:r>
            <a:r>
              <a:rPr lang="en-US" altLang="en-US" sz="2900" dirty="0"/>
              <a:t> </a:t>
            </a:r>
          </a:p>
          <a:p>
            <a:pPr lvl="1"/>
            <a:r>
              <a:rPr lang="it-IT" altLang="en-US" sz="2900" dirty="0"/>
              <a:t>11° Jan 2021 Wi-Fi Alliance® delivers Wi-Fi 6E certification program </a:t>
            </a:r>
            <a:endParaRPr lang="en-US" altLang="en-US" sz="2900" dirty="0">
              <a:hlinkClick r:id="rId6"/>
            </a:endParaRPr>
          </a:p>
          <a:p>
            <a:pPr lvl="1"/>
            <a:r>
              <a:rPr lang="en-US" altLang="en-US" sz="2900" dirty="0">
                <a:hlinkClick r:id="rId6"/>
              </a:rPr>
              <a:t>https://www.wi-fi.org/news-events/newsroom/wi-fi-alliance-delivers-wi-fi-6e-certification-program</a:t>
            </a:r>
            <a:r>
              <a:rPr lang="en-US" altLang="en-US" sz="2900" dirty="0"/>
              <a:t> </a:t>
            </a:r>
          </a:p>
          <a:p>
            <a:pPr marL="457200" lvl="1" indent="0">
              <a:buNone/>
            </a:pPr>
            <a:endParaRPr lang="en-US" altLang="en-US" sz="3300" b="0" dirty="0"/>
          </a:p>
          <a:p>
            <a:pPr>
              <a:defRPr/>
            </a:pPr>
            <a:r>
              <a:rPr lang="en-US" altLang="en-US" sz="3300" b="0" dirty="0"/>
              <a:t>Ongoing technical activity at Wi-Fi Alliance leading to certification, based on IEEE programs</a:t>
            </a:r>
          </a:p>
          <a:p>
            <a:pPr marL="457200" lvl="1" indent="0">
              <a:buNone/>
              <a:defRPr/>
            </a:pPr>
            <a:r>
              <a:rPr lang="en-US" altLang="en-US" sz="2500" dirty="0"/>
              <a:t>  </a:t>
            </a:r>
          </a:p>
          <a:p>
            <a:pPr lvl="1">
              <a:defRPr/>
            </a:pPr>
            <a:r>
              <a:rPr lang="en-US" altLang="en-US" sz="2500" dirty="0"/>
              <a:t>60GHz</a:t>
            </a:r>
          </a:p>
          <a:p>
            <a:pPr lvl="1">
              <a:defRPr/>
            </a:pPr>
            <a:r>
              <a:rPr lang="en-US" altLang="en-US" sz="2500" dirty="0" err="1"/>
              <a:t>HaLow</a:t>
            </a:r>
            <a:endParaRPr lang="en-US" altLang="en-US" sz="2500" dirty="0"/>
          </a:p>
          <a:p>
            <a:pPr lvl="1">
              <a:defRPr/>
            </a:pPr>
            <a:r>
              <a:rPr lang="en-US" altLang="en-US" sz="2500" dirty="0"/>
              <a:t>Wi-Fi 6</a:t>
            </a:r>
          </a:p>
          <a:p>
            <a:pPr lvl="1">
              <a:defRPr/>
            </a:pPr>
            <a:endParaRPr lang="en-US" altLang="en-US" sz="1600" dirty="0"/>
          </a:p>
        </p:txBody>
      </p:sp>
      <p:sp>
        <p:nvSpPr>
          <p:cNvPr id="5123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3568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>
              <a:defRPr/>
            </a:pPr>
            <a:r>
              <a:rPr lang="en-US" altLang="en-US" sz="2000" b="0" dirty="0"/>
              <a:t>Examples of other technical work ongoing in Wi-Fi Alliance</a:t>
            </a:r>
          </a:p>
          <a:p>
            <a:pPr lvl="1">
              <a:defRPr/>
            </a:pPr>
            <a:r>
              <a:rPr lang="en-US" altLang="en-US" sz="1600" dirty="0"/>
              <a:t>Aware</a:t>
            </a:r>
          </a:p>
          <a:p>
            <a:pPr lvl="1">
              <a:defRPr/>
            </a:pPr>
            <a:r>
              <a:rPr lang="en-US" altLang="en-US" sz="1600" dirty="0"/>
              <a:t>Easy Connect</a:t>
            </a:r>
          </a:p>
          <a:p>
            <a:pPr lvl="1">
              <a:defRPr/>
            </a:pPr>
            <a:r>
              <a:rPr lang="en-US" altLang="en-US" sz="1600" dirty="0" err="1"/>
              <a:t>Passpoint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 err="1"/>
              <a:t>EasyMesh</a:t>
            </a:r>
            <a:endParaRPr lang="en-US" altLang="en-US" sz="1600" dirty="0"/>
          </a:p>
          <a:p>
            <a:pPr lvl="1">
              <a:defRPr/>
            </a:pPr>
            <a:r>
              <a:rPr lang="en-US" altLang="en-US" sz="1600" dirty="0"/>
              <a:t>Data Elements</a:t>
            </a:r>
          </a:p>
          <a:p>
            <a:pPr lvl="1">
              <a:defRPr/>
            </a:pPr>
            <a:r>
              <a:rPr lang="en-US" altLang="en-US" sz="1600" dirty="0"/>
              <a:t>Security </a:t>
            </a:r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Examples of Wi-Fi Alliance Activity in other areas, potentially leading to technical work </a:t>
            </a:r>
          </a:p>
          <a:p>
            <a:pPr lvl="1">
              <a:defRPr/>
            </a:pPr>
            <a:r>
              <a:rPr lang="en-US" altLang="en-US" sz="1600" dirty="0"/>
              <a:t>Automotive</a:t>
            </a:r>
          </a:p>
          <a:p>
            <a:pPr lvl="1">
              <a:defRPr/>
            </a:pPr>
            <a:r>
              <a:rPr lang="en-US" altLang="en-US" sz="1600" dirty="0"/>
              <a:t>Healthcare</a:t>
            </a:r>
          </a:p>
          <a:p>
            <a:pPr lvl="1">
              <a:defRPr/>
            </a:pPr>
            <a:r>
              <a:rPr lang="en-US" altLang="en-US" sz="1600" dirty="0"/>
              <a:t>Customer experience</a:t>
            </a:r>
          </a:p>
          <a:p>
            <a:pPr lvl="1">
              <a:defRPr/>
            </a:pPr>
            <a:r>
              <a:rPr lang="en-US" altLang="en-US" sz="1600" dirty="0"/>
              <a:t>Internet of things</a:t>
            </a:r>
          </a:p>
          <a:p>
            <a:pPr lvl="1">
              <a:defRPr/>
            </a:pPr>
            <a:r>
              <a:rPr lang="en-US" altLang="en-US" sz="1600" dirty="0"/>
              <a:t>Location</a:t>
            </a:r>
          </a:p>
          <a:p>
            <a:pPr marL="0" indent="0">
              <a:buFontTx/>
              <a:buNone/>
              <a:defRPr/>
            </a:pPr>
            <a:endParaRPr lang="en-GB" altLang="en-US" sz="2000" b="0" dirty="0"/>
          </a:p>
        </p:txBody>
      </p:sp>
      <p:sp>
        <p:nvSpPr>
          <p:cNvPr id="2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765175"/>
            <a:ext cx="7772400" cy="5616575"/>
          </a:xfrm>
        </p:spPr>
        <p:txBody>
          <a:bodyPr/>
          <a:lstStyle/>
          <a:p>
            <a:pPr marL="0" indent="0">
              <a:buFontTx/>
              <a:buNone/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For more information on current areas of work see</a:t>
            </a:r>
          </a:p>
          <a:p>
            <a:pPr lvl="1">
              <a:defRPr/>
            </a:pPr>
            <a:r>
              <a:rPr lang="en-US" altLang="en-US" sz="1600" dirty="0">
                <a:hlinkClick r:id="rId3"/>
              </a:rPr>
              <a:t>http://www.wi-fi.org/who-we-are/current-work-areas</a:t>
            </a:r>
            <a:endParaRPr lang="en-US" altLang="en-US" sz="1600" dirty="0"/>
          </a:p>
          <a:p>
            <a:pPr>
              <a:defRPr/>
            </a:pPr>
            <a:endParaRPr lang="en-US" altLang="en-US" sz="2000" b="0" dirty="0"/>
          </a:p>
          <a:p>
            <a:pPr>
              <a:defRPr/>
            </a:pPr>
            <a:r>
              <a:rPr lang="en-US" altLang="en-US" sz="2000" b="0" dirty="0"/>
              <a:t>If these sound like interesting topics please plan to sign up and participate.</a:t>
            </a:r>
          </a:p>
          <a:p>
            <a:pPr>
              <a:defRPr/>
            </a:pPr>
            <a:endParaRPr lang="en-GB" altLang="en-US" sz="2000" b="0" dirty="0"/>
          </a:p>
          <a:p>
            <a:pPr>
              <a:defRPr/>
            </a:pPr>
            <a:r>
              <a:rPr lang="en-GB" altLang="en-US" sz="2000" b="0" dirty="0"/>
              <a:t>Further general information at </a:t>
            </a:r>
            <a:r>
              <a:rPr lang="en-GB" altLang="en-US" sz="2000" b="0" dirty="0">
                <a:hlinkClick r:id="rId4"/>
              </a:rPr>
              <a:t>http://www.wi-fi.org/</a:t>
            </a:r>
            <a:r>
              <a:rPr lang="en-GB" altLang="en-US" sz="2000" b="0" dirty="0"/>
              <a:t> </a:t>
            </a:r>
          </a:p>
        </p:txBody>
      </p:sp>
      <p:sp>
        <p:nvSpPr>
          <p:cNvPr id="7171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84213" y="332601"/>
            <a:ext cx="951222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dirty="0"/>
              <a:t>Mar 2021</a:t>
            </a:r>
            <a:endParaRPr lang="en-GB" altLang="en-US" sz="1800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GB" altLang="en-US" sz="1200" b="0" dirty="0"/>
              <a:t>Slide </a:t>
            </a:r>
            <a:fld id="{827138B0-886C-442D-A790-BBBA55B88C81}" type="slidenum">
              <a:rPr lang="en-GB" altLang="en-US" sz="1200" b="0"/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GB" altLang="en-US" sz="1200" b="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0</TotalTime>
  <Words>317</Words>
  <Application>Microsoft Office PowerPoint</Application>
  <PresentationFormat>On-screen Show (4:3)</PresentationFormat>
  <Paragraphs>66</Paragraphs>
  <Slides>4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Wi-Fi Alliance Liaison Update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2014-02-20T18:42:49Z</dcterms:created>
  <dcterms:modified xsi:type="dcterms:W3CDTF">2021-03-16T03:37:57Z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(2)UgYPB7JILeTwrnLnpN2B8EmvkdYMigKju63JAaKoAYdY0jy79QMmwPtX12GV8Q11Nb4OSOGn_x000d_
UIviNGv7svVSDzIZYkFJ8nUaolnrcAb0AyS1tq7PuIYABiEmXx+7smy+7gLoZX9Q2ID68H3d_x000d_
0tDVmiBqf9cDtnQqCVsrhsCZ0wSynKKsIr/LFfsgxmifYIhqY6ylmixvlTilVpdNW1qom3lY_x000d_
0aLScbDOiHrDN4w3Pb</vt:lpwstr>
  </property>
  <property fmtid="{D5CDD505-2E9C-101B-9397-08002B2CF9AE}" pid="3" name="_ms_pID_725343_00">
    <vt:lpwstr>_</vt:lpwstr>
  </property>
  <property fmtid="{D5CDD505-2E9C-101B-9397-08002B2CF9AE}" pid="4" name="_ms_pID_7253431">
    <vt:lpwstr>gdh7dv97kulMoRbA58HMqnQnQf3AZ/0sNnLjct0rSYnA==</vt:lpwstr>
  </property>
  <property fmtid="{D5CDD505-2E9C-101B-9397-08002B2CF9AE}" pid="5" name="_ms_pID_7253431_00">
    <vt:lpwstr>_</vt:lpwstr>
  </property>
  <property fmtid="{D5CDD505-2E9C-101B-9397-08002B2CF9AE}" pid="6" name="_new_ms_pID_72543">
    <vt:lpwstr>(3)KENUzmCPMuMMbkFT/eFMTjVnNUSTAajMWj0YmG/aFBNe1eUdD94rL8ZwqJeD7OobauZQndbR_x000d_
41s2u2p7AimLUMTxdNsRtSQpIWGLGijNF/wCfmpJMXP/LEL1Aq1rynDUPxgi35kw9WaJB/to_x000d_
Pg8yzS0CNsKEj6iiLWDOj0wWHJAAOePnlG3xQTqxVz+yJ8z8jj16pzs5IMaAY+8NGB+O3Jsa_x000d_
UeHrvCQvMqzqsbohho</vt:lpwstr>
  </property>
  <property fmtid="{D5CDD505-2E9C-101B-9397-08002B2CF9AE}" pid="7" name="_new_ms_pID_72543_00">
    <vt:lpwstr>_new_ms_pID_72543</vt:lpwstr>
  </property>
  <property fmtid="{D5CDD505-2E9C-101B-9397-08002B2CF9AE}" pid="8" name="_new_ms_pID_725431">
    <vt:lpwstr>v0CGH8ofhWhQPAQXNEUsQ+BfkiMy/q5W7X6firuwf7gH6Z9emREQkB_x000d_
5jhevB5OnahXD1sHWLJwzzTih4MIgF5Uctg1w+PGBt0guD+lWO8mrfrrv9kOPbWswN3b1uaV_x000d_
0OONHTPhKS6KqOm9Do9kLq1z4sdO0dRX3BvSUE7bhIDFIYKfH8QYndnBAt7Cmk0oJj/NfxHB_x000d_
ObEzcS3C5vOJGJuEVNew6J7KqZR6Bi7JVAuO</vt:lpwstr>
  </property>
  <property fmtid="{D5CDD505-2E9C-101B-9397-08002B2CF9AE}" pid="9" name="_new_ms_pID_725431_00">
    <vt:lpwstr>_new_ms_pID_725431</vt:lpwstr>
  </property>
  <property fmtid="{D5CDD505-2E9C-101B-9397-08002B2CF9AE}" pid="10" name="_new_ms_pID_725432">
    <vt:lpwstr>b/E9W7FyobRmtdlC3Ft4NSLcFd7eLvGcTAT/_x000d_
2ciIvoQ+L9DgpjyXKsibUXpC2BbifH66A64aWjBG/o+1Cp7NwLLrcnDV9zv6+PkSIB7n5QEu_x000d_
6dZcm+FTPJ/flR3WxFXQBw==</vt:lpwstr>
  </property>
  <property fmtid="{D5CDD505-2E9C-101B-9397-08002B2CF9AE}" pid="11" name="_new_ms_pID_725432_00">
    <vt:lpwstr>_new_ms_pID_725432</vt:lpwstr>
  </property>
  <property fmtid="{D5CDD505-2E9C-101B-9397-08002B2CF9AE}" pid="12" name="sflag">
    <vt:lpwstr>1399998135</vt:lpwstr>
  </property>
</Properties>
</file>