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73" r:id="rId5"/>
    <p:sldId id="270" r:id="rId6"/>
    <p:sldId id="271" r:id="rId7"/>
    <p:sldId id="272" r:id="rId8"/>
    <p:sldId id="27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3" d="100"/>
          <a:sy n="83" d="100"/>
        </p:scale>
        <p:origin x="384"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Hyun </a:t>
            </a:r>
            <a:r>
              <a:rPr lang="en-GB" dirty="0" err="1"/>
              <a:t>Seo</a:t>
            </a:r>
            <a:r>
              <a:rPr lang="en-GB" dirty="0"/>
              <a:t> Oh, ETRI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Hyun </a:t>
            </a:r>
            <a:r>
              <a:rPr lang="en-GB" dirty="0" err="1"/>
              <a:t>Seo</a:t>
            </a:r>
            <a:r>
              <a:rPr lang="en-GB" dirty="0"/>
              <a:t> Oh, ETRI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Hyun </a:t>
            </a:r>
            <a:r>
              <a:rPr lang="en-GB" dirty="0" err="1"/>
              <a:t>Seo</a:t>
            </a:r>
            <a:r>
              <a:rPr lang="en-GB" dirty="0"/>
              <a:t> Oh, ETRI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802.11-21/0459r0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2223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Review on</a:t>
            </a:r>
            <a:r>
              <a:rPr lang="ko-KR" altLang="en-US" dirty="0"/>
              <a:t> </a:t>
            </a:r>
            <a:r>
              <a:rPr lang="en-US" altLang="ko-KR" dirty="0"/>
              <a:t>the comments of “</a:t>
            </a:r>
            <a:r>
              <a:rPr lang="en-GB" dirty="0"/>
              <a:t>WLAN/5G interworking report Proposed Way Forward(11-21/0438r0)”</a:t>
            </a:r>
          </a:p>
        </p:txBody>
      </p:sp>
      <p:sp>
        <p:nvSpPr>
          <p:cNvPr id="3074" name="Rectangle 2"/>
          <p:cNvSpPr>
            <a:spLocks noGrp="1" noChangeArrowheads="1"/>
          </p:cNvSpPr>
          <p:nvPr>
            <p:ph type="subTitle" idx="1"/>
          </p:nvPr>
        </p:nvSpPr>
        <p:spPr>
          <a:xfrm>
            <a:off x="1828800" y="1733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2021-03-15</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dirty="0"/>
              <a:t>Hyun </a:t>
            </a:r>
            <a:r>
              <a:rPr lang="en-GB" dirty="0" err="1"/>
              <a:t>Seo</a:t>
            </a:r>
            <a:r>
              <a:rPr lang="en-GB" dirty="0"/>
              <a:t> Oh, ETRI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26969015"/>
              </p:ext>
            </p:extLst>
          </p:nvPr>
        </p:nvGraphicFramePr>
        <p:xfrm>
          <a:off x="995363" y="2489200"/>
          <a:ext cx="10394421" cy="2382520"/>
        </p:xfrm>
        <a:graphic>
          <a:graphicData uri="http://schemas.openxmlformats.org/presentationml/2006/ole">
            <mc:AlternateContent xmlns:mc="http://schemas.openxmlformats.org/markup-compatibility/2006">
              <mc:Choice xmlns:v="urn:schemas-microsoft-com:vml" Requires="v">
                <p:oleObj spid="_x0000_s1077" name="Document" r:id="rId4" imgW="10449353" imgH="2396650" progId="Word.Document.8">
                  <p:embed/>
                </p:oleObj>
              </mc:Choice>
              <mc:Fallback>
                <p:oleObj name="Document" r:id="rId4" imgW="10449353" imgH="2396650" progId="Word.Document.8">
                  <p:embed/>
                  <p:pic>
                    <p:nvPicPr>
                      <p:cNvPr id="3075" name="Object 3"/>
                      <p:cNvPicPr>
                        <a:picLocks noChangeAspect="1" noChangeArrowheads="1"/>
                      </p:cNvPicPr>
                      <p:nvPr/>
                    </p:nvPicPr>
                    <p:blipFill>
                      <a:blip r:embed="rId5"/>
                      <a:srcRect/>
                      <a:stretch>
                        <a:fillRect/>
                      </a:stretch>
                    </p:blipFill>
                    <p:spPr bwMode="auto">
                      <a:xfrm>
                        <a:off x="995363" y="2489200"/>
                        <a:ext cx="10394421" cy="238252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At the  March 10 meeting, “WG/5G Interworking Report Proposed Way Forward</a:t>
            </a:r>
            <a:r>
              <a:rPr lang="en-GB" altLang="ko-KR" dirty="0"/>
              <a:t>(21/0438r0)” was contributed by Robert Stacey, Intel. </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provides review and clarification on four comments from the document (11-21-0438r0).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Hyun </a:t>
            </a:r>
            <a:r>
              <a:rPr lang="en-GB" dirty="0" err="1"/>
              <a:t>Seo</a:t>
            </a:r>
            <a:r>
              <a:rPr lang="en-GB" dirty="0"/>
              <a:t> Oh, ETRI</a:t>
            </a:r>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dirty="0"/>
              <a:t>Comment #1</a:t>
            </a:r>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Tightly coupled and loosely coupled interworking model in Figure 2 and 3 </a:t>
            </a:r>
          </a:p>
          <a:p>
            <a:pPr lvl="1">
              <a:buFont typeface="Arial" panose="020B0604020202020204" pitchFamily="34" charset="0"/>
              <a:buChar char="•"/>
            </a:pPr>
            <a:r>
              <a:rPr lang="en-US" sz="1400" dirty="0"/>
              <a:t>3GPP Rel 15/16 does not define tightly coupled &amp; loosely coupled interworking model shown in Figure 2 &amp; 3. Figure 3 shows TNGF as part of loosely coupled model, however TNGF requires tight integration with WLAN over Ta, but N3IWF does not. </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lvl="1">
              <a:buFont typeface="Arial" panose="020B0604020202020204" pitchFamily="34" charset="0"/>
              <a:buChar char="•"/>
            </a:pPr>
            <a:r>
              <a:rPr lang="en-US" altLang="ko-KR" sz="1400" b="1" dirty="0"/>
              <a:t>Review </a:t>
            </a:r>
            <a:r>
              <a:rPr lang="en-US" altLang="ko-KR" sz="1400" b="1" i="1" dirty="0"/>
              <a:t>: Terms “Tightly coupled and Loosely coupled interworking are not specified in 3GPP standard. However, RAN level and core network level interworking are specified. RAN level and core network level interworking are referred to Tightly coupled and Loosely coupled interworking in this technical report.  In Loosely coupled interworking(Fig. 3), UE terminal can be connected to N3IWF or TNGF (means untrusted or trusted case), and STA terminal can be connected to N3IWF via WLAN access network. From</a:t>
            </a:r>
            <a:r>
              <a:rPr lang="ko-KR" altLang="en-US" sz="1400" b="1" i="1" dirty="0"/>
              <a:t> </a:t>
            </a:r>
            <a:r>
              <a:rPr lang="en-US" altLang="ko-KR" sz="1400" b="1" i="1" dirty="0"/>
              <a:t>the</a:t>
            </a:r>
            <a:r>
              <a:rPr lang="ko-KR" altLang="en-US" sz="1400" b="1" i="1" dirty="0"/>
              <a:t> </a:t>
            </a:r>
            <a:r>
              <a:rPr lang="en-US" altLang="ko-KR" sz="1400" b="1" i="1" dirty="0"/>
              <a:t>view</a:t>
            </a:r>
            <a:r>
              <a:rPr lang="ko-KR" altLang="en-US" sz="1400" b="1" i="1" dirty="0"/>
              <a:t> </a:t>
            </a:r>
            <a:r>
              <a:rPr lang="en-US" altLang="ko-KR" sz="1400" b="1" i="1" dirty="0"/>
              <a:t>of</a:t>
            </a:r>
            <a:r>
              <a:rPr lang="ko-KR" altLang="en-US" sz="1400" b="1" i="1" dirty="0"/>
              <a:t> </a:t>
            </a:r>
            <a:r>
              <a:rPr lang="en-US" altLang="ko-KR" sz="1400" b="1" i="1" dirty="0"/>
              <a:t>3GPP domain, TGNF interworking is recognized as Tightly coupled interworking. Thus, TNGF interworking view in Fig. 3 seems to be different and confused from the view of 3GPP domain.  </a:t>
            </a: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9" name="그림 8">
            <a:extLst>
              <a:ext uri="{FF2B5EF4-FFF2-40B4-BE49-F238E27FC236}">
                <a16:creationId xmlns:a16="http://schemas.microsoft.com/office/drawing/2014/main" id="{D80BF4BD-3B6F-4EBA-86EF-60CF2BD1BC6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6357" y="2494280"/>
            <a:ext cx="4926330" cy="1468120"/>
          </a:xfrm>
          <a:prstGeom prst="rect">
            <a:avLst/>
          </a:prstGeom>
          <a:noFill/>
        </p:spPr>
      </p:pic>
      <p:pic>
        <p:nvPicPr>
          <p:cNvPr id="10" name="그림 9">
            <a:extLst>
              <a:ext uri="{FF2B5EF4-FFF2-40B4-BE49-F238E27FC236}">
                <a16:creationId xmlns:a16="http://schemas.microsoft.com/office/drawing/2014/main" id="{EF6732FC-9ABB-4517-AACF-260F44E8252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4163" y="2133600"/>
            <a:ext cx="4937760" cy="2289810"/>
          </a:xfrm>
          <a:prstGeom prst="rect">
            <a:avLst/>
          </a:prstGeom>
          <a:noFill/>
        </p:spPr>
      </p:pic>
      <p:sp>
        <p:nvSpPr>
          <p:cNvPr id="7" name="직사각형 6">
            <a:extLst>
              <a:ext uri="{FF2B5EF4-FFF2-40B4-BE49-F238E27FC236}">
                <a16:creationId xmlns:a16="http://schemas.microsoft.com/office/drawing/2014/main" id="{08365DB3-39AA-4041-800F-1EBCB71B43A0}"/>
              </a:ext>
            </a:extLst>
          </p:cNvPr>
          <p:cNvSpPr/>
          <p:nvPr/>
        </p:nvSpPr>
        <p:spPr>
          <a:xfrm>
            <a:off x="485072" y="4419600"/>
            <a:ext cx="6096000" cy="523220"/>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Fig.2 Tightly coupled interworking reference model                                      between 5G core network and WLAN</a:t>
            </a:r>
            <a:endParaRPr lang="ko-KR" altLang="ko-KR" sz="1400" dirty="0">
              <a:latin typeface="Times New Roman" panose="02020603050405020304" pitchFamily="18" charset="0"/>
              <a:ea typeface="맑은 고딕" panose="020B0503020000020004" pitchFamily="50" charset="-127"/>
            </a:endParaRPr>
          </a:p>
        </p:txBody>
      </p:sp>
      <p:sp>
        <p:nvSpPr>
          <p:cNvPr id="11" name="직사각형 10">
            <a:extLst>
              <a:ext uri="{FF2B5EF4-FFF2-40B4-BE49-F238E27FC236}">
                <a16:creationId xmlns:a16="http://schemas.microsoft.com/office/drawing/2014/main" id="{D1B6B127-CA30-403B-B955-4642836FA641}"/>
              </a:ext>
            </a:extLst>
          </p:cNvPr>
          <p:cNvSpPr/>
          <p:nvPr/>
        </p:nvSpPr>
        <p:spPr>
          <a:xfrm>
            <a:off x="5788700" y="4419600"/>
            <a:ext cx="6096000" cy="523220"/>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 3 Loosely coupled interworking reference model                                    between 5G core network and WLAN</a:t>
            </a:r>
            <a:endParaRPr lang="ko-KR" altLang="ko-KR" sz="1400" dirty="0">
              <a:latin typeface="Times New Roman" panose="02020603050405020304" pitchFamily="18" charset="0"/>
              <a:ea typeface="맑은 고딕" panose="020B0503020000020004" pitchFamily="50" charset="-127"/>
            </a:endParaRPr>
          </a:p>
        </p:txBody>
      </p:sp>
    </p:spTree>
    <p:extLst>
      <p:ext uri="{BB962C8B-B14F-4D97-AF65-F5344CB8AC3E}">
        <p14:creationId xmlns:p14="http://schemas.microsoft.com/office/powerpoint/2010/main" val="3217241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dirty="0"/>
              <a:t>Comment #1</a:t>
            </a:r>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Proposal to harmonize 3GPP interworking view</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b="1" i="1" dirty="0"/>
              <a:t>The current title “</a:t>
            </a:r>
            <a:r>
              <a:rPr lang="en-US" altLang="ko-KR" sz="1400" b="1" i="1" dirty="0">
                <a:latin typeface="Times New Roman" panose="02020603050405020304" pitchFamily="18" charset="0"/>
                <a:ea typeface="맑은 고딕" panose="020B0503020000020004" pitchFamily="50" charset="-127"/>
              </a:rPr>
              <a:t>Tightly coupled interworking reference model between 5G core network and WLAN in </a:t>
            </a:r>
            <a:r>
              <a:rPr lang="en-US" altLang="ko-KR" sz="1400" b="1" i="1" dirty="0"/>
              <a:t>Fig. 2 is proposed to be changed into“5G and WLAN access convergence model”, which means  a tight integration in the function of UE and 5G access network. This model is a typical 3GPP system deployment using WLAN as wireless data path.   </a:t>
            </a:r>
          </a:p>
          <a:p>
            <a:pPr lvl="1">
              <a:buFont typeface="Arial" panose="020B0604020202020204" pitchFamily="34" charset="0"/>
              <a:buChar char="•"/>
            </a:pPr>
            <a:r>
              <a:rPr lang="en-US" altLang="ko-KR" sz="1400" b="1" i="1" dirty="0"/>
              <a:t>The current title “</a:t>
            </a:r>
            <a:r>
              <a:rPr lang="en-US" altLang="ko-KR" sz="1400" b="1" i="1" dirty="0">
                <a:latin typeface="Times New Roman" panose="02020603050405020304" pitchFamily="18" charset="0"/>
                <a:ea typeface="맑은 고딕" panose="020B0503020000020004" pitchFamily="50" charset="-127"/>
              </a:rPr>
              <a:t>Loosely coupled interworking reference model between 5G core network and WLAN in</a:t>
            </a:r>
            <a:r>
              <a:rPr lang="en-US" altLang="ko-KR" sz="1400" b="1" i="1" dirty="0"/>
              <a:t> Fig. 3 is proposed to be changed into “Interworking model between 5G core network and WLAN”, which supports two types of terminals UE and STA, and untrusted and trusted interworking. </a:t>
            </a:r>
          </a:p>
          <a:p>
            <a:pPr lvl="1">
              <a:buFont typeface="Arial" panose="020B0604020202020204" pitchFamily="34" charset="0"/>
              <a:buChar char="•"/>
            </a:pPr>
            <a:endParaRPr lang="en-US" altLang="ko-KR" sz="1400" i="1" dirty="0"/>
          </a:p>
          <a:p>
            <a:pPr>
              <a:buFont typeface="Arial" panose="020B0604020202020204" pitchFamily="34" charset="0"/>
              <a:buChar char="•"/>
            </a:pPr>
            <a:endParaRPr lang="en-US"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marL="457200" lvl="1" indent="0"/>
            <a:endParaRPr lang="en-US" sz="1400"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9" name="그림 8">
            <a:extLst>
              <a:ext uri="{FF2B5EF4-FFF2-40B4-BE49-F238E27FC236}">
                <a16:creationId xmlns:a16="http://schemas.microsoft.com/office/drawing/2014/main" id="{D80BF4BD-3B6F-4EBA-86EF-60CF2BD1BC6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6357" y="2209800"/>
            <a:ext cx="4926330" cy="1468120"/>
          </a:xfrm>
          <a:prstGeom prst="rect">
            <a:avLst/>
          </a:prstGeom>
          <a:noFill/>
        </p:spPr>
      </p:pic>
      <p:pic>
        <p:nvPicPr>
          <p:cNvPr id="10" name="그림 9">
            <a:extLst>
              <a:ext uri="{FF2B5EF4-FFF2-40B4-BE49-F238E27FC236}">
                <a16:creationId xmlns:a16="http://schemas.microsoft.com/office/drawing/2014/main" id="{EF6732FC-9ABB-4517-AACF-260F44E8252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4163" y="2057400"/>
            <a:ext cx="4937760" cy="2289810"/>
          </a:xfrm>
          <a:prstGeom prst="rect">
            <a:avLst/>
          </a:prstGeom>
          <a:noFill/>
        </p:spPr>
      </p:pic>
      <p:sp>
        <p:nvSpPr>
          <p:cNvPr id="7" name="직사각형 6">
            <a:extLst>
              <a:ext uri="{FF2B5EF4-FFF2-40B4-BE49-F238E27FC236}">
                <a16:creationId xmlns:a16="http://schemas.microsoft.com/office/drawing/2014/main" id="{08365DB3-39AA-4041-800F-1EBCB71B43A0}"/>
              </a:ext>
            </a:extLst>
          </p:cNvPr>
          <p:cNvSpPr/>
          <p:nvPr/>
        </p:nvSpPr>
        <p:spPr>
          <a:xfrm>
            <a:off x="485072" y="4419600"/>
            <a:ext cx="6096000" cy="600164"/>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Fig.2 5G and WLAN access convergence model</a:t>
            </a:r>
          </a:p>
          <a:p>
            <a:pPr algn="ctr">
              <a:spcBef>
                <a:spcPts val="600"/>
              </a:spcBef>
              <a:spcAft>
                <a:spcPts val="0"/>
              </a:spcAft>
            </a:pPr>
            <a:endParaRPr lang="ko-KR" altLang="ko-KR" sz="1400" dirty="0">
              <a:latin typeface="Times New Roman" panose="02020603050405020304" pitchFamily="18" charset="0"/>
              <a:ea typeface="맑은 고딕" panose="020B0503020000020004" pitchFamily="50" charset="-127"/>
            </a:endParaRPr>
          </a:p>
        </p:txBody>
      </p:sp>
      <p:sp>
        <p:nvSpPr>
          <p:cNvPr id="11" name="직사각형 10">
            <a:extLst>
              <a:ext uri="{FF2B5EF4-FFF2-40B4-BE49-F238E27FC236}">
                <a16:creationId xmlns:a16="http://schemas.microsoft.com/office/drawing/2014/main" id="{D1B6B127-CA30-403B-B955-4642836FA641}"/>
              </a:ext>
            </a:extLst>
          </p:cNvPr>
          <p:cNvSpPr/>
          <p:nvPr/>
        </p:nvSpPr>
        <p:spPr>
          <a:xfrm>
            <a:off x="5788700" y="4419600"/>
            <a:ext cx="6096000" cy="600164"/>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 3 Interworking model  between 5G core network and WLAN</a:t>
            </a:r>
          </a:p>
          <a:p>
            <a:pPr algn="ctr">
              <a:spcBef>
                <a:spcPts val="600"/>
              </a:spcBef>
              <a:spcAft>
                <a:spcPts val="0"/>
              </a:spcAft>
            </a:pPr>
            <a:endParaRPr lang="ko-KR" altLang="ko-KR" sz="1400" dirty="0">
              <a:latin typeface="Times New Roman" panose="02020603050405020304" pitchFamily="18" charset="0"/>
              <a:ea typeface="맑은 고딕" panose="020B0503020000020004" pitchFamily="50" charset="-127"/>
            </a:endParaRPr>
          </a:p>
        </p:txBody>
      </p:sp>
    </p:spTree>
    <p:extLst>
      <p:ext uri="{BB962C8B-B14F-4D97-AF65-F5344CB8AC3E}">
        <p14:creationId xmlns:p14="http://schemas.microsoft.com/office/powerpoint/2010/main" val="1728331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altLang="ko-KR" dirty="0"/>
              <a:t>Comment #2</a:t>
            </a:r>
            <a:endParaRPr lang="en-US" dirty="0"/>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Section 4.2 STA terminal </a:t>
            </a:r>
          </a:p>
          <a:p>
            <a:pPr lvl="1">
              <a:buFont typeface="Arial" panose="020B0604020202020204" pitchFamily="34" charset="0"/>
              <a:buChar char="•"/>
            </a:pPr>
            <a:r>
              <a:rPr lang="en-US" sz="1400" dirty="0"/>
              <a:t>Section 4.2: “A STA terminal shall initially support registration and authentication to establish a connection between a STA terminal and N3IWF” is inaccurate. Registration and auth are not done to establish connection with N3IWF.</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lvl="1">
              <a:buFont typeface="Arial" panose="020B0604020202020204" pitchFamily="34" charset="0"/>
              <a:buChar char="•"/>
            </a:pPr>
            <a:r>
              <a:rPr lang="en-US" altLang="ko-KR" sz="1400" b="1" dirty="0">
                <a:solidFill>
                  <a:schemeClr val="tx1"/>
                </a:solidFill>
              </a:rPr>
              <a:t>Review</a:t>
            </a:r>
            <a:r>
              <a:rPr lang="en-US" altLang="ko-KR" sz="1400" b="1" i="1" dirty="0">
                <a:solidFill>
                  <a:schemeClr val="tx1"/>
                </a:solidFill>
              </a:rPr>
              <a:t>: According to IEEE 802.11 standard, </a:t>
            </a:r>
            <a:r>
              <a:rPr lang="en-US" altLang="ko-KR" sz="1400" b="1" i="1" dirty="0"/>
              <a:t>station (STA) is defined as a logical entity that is a singly addressable instance of a medium access control (MAC) and physical layer (PHY) interface to the wireless medium (WM).  In this </a:t>
            </a:r>
            <a:r>
              <a:rPr lang="en-US" altLang="ko-KR" sz="1400" b="1" i="1" dirty="0">
                <a:solidFill>
                  <a:schemeClr val="tx1"/>
                </a:solidFill>
              </a:rPr>
              <a:t>report , STA terminal has functions of terminal interface (TEI) and terminal control (TEC), which is described in section 3.2 WLAN interworking functional model in 5G system.</a:t>
            </a:r>
          </a:p>
          <a:p>
            <a:pPr lvl="1">
              <a:buFont typeface="Arial" panose="020B0604020202020204" pitchFamily="34" charset="0"/>
              <a:buChar char="•"/>
            </a:pPr>
            <a:r>
              <a:rPr lang="en-US" altLang="ko-KR" sz="1400" b="1" i="1" dirty="0">
                <a:solidFill>
                  <a:schemeClr val="tx1"/>
                </a:solidFill>
              </a:rPr>
              <a:t>Section 4.2 describes a control function of  STA terminal:  STA terminal shall support registration and authentication function to interwork with 5G core network.</a:t>
            </a:r>
          </a:p>
          <a:p>
            <a:pPr lvl="1">
              <a:buFont typeface="Arial" panose="020B0604020202020204" pitchFamily="34" charset="0"/>
              <a:buChar char="•"/>
            </a:pPr>
            <a:endParaRPr lang="en-US" altLang="ko-KR" sz="1400" b="1" dirty="0">
              <a:solidFill>
                <a:schemeClr val="tx1"/>
              </a:solidFill>
            </a:endParaRP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7" name="그림 6">
            <a:extLst>
              <a:ext uri="{FF2B5EF4-FFF2-40B4-BE49-F238E27FC236}">
                <a16:creationId xmlns:a16="http://schemas.microsoft.com/office/drawing/2014/main" id="{18FD556E-2B1B-4EB5-BB6F-7F5C7DC1F0C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209800"/>
            <a:ext cx="5537835" cy="2487611"/>
          </a:xfrm>
          <a:prstGeom prst="rect">
            <a:avLst/>
          </a:prstGeom>
          <a:noFill/>
        </p:spPr>
      </p:pic>
      <p:sp>
        <p:nvSpPr>
          <p:cNvPr id="9" name="직사각형 8">
            <a:extLst>
              <a:ext uri="{FF2B5EF4-FFF2-40B4-BE49-F238E27FC236}">
                <a16:creationId xmlns:a16="http://schemas.microsoft.com/office/drawing/2014/main" id="{2B893F37-2AAD-4A3A-8BF8-B8BBD17138F9}"/>
              </a:ext>
            </a:extLst>
          </p:cNvPr>
          <p:cNvSpPr/>
          <p:nvPr/>
        </p:nvSpPr>
        <p:spPr>
          <a:xfrm>
            <a:off x="2835454" y="4724400"/>
            <a:ext cx="4936946" cy="307777"/>
          </a:xfrm>
          <a:prstGeom prst="rect">
            <a:avLst/>
          </a:prstGeom>
        </p:spPr>
        <p:txBody>
          <a:bodyPr wrap="square">
            <a:spAutoFit/>
          </a:bodyPr>
          <a:lstStyle/>
          <a:p>
            <a:pP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Fig.6 </a:t>
            </a:r>
            <a:r>
              <a:rPr lang="en-US" altLang="ko-KR" sz="1200" dirty="0">
                <a:solidFill>
                  <a:schemeClr val="tx1"/>
                </a:solidFill>
              </a:rPr>
              <a:t>Control plane between a STA terminal and N3IWF (3GPP TS 23.501)</a:t>
            </a:r>
            <a:endParaRPr lang="ko-KR" altLang="ko-KR" sz="1200" dirty="0">
              <a:solidFill>
                <a:schemeClr val="tx1"/>
              </a:solidFill>
            </a:endParaRPr>
          </a:p>
        </p:txBody>
      </p:sp>
    </p:spTree>
    <p:extLst>
      <p:ext uri="{BB962C8B-B14F-4D97-AF65-F5344CB8AC3E}">
        <p14:creationId xmlns:p14="http://schemas.microsoft.com/office/powerpoint/2010/main" val="1016820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altLang="ko-KR" dirty="0"/>
              <a:t>Comment #3</a:t>
            </a:r>
            <a:endParaRPr lang="en-US" dirty="0"/>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Section 6.1 STA terminal</a:t>
            </a:r>
          </a:p>
          <a:p>
            <a:pPr lvl="1">
              <a:buFont typeface="Arial" panose="020B0604020202020204" pitchFamily="34" charset="0"/>
              <a:buChar char="•"/>
            </a:pPr>
            <a:r>
              <a:rPr lang="en-US" sz="1400" dirty="0"/>
              <a:t>Section 6.1: “NAS signaling to AMF and packet session control to SMF are specified in 3GPP specifications and can be implemented in STA TEC and WLAN ANC.”</a:t>
            </a:r>
            <a:r>
              <a:rPr lang="en-US" sz="1800" dirty="0"/>
              <a:t> </a:t>
            </a:r>
            <a:r>
              <a:rPr lang="en-US" sz="1400" dirty="0"/>
              <a:t>is inaccurate. WLAN access network does not implement NAS signaling and packet session related control. </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altLang="ko-KR" sz="1400" dirty="0"/>
          </a:p>
          <a:p>
            <a:pPr lvl="1">
              <a:buFont typeface="Arial" panose="020B0604020202020204" pitchFamily="34" charset="0"/>
              <a:buChar char="•"/>
            </a:pPr>
            <a:r>
              <a:rPr lang="en-US" altLang="ko-KR" sz="1400" b="1" dirty="0">
                <a:solidFill>
                  <a:schemeClr val="tx1"/>
                </a:solidFill>
              </a:rPr>
              <a:t>Review</a:t>
            </a:r>
            <a:r>
              <a:rPr lang="en-US" altLang="ko-KR" sz="1400" b="1" i="1" dirty="0">
                <a:solidFill>
                  <a:schemeClr val="tx1"/>
                </a:solidFill>
              </a:rPr>
              <a:t>: I</a:t>
            </a:r>
            <a:r>
              <a:rPr lang="en-US" altLang="ko-KR" sz="1400" b="1" i="1" dirty="0"/>
              <a:t>n this </a:t>
            </a:r>
            <a:r>
              <a:rPr lang="en-US" altLang="ko-KR" sz="1400" b="1" i="1" dirty="0">
                <a:solidFill>
                  <a:schemeClr val="tx1"/>
                </a:solidFill>
              </a:rPr>
              <a:t>report , STA terminal has functions of terminal interface (TEI) and terminal control (TEC)  as shown in Fig.4.</a:t>
            </a:r>
          </a:p>
          <a:p>
            <a:pPr lvl="1">
              <a:buFont typeface="Arial" panose="020B0604020202020204" pitchFamily="34" charset="0"/>
              <a:buChar char="•"/>
            </a:pPr>
            <a:r>
              <a:rPr lang="en-US" altLang="ko-KR" sz="1400" b="1" i="1" dirty="0">
                <a:solidFill>
                  <a:schemeClr val="tx1"/>
                </a:solidFill>
              </a:rPr>
              <a:t>Section 6.1 describes a control function of STA terminal : STA terminal shall support NAS signaling to interwork with 5G core network.</a:t>
            </a:r>
          </a:p>
          <a:p>
            <a:pPr lvl="1">
              <a:buFont typeface="Arial" panose="020B0604020202020204" pitchFamily="34" charset="0"/>
              <a:buChar char="•"/>
            </a:pPr>
            <a:endParaRPr lang="en-US" altLang="ko-KR" sz="1400" b="1" dirty="0">
              <a:solidFill>
                <a:schemeClr val="tx1"/>
              </a:solidFill>
            </a:endParaRP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7" name="그림 6">
            <a:extLst>
              <a:ext uri="{FF2B5EF4-FFF2-40B4-BE49-F238E27FC236}">
                <a16:creationId xmlns:a16="http://schemas.microsoft.com/office/drawing/2014/main" id="{834EA7E3-7A05-445D-ADE3-3710762009A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397611"/>
            <a:ext cx="5763260" cy="2312035"/>
          </a:xfrm>
          <a:prstGeom prst="rect">
            <a:avLst/>
          </a:prstGeom>
          <a:noFill/>
        </p:spPr>
      </p:pic>
      <p:sp>
        <p:nvSpPr>
          <p:cNvPr id="8" name="직사각형 7">
            <a:extLst>
              <a:ext uri="{FF2B5EF4-FFF2-40B4-BE49-F238E27FC236}">
                <a16:creationId xmlns:a16="http://schemas.microsoft.com/office/drawing/2014/main" id="{AA260669-56CA-4F4C-A5B3-F75B573B0495}"/>
              </a:ext>
            </a:extLst>
          </p:cNvPr>
          <p:cNvSpPr/>
          <p:nvPr/>
        </p:nvSpPr>
        <p:spPr>
          <a:xfrm>
            <a:off x="2819400" y="4953000"/>
            <a:ext cx="4936946" cy="276999"/>
          </a:xfrm>
          <a:prstGeom prst="rect">
            <a:avLst/>
          </a:prstGeom>
        </p:spPr>
        <p:txBody>
          <a:bodyPr wrap="square">
            <a:spAutoFit/>
          </a:bodyPr>
          <a:lstStyle/>
          <a:p>
            <a:pPr>
              <a:spcBef>
                <a:spcPts val="600"/>
              </a:spcBef>
              <a:spcAft>
                <a:spcPts val="0"/>
              </a:spcAft>
            </a:pPr>
            <a:r>
              <a:rPr lang="en-US" altLang="ko-KR" sz="1200" dirty="0">
                <a:solidFill>
                  <a:srgbClr val="000000"/>
                </a:solidFill>
                <a:latin typeface="Times New Roman" panose="02020603050405020304" pitchFamily="18" charset="0"/>
                <a:ea typeface="맑은 고딕" panose="020B0503020000020004" pitchFamily="50" charset="-127"/>
              </a:rPr>
              <a:t>Fig.4 </a:t>
            </a:r>
            <a:r>
              <a:rPr lang="en-US" altLang="ko-KR" sz="1200" dirty="0">
                <a:solidFill>
                  <a:schemeClr val="tx1"/>
                </a:solidFill>
              </a:rPr>
              <a:t>Untrusted WLAN interworking reference model with 5G core network</a:t>
            </a:r>
            <a:endParaRPr lang="ko-KR" altLang="ko-KR" sz="1200" dirty="0">
              <a:solidFill>
                <a:schemeClr val="tx1"/>
              </a:solidFill>
            </a:endParaRPr>
          </a:p>
        </p:txBody>
      </p:sp>
    </p:spTree>
    <p:extLst>
      <p:ext uri="{BB962C8B-B14F-4D97-AF65-F5344CB8AC3E}">
        <p14:creationId xmlns:p14="http://schemas.microsoft.com/office/powerpoint/2010/main" val="51841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altLang="ko-KR" dirty="0"/>
              <a:t>Comment #4</a:t>
            </a:r>
            <a:endParaRPr lang="en-US" dirty="0"/>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Section 7 STA terminal</a:t>
            </a:r>
          </a:p>
          <a:p>
            <a:pPr lvl="1">
              <a:buFont typeface="Arial" panose="020B0604020202020204" pitchFamily="34" charset="0"/>
              <a:buChar char="•"/>
            </a:pPr>
            <a:r>
              <a:rPr lang="en-US" sz="1400" dirty="0"/>
              <a:t>Section 7: “The STA TEC and WLAN ANC  should contain the function for NAS signaling, ATSSS and QoS management functions, and should follow the guidance of the 3GPP specifications.” is inaccurate. NAS Signaling and ATSSS are not supported by WLAN access network.</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b="1" dirty="0">
                <a:solidFill>
                  <a:schemeClr val="tx1"/>
                </a:solidFill>
              </a:rPr>
              <a:t>Review</a:t>
            </a:r>
            <a:r>
              <a:rPr lang="en-US" altLang="ko-KR" sz="1400" b="1" i="1" dirty="0">
                <a:solidFill>
                  <a:schemeClr val="tx1"/>
                </a:solidFill>
              </a:rPr>
              <a:t>: I</a:t>
            </a:r>
            <a:r>
              <a:rPr lang="en-US" altLang="ko-KR" sz="1400" b="1" i="1" dirty="0"/>
              <a:t>n this </a:t>
            </a:r>
            <a:r>
              <a:rPr lang="en-US" altLang="ko-KR" sz="1400" b="1" i="1" dirty="0">
                <a:solidFill>
                  <a:schemeClr val="tx1"/>
                </a:solidFill>
              </a:rPr>
              <a:t>report , STA terminal has functions of terminal interface (TEI) and terminal control (TEC)  as shown in Fig.4.</a:t>
            </a:r>
          </a:p>
          <a:p>
            <a:pPr lvl="1">
              <a:buFont typeface="Arial" panose="020B0604020202020204" pitchFamily="34" charset="0"/>
              <a:buChar char="•"/>
            </a:pPr>
            <a:r>
              <a:rPr lang="en-US" altLang="ko-KR" sz="1400" b="1" i="1" dirty="0">
                <a:solidFill>
                  <a:schemeClr val="tx1"/>
                </a:solidFill>
              </a:rPr>
              <a:t>Section 7 describes a control function of STA terminal: STA terminal shall support NAS signaling and ATSSS functions to interwork with 5G core network.</a:t>
            </a:r>
          </a:p>
          <a:p>
            <a:pPr lvl="1">
              <a:buFont typeface="Arial" panose="020B0604020202020204" pitchFamily="34" charset="0"/>
              <a:buChar char="•"/>
            </a:pPr>
            <a:endParaRPr lang="en-US" altLang="ko-KR" sz="1400" b="1" dirty="0">
              <a:solidFill>
                <a:schemeClr val="tx1"/>
              </a:solidFill>
            </a:endParaRP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pic>
        <p:nvPicPr>
          <p:cNvPr id="7" name="그림 6">
            <a:extLst>
              <a:ext uri="{FF2B5EF4-FFF2-40B4-BE49-F238E27FC236}">
                <a16:creationId xmlns:a16="http://schemas.microsoft.com/office/drawing/2014/main" id="{34D9CB2D-434D-41FF-AEB9-11529F48AE4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397611"/>
            <a:ext cx="5763260" cy="2312035"/>
          </a:xfrm>
          <a:prstGeom prst="rect">
            <a:avLst/>
          </a:prstGeom>
          <a:noFill/>
        </p:spPr>
      </p:pic>
      <p:sp>
        <p:nvSpPr>
          <p:cNvPr id="8" name="직사각형 7">
            <a:extLst>
              <a:ext uri="{FF2B5EF4-FFF2-40B4-BE49-F238E27FC236}">
                <a16:creationId xmlns:a16="http://schemas.microsoft.com/office/drawing/2014/main" id="{9BC09DDC-6287-4669-81CC-FAEC73573844}"/>
              </a:ext>
            </a:extLst>
          </p:cNvPr>
          <p:cNvSpPr/>
          <p:nvPr/>
        </p:nvSpPr>
        <p:spPr>
          <a:xfrm>
            <a:off x="2819400" y="4953000"/>
            <a:ext cx="4936946" cy="276999"/>
          </a:xfrm>
          <a:prstGeom prst="rect">
            <a:avLst/>
          </a:prstGeom>
        </p:spPr>
        <p:txBody>
          <a:bodyPr wrap="square">
            <a:spAutoFit/>
          </a:bodyPr>
          <a:lstStyle/>
          <a:p>
            <a:pPr>
              <a:spcBef>
                <a:spcPts val="600"/>
              </a:spcBef>
              <a:spcAft>
                <a:spcPts val="0"/>
              </a:spcAft>
            </a:pPr>
            <a:r>
              <a:rPr lang="en-US" altLang="ko-KR" sz="1200" dirty="0">
                <a:solidFill>
                  <a:srgbClr val="000000"/>
                </a:solidFill>
                <a:latin typeface="Times New Roman" panose="02020603050405020304" pitchFamily="18" charset="0"/>
                <a:ea typeface="맑은 고딕" panose="020B0503020000020004" pitchFamily="50" charset="-127"/>
              </a:rPr>
              <a:t>Fig.4 </a:t>
            </a:r>
            <a:r>
              <a:rPr lang="en-US" altLang="ko-KR" sz="1200" dirty="0">
                <a:solidFill>
                  <a:schemeClr val="tx1"/>
                </a:solidFill>
              </a:rPr>
              <a:t>Untrusted WLAN interworking reference model with 5G core network</a:t>
            </a:r>
            <a:endParaRPr lang="ko-KR" altLang="ko-KR" sz="1200" dirty="0">
              <a:solidFill>
                <a:schemeClr val="tx1"/>
              </a:solidFill>
            </a:endParaRPr>
          </a:p>
        </p:txBody>
      </p:sp>
    </p:spTree>
    <p:extLst>
      <p:ext uri="{BB962C8B-B14F-4D97-AF65-F5344CB8AC3E}">
        <p14:creationId xmlns:p14="http://schemas.microsoft.com/office/powerpoint/2010/main" val="97787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dirty="0"/>
              <a:t>Summary</a:t>
            </a:r>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Comment #1: Section 4.1 </a:t>
            </a:r>
            <a:r>
              <a:rPr lang="en-US" altLang="ko-KR" dirty="0"/>
              <a:t>Tightly coupled and loosely coupled interworking model(Fig. 2 and 3) </a:t>
            </a:r>
            <a:endParaRPr lang="en-US" dirty="0"/>
          </a:p>
          <a:p>
            <a:pPr lvl="1">
              <a:buFont typeface="Arial" panose="020B0604020202020204" pitchFamily="34" charset="0"/>
              <a:buChar char="•"/>
            </a:pPr>
            <a:r>
              <a:rPr lang="en-US" altLang="ko-KR" sz="1600" b="1" i="1" dirty="0"/>
              <a:t>To harmonize 3GPP interworking view to WLAN,   terms “</a:t>
            </a:r>
            <a:r>
              <a:rPr lang="en-US" altLang="ko-KR" sz="1600" b="1" i="1" dirty="0">
                <a:latin typeface="Times New Roman" panose="02020603050405020304" pitchFamily="18" charset="0"/>
                <a:ea typeface="맑은 고딕" panose="020B0503020000020004" pitchFamily="50" charset="-127"/>
              </a:rPr>
              <a:t>Tightly coupled interworking and Loosely interworking are deleted.</a:t>
            </a:r>
          </a:p>
          <a:p>
            <a:pPr lvl="1">
              <a:buFont typeface="Arial" panose="020B0604020202020204" pitchFamily="34" charset="0"/>
              <a:buChar char="•"/>
            </a:pPr>
            <a:r>
              <a:rPr lang="en-US" altLang="ko-KR" sz="1600" b="1" i="1" dirty="0"/>
              <a:t>The title of Fig. 2 is proposed to be changed into “5G and WLAN access convergence model”</a:t>
            </a:r>
          </a:p>
          <a:p>
            <a:pPr lvl="1">
              <a:buFont typeface="Arial" panose="020B0604020202020204" pitchFamily="34" charset="0"/>
              <a:buChar char="•"/>
            </a:pPr>
            <a:r>
              <a:rPr lang="en-US" altLang="ko-KR" sz="1600" b="1" i="1" dirty="0"/>
              <a:t>The title of Fig. 3 is proposed to be changed into “Interworking model between 5G core network and WLAN”</a:t>
            </a:r>
          </a:p>
          <a:p>
            <a:pPr marL="457200" lvl="1" indent="0"/>
            <a:endParaRPr lang="en-US" sz="1600" dirty="0"/>
          </a:p>
          <a:p>
            <a:pPr lvl="1">
              <a:buFont typeface="Arial" panose="020B0604020202020204" pitchFamily="34" charset="0"/>
              <a:buChar char="•"/>
            </a:pPr>
            <a:endParaRPr lang="en-US" sz="1600" dirty="0"/>
          </a:p>
          <a:p>
            <a:pPr>
              <a:buFont typeface="Arial" panose="020B0604020202020204" pitchFamily="34" charset="0"/>
              <a:buChar char="•"/>
            </a:pPr>
            <a:r>
              <a:rPr lang="en-US" altLang="ko-KR" dirty="0"/>
              <a:t>Comment 2/3/4: Section 4.2, 6.1 and 7.0 STA terminal related functions</a:t>
            </a:r>
          </a:p>
          <a:p>
            <a:pPr lvl="1">
              <a:buFont typeface="Arial" panose="020B0604020202020204" pitchFamily="34" charset="0"/>
              <a:buChar char="•"/>
            </a:pPr>
            <a:r>
              <a:rPr lang="en-US" altLang="ko-KR" sz="1600" b="1" i="1" dirty="0"/>
              <a:t>In this </a:t>
            </a:r>
            <a:r>
              <a:rPr lang="en-US" altLang="ko-KR" sz="1600" b="1" i="1" dirty="0">
                <a:solidFill>
                  <a:schemeClr val="tx1"/>
                </a:solidFill>
              </a:rPr>
              <a:t>report , STA terminal has functions of terminal interface (TEI) and terminal control (TEC), which is described in section 3.2 WLAN interworking functional model in 5G system</a:t>
            </a:r>
          </a:p>
          <a:p>
            <a:pPr lvl="1">
              <a:buFont typeface="Arial" panose="020B0604020202020204" pitchFamily="34" charset="0"/>
              <a:buChar char="•"/>
            </a:pPr>
            <a:r>
              <a:rPr lang="en-US" sz="1600" b="1" i="1" dirty="0">
                <a:solidFill>
                  <a:schemeClr val="tx1"/>
                </a:solidFill>
              </a:rPr>
              <a:t>STA terminal shall support control functions to interwork with 5G system, which are registration and authentication, </a:t>
            </a:r>
            <a:r>
              <a:rPr lang="en-US" sz="1600" b="1" i="1">
                <a:solidFill>
                  <a:schemeClr val="tx1"/>
                </a:solidFill>
              </a:rPr>
              <a:t>NAS signaling, ATSSS.   </a:t>
            </a: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b="1" dirty="0">
                <a:solidFill>
                  <a:schemeClr val="tx1"/>
                </a:solidFill>
              </a:rPr>
              <a:t>Review</a:t>
            </a:r>
            <a:r>
              <a:rPr lang="en-US" altLang="ko-KR" sz="1400" b="1" i="1" dirty="0">
                <a:solidFill>
                  <a:schemeClr val="tx1"/>
                </a:solidFill>
              </a:rPr>
              <a:t>: I</a:t>
            </a:r>
            <a:r>
              <a:rPr lang="en-US" altLang="ko-KR" sz="1400" b="1" i="1" dirty="0"/>
              <a:t>n this </a:t>
            </a:r>
            <a:r>
              <a:rPr lang="en-US" altLang="ko-KR" sz="1400" b="1" i="1" dirty="0">
                <a:solidFill>
                  <a:schemeClr val="tx1"/>
                </a:solidFill>
              </a:rPr>
              <a:t>report , STA terminal has functions of terminal interface (TEI) and terminal control (TEC)  as shown in Fig.4.</a:t>
            </a:r>
          </a:p>
          <a:p>
            <a:pPr lvl="1">
              <a:buFont typeface="Arial" panose="020B0604020202020204" pitchFamily="34" charset="0"/>
              <a:buChar char="•"/>
            </a:pPr>
            <a:r>
              <a:rPr lang="en-US" altLang="ko-KR" sz="1400" b="1" i="1" dirty="0">
                <a:solidFill>
                  <a:schemeClr val="tx1"/>
                </a:solidFill>
              </a:rPr>
              <a:t>In section 6.1, a control function of STA terminal in Figure 4 , STA terminal is defined to shall support NAS signaling and ATSSS functions to interwork with 5G core network.</a:t>
            </a:r>
          </a:p>
          <a:p>
            <a:pPr lvl="1">
              <a:buFont typeface="Arial" panose="020B0604020202020204" pitchFamily="34" charset="0"/>
              <a:buChar char="•"/>
            </a:pPr>
            <a:endParaRPr lang="en-US" altLang="ko-KR" sz="1400" b="1" dirty="0">
              <a:solidFill>
                <a:schemeClr val="tx1"/>
              </a:solidFill>
            </a:endParaRP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90865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920</TotalTime>
  <Words>1145</Words>
  <Application>Microsoft Office PowerPoint</Application>
  <PresentationFormat>와이드스크린</PresentationFormat>
  <Paragraphs>190</Paragraphs>
  <Slides>8</Slides>
  <Notes>2</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5" baseType="lpstr">
      <vt:lpstr>Arial Unicode MS</vt:lpstr>
      <vt:lpstr>MS Gothic</vt:lpstr>
      <vt:lpstr>맑은 고딕</vt:lpstr>
      <vt:lpstr>Arial</vt:lpstr>
      <vt:lpstr>Times New Roman</vt:lpstr>
      <vt:lpstr>Office Theme</vt:lpstr>
      <vt:lpstr>Document</vt:lpstr>
      <vt:lpstr>Review on the comments of “WLAN/5G interworking report Proposed Way Forward(11-21/0438r0)”</vt:lpstr>
      <vt:lpstr>Abstract</vt:lpstr>
      <vt:lpstr>Comment #1</vt:lpstr>
      <vt:lpstr>Comment #1</vt:lpstr>
      <vt:lpstr>Comment #2</vt:lpstr>
      <vt:lpstr>Comment #3</vt:lpstr>
      <vt:lpstr>Comment #4</vt:lpstr>
      <vt:lpstr>Summary</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3GPP/WLAN interworking - way forward</dc:title>
  <dc:creator>Stacey, Robert</dc:creator>
  <cp:lastModifiedBy>USER</cp:lastModifiedBy>
  <cp:revision>93</cp:revision>
  <cp:lastPrinted>1601-01-01T00:00:00Z</cp:lastPrinted>
  <dcterms:created xsi:type="dcterms:W3CDTF">2021-03-10T15:55:20Z</dcterms:created>
  <dcterms:modified xsi:type="dcterms:W3CDTF">2021-03-14T13:12:38Z</dcterms:modified>
</cp:coreProperties>
</file>