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80" r:id="rId4"/>
    <p:sldId id="282" r:id="rId5"/>
    <p:sldId id="283" r:id="rId6"/>
    <p:sldId id="284" r:id="rId7"/>
    <p:sldId id="285" r:id="rId8"/>
    <p:sldId id="286" r:id="rId9"/>
    <p:sldId id="287" r:id="rId10"/>
    <p:sldId id="294" r:id="rId11"/>
    <p:sldId id="288" r:id="rId12"/>
    <p:sldId id="289" r:id="rId13"/>
    <p:sldId id="290" r:id="rId14"/>
    <p:sldId id="291" r:id="rId15"/>
    <p:sldId id="292" r:id="rId16"/>
    <p:sldId id="263" r:id="rId17"/>
    <p:sldId id="293" r:id="rId18"/>
    <p:sldId id="2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63EEE4-D690-4666-BE6D-19D260C0C49C}" v="8" dt="2021-09-06T06:43:20.1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4" autoAdjust="0"/>
    <p:restoredTop sz="95770" autoAdjust="0"/>
  </p:normalViewPr>
  <p:slideViewPr>
    <p:cSldViewPr>
      <p:cViewPr varScale="1">
        <p:scale>
          <a:sx n="109" d="100"/>
          <a:sy n="109" d="100"/>
        </p:scale>
        <p:origin x="384"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adı Mohammed Yousef" userId="ad49406b-5b71-4650-b28c-467771e44395" providerId="ADAL" clId="{9E63EEE4-D690-4666-BE6D-19D260C0C49C}"/>
    <pc:docChg chg="modSld modMainMaster modNotesMaster">
      <pc:chgData name="Hanadı Mohammed Yousef" userId="ad49406b-5b71-4650-b28c-467771e44395" providerId="ADAL" clId="{9E63EEE4-D690-4666-BE6D-19D260C0C49C}" dt="2021-09-06T06:50:04.251" v="48" actId="13900"/>
      <pc:docMkLst>
        <pc:docMk/>
      </pc:docMkLst>
      <pc:sldChg chg="modSp mod">
        <pc:chgData name="Hanadı Mohammed Yousef" userId="ad49406b-5b71-4650-b28c-467771e44395" providerId="ADAL" clId="{9E63EEE4-D690-4666-BE6D-19D260C0C49C}" dt="2021-09-06T06:43:20.126" v="13"/>
        <pc:sldMkLst>
          <pc:docMk/>
          <pc:sldMk cId="0" sldId="256"/>
        </pc:sldMkLst>
        <pc:spChg chg="mod">
          <ac:chgData name="Hanadı Mohammed Yousef" userId="ad49406b-5b71-4650-b28c-467771e44395" providerId="ADAL" clId="{9E63EEE4-D690-4666-BE6D-19D260C0C49C}" dt="2021-09-06T06:43:20.126" v="13"/>
          <ac:spMkLst>
            <pc:docMk/>
            <pc:sldMk cId="0" sldId="256"/>
            <ac:spMk id="3073" creationId="{00000000-0000-0000-0000-000000000000}"/>
          </ac:spMkLst>
        </pc:spChg>
        <pc:spChg chg="mod">
          <ac:chgData name="Hanadı Mohammed Yousef" userId="ad49406b-5b71-4650-b28c-467771e44395" providerId="ADAL" clId="{9E63EEE4-D690-4666-BE6D-19D260C0C49C}" dt="2021-09-06T06:43:20.126" v="13"/>
          <ac:spMkLst>
            <pc:docMk/>
            <pc:sldMk cId="0" sldId="256"/>
            <ac:spMk id="3074" creationId="{00000000-0000-0000-0000-000000000000}"/>
          </ac:spMkLst>
        </pc:spChg>
        <pc:spChg chg="mod">
          <ac:chgData name="Hanadı Mohammed Yousef" userId="ad49406b-5b71-4650-b28c-467771e44395" providerId="ADAL" clId="{9E63EEE4-D690-4666-BE6D-19D260C0C49C}" dt="2021-09-06T06:43:20.126" v="13"/>
          <ac:spMkLst>
            <pc:docMk/>
            <pc:sldMk cId="0" sldId="256"/>
            <ac:spMk id="3076" creationId="{00000000-0000-0000-0000-000000000000}"/>
          </ac:spMkLst>
        </pc:spChg>
        <pc:graphicFrameChg chg="mod">
          <ac:chgData name="Hanadı Mohammed Yousef" userId="ad49406b-5b71-4650-b28c-467771e44395" providerId="ADAL" clId="{9E63EEE4-D690-4666-BE6D-19D260C0C49C}" dt="2021-09-06T06:43:20.126" v="13"/>
          <ac:graphicFrameMkLst>
            <pc:docMk/>
            <pc:sldMk cId="0" sldId="256"/>
            <ac:graphicFrameMk id="3075" creationId="{00000000-0000-0000-0000-000000000000}"/>
          </ac:graphicFrameMkLst>
        </pc:graphicFrameChg>
      </pc:sldChg>
      <pc:sldChg chg="modSp mod">
        <pc:chgData name="Hanadı Mohammed Yousef" userId="ad49406b-5b71-4650-b28c-467771e44395" providerId="ADAL" clId="{9E63EEE4-D690-4666-BE6D-19D260C0C49C}" dt="2021-09-06T06:49:55.385" v="47" actId="5793"/>
        <pc:sldMkLst>
          <pc:docMk/>
          <pc:sldMk cId="0" sldId="257"/>
        </pc:sldMkLst>
        <pc:spChg chg="mod">
          <ac:chgData name="Hanadı Mohammed Yousef" userId="ad49406b-5b71-4650-b28c-467771e44395" providerId="ADAL" clId="{9E63EEE4-D690-4666-BE6D-19D260C0C49C}" dt="2021-09-06T06:49:55.385" v="47" actId="5793"/>
          <ac:spMkLst>
            <pc:docMk/>
            <pc:sldMk cId="0" sldId="257"/>
            <ac:spMk id="4098" creationId="{00000000-0000-0000-0000-000000000000}"/>
          </ac:spMkLst>
        </pc:spChg>
      </pc:sldChg>
      <pc:sldChg chg="modNotes">
        <pc:chgData name="Hanadı Mohammed Yousef" userId="ad49406b-5b71-4650-b28c-467771e44395" providerId="ADAL" clId="{9E63EEE4-D690-4666-BE6D-19D260C0C49C}" dt="2021-09-06T06:43:20.126" v="13"/>
        <pc:sldMkLst>
          <pc:docMk/>
          <pc:sldMk cId="0" sldId="263"/>
        </pc:sldMkLst>
      </pc:sldChg>
      <pc:sldChg chg="modNotes">
        <pc:chgData name="Hanadı Mohammed Yousef" userId="ad49406b-5b71-4650-b28c-467771e44395" providerId="ADAL" clId="{9E63EEE4-D690-4666-BE6D-19D260C0C49C}" dt="2021-09-06T06:43:20.126" v="13"/>
        <pc:sldMkLst>
          <pc:docMk/>
          <pc:sldMk cId="0" sldId="264"/>
        </pc:sldMkLst>
      </pc:sldChg>
      <pc:sldChg chg="modSp mod">
        <pc:chgData name="Hanadı Mohammed Yousef" userId="ad49406b-5b71-4650-b28c-467771e44395" providerId="ADAL" clId="{9E63EEE4-D690-4666-BE6D-19D260C0C49C}" dt="2021-09-06T06:32:39.375" v="2" actId="20577"/>
        <pc:sldMkLst>
          <pc:docMk/>
          <pc:sldMk cId="1106799184" sldId="285"/>
        </pc:sldMkLst>
        <pc:spChg chg="mod">
          <ac:chgData name="Hanadı Mohammed Yousef" userId="ad49406b-5b71-4650-b28c-467771e44395" providerId="ADAL" clId="{9E63EEE4-D690-4666-BE6D-19D260C0C49C}" dt="2021-09-06T06:32:39.375" v="2" actId="20577"/>
          <ac:spMkLst>
            <pc:docMk/>
            <pc:sldMk cId="1106799184" sldId="285"/>
            <ac:spMk id="4098" creationId="{00000000-0000-0000-0000-000000000000}"/>
          </ac:spMkLst>
        </pc:spChg>
      </pc:sldChg>
      <pc:sldChg chg="modNotes">
        <pc:chgData name="Hanadı Mohammed Yousef" userId="ad49406b-5b71-4650-b28c-467771e44395" providerId="ADAL" clId="{9E63EEE4-D690-4666-BE6D-19D260C0C49C}" dt="2021-09-06T06:43:20.126" v="13"/>
        <pc:sldMkLst>
          <pc:docMk/>
          <pc:sldMk cId="947937679" sldId="293"/>
        </pc:sldMkLst>
      </pc:sldChg>
      <pc:sldChg chg="modSp mod">
        <pc:chgData name="Hanadı Mohammed Yousef" userId="ad49406b-5b71-4650-b28c-467771e44395" providerId="ADAL" clId="{9E63EEE4-D690-4666-BE6D-19D260C0C49C}" dt="2021-09-06T06:50:04.251" v="48" actId="13900"/>
        <pc:sldMkLst>
          <pc:docMk/>
          <pc:sldMk cId="4265757939" sldId="294"/>
        </pc:sldMkLst>
        <pc:spChg chg="mod">
          <ac:chgData name="Hanadı Mohammed Yousef" userId="ad49406b-5b71-4650-b28c-467771e44395" providerId="ADAL" clId="{9E63EEE4-D690-4666-BE6D-19D260C0C49C}" dt="2021-09-06T06:50:04.251" v="48" actId="13900"/>
          <ac:spMkLst>
            <pc:docMk/>
            <pc:sldMk cId="4265757939" sldId="294"/>
            <ac:spMk id="3" creationId="{A040D8C1-99BC-414C-89B5-97F3972CE031}"/>
          </ac:spMkLst>
        </pc:spChg>
      </pc:sldChg>
      <pc:sldMasterChg chg="modSp modSldLayout">
        <pc:chgData name="Hanadı Mohammed Yousef" userId="ad49406b-5b71-4650-b28c-467771e44395" providerId="ADAL" clId="{9E63EEE4-D690-4666-BE6D-19D260C0C49C}" dt="2021-09-06T06:43:20.126" v="13"/>
        <pc:sldMasterMkLst>
          <pc:docMk/>
          <pc:sldMasterMk cId="0" sldId="2147483648"/>
        </pc:sldMasterMkLst>
        <pc:spChg chg="mod">
          <ac:chgData name="Hanadı Mohammed Yousef" userId="ad49406b-5b71-4650-b28c-467771e44395" providerId="ADAL" clId="{9E63EEE4-D690-4666-BE6D-19D260C0C49C}" dt="2021-09-06T06:43:20.126" v="13"/>
          <ac:spMkLst>
            <pc:docMk/>
            <pc:sldMasterMk cId="0" sldId="2147483648"/>
            <ac:spMk id="10" creationId="{00000000-0000-0000-0000-000000000000}"/>
          </ac:spMkLst>
        </pc:spChg>
        <pc:spChg chg="mod">
          <ac:chgData name="Hanadı Mohammed Yousef" userId="ad49406b-5b71-4650-b28c-467771e44395" providerId="ADAL" clId="{9E63EEE4-D690-4666-BE6D-19D260C0C49C}" dt="2021-09-06T06:43:20.126" v="13"/>
          <ac:spMkLst>
            <pc:docMk/>
            <pc:sldMasterMk cId="0" sldId="2147483648"/>
            <ac:spMk id="1025" creationId="{00000000-0000-0000-0000-000000000000}"/>
          </ac:spMkLst>
        </pc:spChg>
        <pc:spChg chg="mod">
          <ac:chgData name="Hanadı Mohammed Yousef" userId="ad49406b-5b71-4650-b28c-467771e44395" providerId="ADAL" clId="{9E63EEE4-D690-4666-BE6D-19D260C0C49C}" dt="2021-09-06T06:43:20.126" v="13"/>
          <ac:spMkLst>
            <pc:docMk/>
            <pc:sldMasterMk cId="0" sldId="2147483648"/>
            <ac:spMk id="1026" creationId="{00000000-0000-0000-0000-000000000000}"/>
          </ac:spMkLst>
        </pc:spChg>
        <pc:spChg chg="mod">
          <ac:chgData name="Hanadı Mohammed Yousef" userId="ad49406b-5b71-4650-b28c-467771e44395" providerId="ADAL" clId="{9E63EEE4-D690-4666-BE6D-19D260C0C49C}" dt="2021-09-06T06:43:20.126" v="13"/>
          <ac:spMkLst>
            <pc:docMk/>
            <pc:sldMasterMk cId="0" sldId="2147483648"/>
            <ac:spMk id="1027" creationId="{00000000-0000-0000-0000-000000000000}"/>
          </ac:spMkLst>
        </pc:spChg>
        <pc:spChg chg="mod">
          <ac:chgData name="Hanadı Mohammed Yousef" userId="ad49406b-5b71-4650-b28c-467771e44395" providerId="ADAL" clId="{9E63EEE4-D690-4666-BE6D-19D260C0C49C}" dt="2021-09-06T06:43:20.126" v="13"/>
          <ac:spMkLst>
            <pc:docMk/>
            <pc:sldMasterMk cId="0" sldId="2147483648"/>
            <ac:spMk id="1028" creationId="{00000000-0000-0000-0000-000000000000}"/>
          </ac:spMkLst>
        </pc:spChg>
        <pc:spChg chg="mod">
          <ac:chgData name="Hanadı Mohammed Yousef" userId="ad49406b-5b71-4650-b28c-467771e44395" providerId="ADAL" clId="{9E63EEE4-D690-4666-BE6D-19D260C0C49C}" dt="2021-09-06T06:43:20.126" v="13"/>
          <ac:spMkLst>
            <pc:docMk/>
            <pc:sldMasterMk cId="0" sldId="2147483648"/>
            <ac:spMk id="1029" creationId="{00000000-0000-0000-0000-000000000000}"/>
          </ac:spMkLst>
        </pc:spChg>
        <pc:spChg chg="mod">
          <ac:chgData name="Hanadı Mohammed Yousef" userId="ad49406b-5b71-4650-b28c-467771e44395" providerId="ADAL" clId="{9E63EEE4-D690-4666-BE6D-19D260C0C49C}" dt="2021-09-06T06:43:20.126" v="13"/>
          <ac:spMkLst>
            <pc:docMk/>
            <pc:sldMasterMk cId="0" sldId="2147483648"/>
            <ac:spMk id="1030" creationId="{00000000-0000-0000-0000-000000000000}"/>
          </ac:spMkLst>
        </pc:spChg>
        <pc:spChg chg="mod">
          <ac:chgData name="Hanadı Mohammed Yousef" userId="ad49406b-5b71-4650-b28c-467771e44395" providerId="ADAL" clId="{9E63EEE4-D690-4666-BE6D-19D260C0C49C}" dt="2021-09-06T06:43:20.126" v="13"/>
          <ac:spMkLst>
            <pc:docMk/>
            <pc:sldMasterMk cId="0" sldId="2147483648"/>
            <ac:spMk id="1031" creationId="{00000000-0000-0000-0000-000000000000}"/>
          </ac:spMkLst>
        </pc:spChg>
        <pc:spChg chg="mod">
          <ac:chgData name="Hanadı Mohammed Yousef" userId="ad49406b-5b71-4650-b28c-467771e44395" providerId="ADAL" clId="{9E63EEE4-D690-4666-BE6D-19D260C0C49C}" dt="2021-09-06T06:43:20.126" v="13"/>
          <ac:spMkLst>
            <pc:docMk/>
            <pc:sldMasterMk cId="0" sldId="2147483648"/>
            <ac:spMk id="1032" creationId="{00000000-0000-0000-0000-000000000000}"/>
          </ac:spMkLst>
        </pc:spChg>
        <pc:sldLayoutChg chg="modSp">
          <pc:chgData name="Hanadı Mohammed Yousef" userId="ad49406b-5b71-4650-b28c-467771e44395" providerId="ADAL" clId="{9E63EEE4-D690-4666-BE6D-19D260C0C49C}" dt="2021-09-06T06:43:20.126" v="13"/>
          <pc:sldLayoutMkLst>
            <pc:docMk/>
            <pc:sldMasterMk cId="0" sldId="2147483648"/>
            <pc:sldLayoutMk cId="0" sldId="2147483649"/>
          </pc:sldLayoutMkLst>
          <pc:spChg chg="mod">
            <ac:chgData name="Hanadı Mohammed Yousef" userId="ad49406b-5b71-4650-b28c-467771e44395" providerId="ADAL" clId="{9E63EEE4-D690-4666-BE6D-19D260C0C49C}" dt="2021-09-06T06:43:20.126" v="13"/>
            <ac:spMkLst>
              <pc:docMk/>
              <pc:sldMasterMk cId="0" sldId="2147483648"/>
              <pc:sldLayoutMk cId="0" sldId="2147483649"/>
              <ac:spMk id="2" creationId="{00000000-0000-0000-0000-000000000000}"/>
            </ac:spMkLst>
          </pc:spChg>
          <pc:spChg chg="mod">
            <ac:chgData name="Hanadı Mohammed Yousef" userId="ad49406b-5b71-4650-b28c-467771e44395" providerId="ADAL" clId="{9E63EEE4-D690-4666-BE6D-19D260C0C49C}" dt="2021-09-06T06:43:20.126" v="13"/>
            <ac:spMkLst>
              <pc:docMk/>
              <pc:sldMasterMk cId="0" sldId="2147483648"/>
              <pc:sldLayoutMk cId="0" sldId="2147483649"/>
              <ac:spMk id="3" creationId="{00000000-0000-0000-0000-000000000000}"/>
            </ac:spMkLst>
          </pc:spChg>
        </pc:sldLayoutChg>
        <pc:sldLayoutChg chg="modSp">
          <pc:chgData name="Hanadı Mohammed Yousef" userId="ad49406b-5b71-4650-b28c-467771e44395" providerId="ADAL" clId="{9E63EEE4-D690-4666-BE6D-19D260C0C49C}" dt="2021-09-06T06:43:20.126" v="13"/>
          <pc:sldLayoutMkLst>
            <pc:docMk/>
            <pc:sldMasterMk cId="0" sldId="2147483648"/>
            <pc:sldLayoutMk cId="0" sldId="2147483650"/>
          </pc:sldLayoutMkLst>
          <pc:spChg chg="mod">
            <ac:chgData name="Hanadı Mohammed Yousef" userId="ad49406b-5b71-4650-b28c-467771e44395" providerId="ADAL" clId="{9E63EEE4-D690-4666-BE6D-19D260C0C49C}" dt="2021-09-06T06:43:20.126" v="13"/>
            <ac:spMkLst>
              <pc:docMk/>
              <pc:sldMasterMk cId="0" sldId="2147483648"/>
              <pc:sldLayoutMk cId="0" sldId="2147483650"/>
              <ac:spMk id="11" creationId="{00000000-0000-0000-0000-000000000000}"/>
            </ac:spMkLst>
          </pc:spChg>
          <pc:spChg chg="mod">
            <ac:chgData name="Hanadı Mohammed Yousef" userId="ad49406b-5b71-4650-b28c-467771e44395" providerId="ADAL" clId="{9E63EEE4-D690-4666-BE6D-19D260C0C49C}" dt="2021-09-06T06:43:20.126" v="13"/>
            <ac:spMkLst>
              <pc:docMk/>
              <pc:sldMasterMk cId="0" sldId="2147483648"/>
              <pc:sldLayoutMk cId="0" sldId="2147483650"/>
              <ac:spMk id="12" creationId="{00000000-0000-0000-0000-000000000000}"/>
            </ac:spMkLst>
          </pc:spChg>
        </pc:sldLayoutChg>
        <pc:sldLayoutChg chg="modSp">
          <pc:chgData name="Hanadı Mohammed Yousef" userId="ad49406b-5b71-4650-b28c-467771e44395" providerId="ADAL" clId="{9E63EEE4-D690-4666-BE6D-19D260C0C49C}" dt="2021-09-06T06:43:20.126" v="13"/>
          <pc:sldLayoutMkLst>
            <pc:docMk/>
            <pc:sldMasterMk cId="0" sldId="2147483648"/>
            <pc:sldLayoutMk cId="0" sldId="2147483651"/>
          </pc:sldLayoutMkLst>
          <pc:spChg chg="mod">
            <ac:chgData name="Hanadı Mohammed Yousef" userId="ad49406b-5b71-4650-b28c-467771e44395" providerId="ADAL" clId="{9E63EEE4-D690-4666-BE6D-19D260C0C49C}" dt="2021-09-06T06:43:20.126" v="13"/>
            <ac:spMkLst>
              <pc:docMk/>
              <pc:sldMasterMk cId="0" sldId="2147483648"/>
              <pc:sldLayoutMk cId="0" sldId="2147483651"/>
              <ac:spMk id="2" creationId="{00000000-0000-0000-0000-000000000000}"/>
            </ac:spMkLst>
          </pc:spChg>
          <pc:spChg chg="mod">
            <ac:chgData name="Hanadı Mohammed Yousef" userId="ad49406b-5b71-4650-b28c-467771e44395" providerId="ADAL" clId="{9E63EEE4-D690-4666-BE6D-19D260C0C49C}" dt="2021-09-06T06:43:20.126" v="13"/>
            <ac:spMkLst>
              <pc:docMk/>
              <pc:sldMasterMk cId="0" sldId="2147483648"/>
              <pc:sldLayoutMk cId="0" sldId="2147483651"/>
              <ac:spMk id="3" creationId="{00000000-0000-0000-0000-000000000000}"/>
            </ac:spMkLst>
          </pc:spChg>
        </pc:sldLayoutChg>
        <pc:sldLayoutChg chg="modSp">
          <pc:chgData name="Hanadı Mohammed Yousef" userId="ad49406b-5b71-4650-b28c-467771e44395" providerId="ADAL" clId="{9E63EEE4-D690-4666-BE6D-19D260C0C49C}" dt="2021-09-06T06:43:20.126" v="13"/>
          <pc:sldLayoutMkLst>
            <pc:docMk/>
            <pc:sldMasterMk cId="0" sldId="2147483648"/>
            <pc:sldLayoutMk cId="0" sldId="2147483652"/>
          </pc:sldLayoutMkLst>
          <pc:spChg chg="mod">
            <ac:chgData name="Hanadı Mohammed Yousef" userId="ad49406b-5b71-4650-b28c-467771e44395" providerId="ADAL" clId="{9E63EEE4-D690-4666-BE6D-19D260C0C49C}" dt="2021-09-06T06:43:20.126" v="13"/>
            <ac:spMkLst>
              <pc:docMk/>
              <pc:sldMasterMk cId="0" sldId="2147483648"/>
              <pc:sldLayoutMk cId="0" sldId="2147483652"/>
              <ac:spMk id="3" creationId="{00000000-0000-0000-0000-000000000000}"/>
            </ac:spMkLst>
          </pc:spChg>
          <pc:spChg chg="mod">
            <ac:chgData name="Hanadı Mohammed Yousef" userId="ad49406b-5b71-4650-b28c-467771e44395" providerId="ADAL" clId="{9E63EEE4-D690-4666-BE6D-19D260C0C49C}" dt="2021-09-06T06:43:20.126" v="13"/>
            <ac:spMkLst>
              <pc:docMk/>
              <pc:sldMasterMk cId="0" sldId="2147483648"/>
              <pc:sldLayoutMk cId="0" sldId="2147483652"/>
              <ac:spMk id="4" creationId="{00000000-0000-0000-0000-000000000000}"/>
            </ac:spMkLst>
          </pc:spChg>
        </pc:sldLayoutChg>
        <pc:sldLayoutChg chg="modSp">
          <pc:chgData name="Hanadı Mohammed Yousef" userId="ad49406b-5b71-4650-b28c-467771e44395" providerId="ADAL" clId="{9E63EEE4-D690-4666-BE6D-19D260C0C49C}" dt="2021-09-06T06:43:20.126" v="13"/>
          <pc:sldLayoutMkLst>
            <pc:docMk/>
            <pc:sldMasterMk cId="0" sldId="2147483648"/>
            <pc:sldLayoutMk cId="0" sldId="2147483653"/>
          </pc:sldLayoutMkLst>
          <pc:spChg chg="mod">
            <ac:chgData name="Hanadı Mohammed Yousef" userId="ad49406b-5b71-4650-b28c-467771e44395" providerId="ADAL" clId="{9E63EEE4-D690-4666-BE6D-19D260C0C49C}" dt="2021-09-06T06:43:20.126" v="13"/>
            <ac:spMkLst>
              <pc:docMk/>
              <pc:sldMasterMk cId="0" sldId="2147483648"/>
              <pc:sldLayoutMk cId="0" sldId="2147483653"/>
              <ac:spMk id="2" creationId="{00000000-0000-0000-0000-000000000000}"/>
            </ac:spMkLst>
          </pc:spChg>
          <pc:spChg chg="mod">
            <ac:chgData name="Hanadı Mohammed Yousef" userId="ad49406b-5b71-4650-b28c-467771e44395" providerId="ADAL" clId="{9E63EEE4-D690-4666-BE6D-19D260C0C49C}" dt="2021-09-06T06:43:20.126" v="13"/>
            <ac:spMkLst>
              <pc:docMk/>
              <pc:sldMasterMk cId="0" sldId="2147483648"/>
              <pc:sldLayoutMk cId="0" sldId="2147483653"/>
              <ac:spMk id="3" creationId="{00000000-0000-0000-0000-000000000000}"/>
            </ac:spMkLst>
          </pc:spChg>
          <pc:spChg chg="mod">
            <ac:chgData name="Hanadı Mohammed Yousef" userId="ad49406b-5b71-4650-b28c-467771e44395" providerId="ADAL" clId="{9E63EEE4-D690-4666-BE6D-19D260C0C49C}" dt="2021-09-06T06:43:20.126" v="13"/>
            <ac:spMkLst>
              <pc:docMk/>
              <pc:sldMasterMk cId="0" sldId="2147483648"/>
              <pc:sldLayoutMk cId="0" sldId="2147483653"/>
              <ac:spMk id="4" creationId="{00000000-0000-0000-0000-000000000000}"/>
            </ac:spMkLst>
          </pc:spChg>
          <pc:spChg chg="mod">
            <ac:chgData name="Hanadı Mohammed Yousef" userId="ad49406b-5b71-4650-b28c-467771e44395" providerId="ADAL" clId="{9E63EEE4-D690-4666-BE6D-19D260C0C49C}" dt="2021-09-06T06:43:20.126" v="13"/>
            <ac:spMkLst>
              <pc:docMk/>
              <pc:sldMasterMk cId="0" sldId="2147483648"/>
              <pc:sldLayoutMk cId="0" sldId="2147483653"/>
              <ac:spMk id="5" creationId="{00000000-0000-0000-0000-000000000000}"/>
            </ac:spMkLst>
          </pc:spChg>
          <pc:spChg chg="mod">
            <ac:chgData name="Hanadı Mohammed Yousef" userId="ad49406b-5b71-4650-b28c-467771e44395" providerId="ADAL" clId="{9E63EEE4-D690-4666-BE6D-19D260C0C49C}" dt="2021-09-06T06:43:20.126" v="13"/>
            <ac:spMkLst>
              <pc:docMk/>
              <pc:sldMasterMk cId="0" sldId="2147483648"/>
              <pc:sldLayoutMk cId="0" sldId="2147483653"/>
              <ac:spMk id="6" creationId="{00000000-0000-0000-0000-000000000000}"/>
            </ac:spMkLst>
          </pc:spChg>
          <pc:spChg chg="mod">
            <ac:chgData name="Hanadı Mohammed Yousef" userId="ad49406b-5b71-4650-b28c-467771e44395" providerId="ADAL" clId="{9E63EEE4-D690-4666-BE6D-19D260C0C49C}" dt="2021-09-06T06:43:20.126" v="13"/>
            <ac:spMkLst>
              <pc:docMk/>
              <pc:sldMasterMk cId="0" sldId="2147483648"/>
              <pc:sldLayoutMk cId="0" sldId="2147483653"/>
              <ac:spMk id="8" creationId="{00000000-0000-0000-0000-000000000000}"/>
            </ac:spMkLst>
          </pc:spChg>
        </pc:sldLayoutChg>
        <pc:sldLayoutChg chg="modSp">
          <pc:chgData name="Hanadı Mohammed Yousef" userId="ad49406b-5b71-4650-b28c-467771e44395" providerId="ADAL" clId="{9E63EEE4-D690-4666-BE6D-19D260C0C49C}" dt="2021-09-06T06:43:20.126" v="13"/>
          <pc:sldLayoutMkLst>
            <pc:docMk/>
            <pc:sldMasterMk cId="0" sldId="2147483648"/>
            <pc:sldLayoutMk cId="0" sldId="2147483659"/>
          </pc:sldLayoutMkLst>
          <pc:spChg chg="mod">
            <ac:chgData name="Hanadı Mohammed Yousef" userId="ad49406b-5b71-4650-b28c-467771e44395" providerId="ADAL" clId="{9E63EEE4-D690-4666-BE6D-19D260C0C49C}" dt="2021-09-06T06:43:20.126" v="13"/>
            <ac:spMkLst>
              <pc:docMk/>
              <pc:sldMasterMk cId="0" sldId="2147483648"/>
              <pc:sldLayoutMk cId="0" sldId="2147483659"/>
              <ac:spMk id="2" creationId="{00000000-0000-0000-0000-000000000000}"/>
            </ac:spMkLst>
          </pc:spChg>
          <pc:spChg chg="mod">
            <ac:chgData name="Hanadı Mohammed Yousef" userId="ad49406b-5b71-4650-b28c-467771e44395" providerId="ADAL" clId="{9E63EEE4-D690-4666-BE6D-19D260C0C49C}" dt="2021-09-06T06:43:20.126" v="13"/>
            <ac:spMkLst>
              <pc:docMk/>
              <pc:sldMasterMk cId="0" sldId="2147483648"/>
              <pc:sldLayoutMk cId="0" sldId="2147483659"/>
              <ac:spMk id="3"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9/6/2021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187218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46468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521392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4567772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666602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7958240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3986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7116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4633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3353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3275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276077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21148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377" algn="l"/>
                <a:tab pos="1828754" algn="l"/>
                <a:tab pos="2743131" algn="l"/>
                <a:tab pos="3657509" algn="l"/>
                <a:tab pos="4571886" algn="l"/>
                <a:tab pos="5486263" algn="l"/>
                <a:tab pos="6400640" algn="l"/>
                <a:tab pos="7315017" algn="l"/>
                <a:tab pos="8229394" algn="l"/>
                <a:tab pos="9143771" algn="l"/>
                <a:tab pos="10058149" algn="l"/>
              </a:tabLst>
              <a:defRPr sz="1200">
                <a:solidFill>
                  <a:srgbClr val="000000"/>
                </a:solidFill>
                <a:cs typeface="Arial Unicode MS" charset="0"/>
              </a:defRPr>
            </a:lvl1pPr>
          </a:lstStyle>
          <a:p>
            <a:r>
              <a:rPr lang="en-GB" dirty="0"/>
              <a:t>Muhammad Sohaib J. Solaija, IMU; Vestel</a:t>
            </a:r>
          </a:p>
        </p:txBody>
      </p:sp>
      <p:sp>
        <p:nvSpPr>
          <p:cNvPr id="12" name="Rectangle 3"/>
          <p:cNvSpPr>
            <a:spLocks noGrp="1" noChangeArrowheads="1"/>
          </p:cNvSpPr>
          <p:nvPr>
            <p:ph type="dt" idx="15"/>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377" algn="l"/>
                <a:tab pos="1828754" algn="l"/>
                <a:tab pos="2743131" algn="l"/>
                <a:tab pos="3657509" algn="l"/>
                <a:tab pos="4571886" algn="l"/>
                <a:tab pos="5486263" algn="l"/>
                <a:tab pos="6400640" algn="l"/>
                <a:tab pos="7315017" algn="l"/>
                <a:tab pos="8229394" algn="l"/>
                <a:tab pos="9143771" algn="l"/>
                <a:tab pos="10058149" algn="l"/>
              </a:tabLst>
              <a:defRPr sz="1800" b="1">
                <a:solidFill>
                  <a:srgbClr val="000000"/>
                </a:solidFill>
                <a:cs typeface="Arial Unicode MS" charset="0"/>
              </a:defRPr>
            </a:lvl1pPr>
          </a:lstStyle>
          <a:p>
            <a:r>
              <a:rPr lang="en-US" dirty="0"/>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6"/>
            <a:ext cx="3865024"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2" y="68580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2"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377" algn="l"/>
                <a:tab pos="1828754" algn="l"/>
                <a:tab pos="2743131" algn="l"/>
                <a:tab pos="3657509" algn="l"/>
                <a:tab pos="4571886" algn="l"/>
                <a:tab pos="5486263" algn="l"/>
                <a:tab pos="6400640" algn="l"/>
                <a:tab pos="7315017" algn="l"/>
                <a:tab pos="8229394" algn="l"/>
                <a:tab pos="9143771" algn="l"/>
                <a:tab pos="10058149" algn="l"/>
              </a:tabLst>
              <a:defRPr sz="1800" b="1">
                <a:solidFill>
                  <a:srgbClr val="000000"/>
                </a:solidFill>
                <a:cs typeface="Arial Unicode MS" charset="0"/>
              </a:defRPr>
            </a:lvl1pPr>
          </a:lstStyle>
          <a:p>
            <a:r>
              <a:rPr lang="en-US" dirty="0"/>
              <a:t>September 2021</a:t>
            </a:r>
            <a:endParaRPr lang="en-GB" dirty="0"/>
          </a:p>
        </p:txBody>
      </p:sp>
      <p:sp>
        <p:nvSpPr>
          <p:cNvPr id="1028" name="Rectangle 4"/>
          <p:cNvSpPr>
            <a:spLocks noGrp="1" noChangeArrowheads="1"/>
          </p:cNvSpPr>
          <p:nvPr>
            <p:ph type="ftr"/>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377" algn="l"/>
                <a:tab pos="1828754" algn="l"/>
                <a:tab pos="2743131" algn="l"/>
                <a:tab pos="3657509" algn="l"/>
                <a:tab pos="4571886" algn="l"/>
                <a:tab pos="5486263" algn="l"/>
                <a:tab pos="6400640" algn="l"/>
                <a:tab pos="7315017" algn="l"/>
                <a:tab pos="8229394" algn="l"/>
                <a:tab pos="9143771" algn="l"/>
                <a:tab pos="10058149" algn="l"/>
              </a:tabLst>
              <a:defRPr sz="1200">
                <a:solidFill>
                  <a:srgbClr val="000000"/>
                </a:solidFill>
                <a:cs typeface="Arial Unicode MS" charset="0"/>
              </a:defRPr>
            </a:lvl1pPr>
          </a:lstStyle>
          <a:p>
            <a:r>
              <a:rPr lang="en-GB"/>
              <a:t>John Doe, Some Company</a:t>
            </a:r>
            <a:endParaRPr lang="en-GB" dirty="0"/>
          </a:p>
        </p:txBody>
      </p:sp>
      <p:sp>
        <p:nvSpPr>
          <p:cNvPr id="1029" name="Rectangle 5"/>
          <p:cNvSpPr>
            <a:spLocks noGrp="1" noChangeArrowheads="1"/>
          </p:cNvSpPr>
          <p:nvPr>
            <p:ph type="sldNum"/>
          </p:nvPr>
        </p:nvSpPr>
        <p:spPr bwMode="auto">
          <a:xfrm>
            <a:off x="5793320" y="6475416"/>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377" algn="l"/>
                <a:tab pos="1828754" algn="l"/>
                <a:tab pos="2743131" algn="l"/>
                <a:tab pos="3657509" algn="l"/>
                <a:tab pos="4571886" algn="l"/>
                <a:tab pos="5486263" algn="l"/>
                <a:tab pos="6400640" algn="l"/>
                <a:tab pos="7315017" algn="l"/>
                <a:tab pos="8229394" algn="l"/>
                <a:tab pos="9143771" algn="l"/>
                <a:tab pos="10058149"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6" y="6475414"/>
            <a:ext cx="718145" cy="184666"/>
          </a:xfrm>
          <a:prstGeom prst="rect">
            <a:avLst/>
          </a:prstGeom>
          <a:noFill/>
          <a:ln w="9525">
            <a:noFill/>
            <a:round/>
            <a:headEnd/>
            <a:tailEnd/>
          </a:ln>
          <a:effectLst/>
        </p:spPr>
        <p:txBody>
          <a:bodyPr wrap="none" lIns="0" tIns="0" rIns="0" bIns="0">
            <a:spAutoFit/>
          </a:bodyPr>
          <a:lstStyle/>
          <a:p>
            <a:pPr>
              <a:tabLst>
                <a:tab pos="0" algn="l"/>
                <a:tab pos="914377" algn="l"/>
                <a:tab pos="1828754" algn="l"/>
                <a:tab pos="2743131" algn="l"/>
                <a:tab pos="3657509" algn="l"/>
                <a:tab pos="4571886" algn="l"/>
                <a:tab pos="5486263" algn="l"/>
                <a:tab pos="6400640" algn="l"/>
                <a:tab pos="7315017" algn="l"/>
                <a:tab pos="8229394" algn="l"/>
                <a:tab pos="9143771" algn="l"/>
                <a:tab pos="10058149"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p:nvSpPr>
        <p:spPr bwMode="auto">
          <a:xfrm>
            <a:off x="6667505"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51"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377" algn="l"/>
                <a:tab pos="1828754" algn="l"/>
                <a:tab pos="2743131" algn="l"/>
                <a:tab pos="3657509" algn="l"/>
                <a:tab pos="4571886" algn="l"/>
                <a:tab pos="5486263" algn="l"/>
                <a:tab pos="6400640" algn="l"/>
                <a:tab pos="7315017" algn="l"/>
                <a:tab pos="8229394" algn="l"/>
                <a:tab pos="9143771" algn="l"/>
                <a:tab pos="10058149"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802.11-21/0445r1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51"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32" indent="-285744" algn="ctr" defTabSz="449251"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2971" indent="-228594" algn="ctr" defTabSz="449251"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160" indent="-228594" algn="ctr" defTabSz="449251"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349" indent="-228594" algn="ctr" defTabSz="449251"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537" indent="-228594" algn="ctr" defTabSz="449251"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726" indent="-228594" algn="ctr" defTabSz="449251"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8914" indent="-228594" algn="ctr" defTabSz="449251"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103" indent="-228594" algn="ctr" defTabSz="449251"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891" indent="-342891" algn="l" defTabSz="449251"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32" indent="-285744" algn="l" defTabSz="449251"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2971" indent="-228594" algn="l" defTabSz="449251" rtl="0" eaLnBrk="1" fontAlgn="base" hangingPunct="1">
        <a:spcBef>
          <a:spcPts val="451"/>
        </a:spcBef>
        <a:spcAft>
          <a:spcPct val="0"/>
        </a:spcAft>
        <a:buClr>
          <a:srgbClr val="000000"/>
        </a:buClr>
        <a:buSzPct val="100000"/>
        <a:buFont typeface="Times New Roman" pitchFamily="16" charset="0"/>
        <a:defRPr>
          <a:solidFill>
            <a:srgbClr val="000000"/>
          </a:solidFill>
          <a:latin typeface="+mn-lt"/>
          <a:ea typeface="+mn-ea"/>
        </a:defRPr>
      </a:lvl3pPr>
      <a:lvl4pPr marL="1600160" indent="-228594" algn="l" defTabSz="449251"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349" indent="-228594" algn="l" defTabSz="449251"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537" indent="-228594" algn="l" defTabSz="449251"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726" indent="-228594" algn="l" defTabSz="449251"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8914" indent="-228594" algn="l" defTabSz="449251"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103" indent="-228594" algn="l" defTabSz="449251"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1"/>
          </p:nvPr>
        </p:nvSpPr>
        <p:spPr>
          <a:xfrm>
            <a:off x="1827213" y="1938533"/>
            <a:ext cx="8534400" cy="476251"/>
          </a:xfrm>
          <a:ln/>
        </p:spPr>
        <p:txBody>
          <a:bodyPr/>
          <a:lstStyle/>
          <a:p>
            <a:pPr>
              <a:spcBef>
                <a:spcPts val="500"/>
              </a:spcBef>
              <a:tabLst>
                <a:tab pos="912791" algn="l"/>
                <a:tab pos="1827168" algn="l"/>
                <a:tab pos="2741545" algn="l"/>
                <a:tab pos="3655922" algn="l"/>
                <a:tab pos="4570299" algn="l"/>
                <a:tab pos="5484676" algn="l"/>
                <a:tab pos="6399053" algn="l"/>
                <a:tab pos="7313430" algn="l"/>
                <a:tab pos="8227808" algn="l"/>
                <a:tab pos="9142185" algn="l"/>
                <a:tab pos="10056562" algn="l"/>
              </a:tabLst>
            </a:pPr>
            <a:r>
              <a:rPr lang="en-GB" sz="2000" dirty="0"/>
              <a:t>Date:</a:t>
            </a:r>
            <a:r>
              <a:rPr lang="en-GB" sz="2000" b="0" dirty="0"/>
              <a:t> 2021-09-06</a:t>
            </a:r>
          </a:p>
        </p:txBody>
      </p:sp>
      <p:sp>
        <p:nvSpPr>
          <p:cNvPr id="6" name="Date Placeholder 3"/>
          <p:cNvSpPr>
            <a:spLocks noGrp="1"/>
          </p:cNvSpPr>
          <p:nvPr>
            <p:ph type="dt" idx="10"/>
          </p:nvPr>
        </p:nvSpPr>
        <p:spPr/>
        <p:txBody>
          <a:bodyPr/>
          <a:lstStyle/>
          <a:p>
            <a:r>
              <a:rPr lang="en-US" dirty="0"/>
              <a:t>September 2021</a:t>
            </a:r>
            <a:endParaRPr lang="en-GB" dirty="0"/>
          </a:p>
        </p:txBody>
      </p:sp>
      <p:sp>
        <p:nvSpPr>
          <p:cNvPr id="7" name="Footer Placeholder 4"/>
          <p:cNvSpPr>
            <a:spLocks noGrp="1"/>
          </p:cNvSpPr>
          <p:nvPr>
            <p:ph type="ftr" idx="11"/>
          </p:nvPr>
        </p:nvSpPr>
        <p:spPr/>
        <p:txBody>
          <a:bodyPr/>
          <a:lstStyle/>
          <a:p>
            <a:r>
              <a:rPr lang="en-GB"/>
              <a:t>Muhammad Sohaib J. Solaija, IMU; Vestel</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3073" name="Rectangle 1"/>
          <p:cNvSpPr>
            <a:spLocks noGrp="1" noChangeArrowheads="1"/>
          </p:cNvSpPr>
          <p:nvPr>
            <p:ph type="ctrTitle"/>
          </p:nvPr>
        </p:nvSpPr>
        <p:spPr>
          <a:xfrm>
            <a:off x="912813" y="735198"/>
            <a:ext cx="10363200" cy="1302916"/>
          </a:xfrm>
          <a:ln/>
        </p:spPr>
        <p:txBody>
          <a:bodyPr/>
          <a:lstStyle/>
          <a:p>
            <a:pPr>
              <a:tabLst>
                <a:tab pos="0" algn="l"/>
                <a:tab pos="914377" algn="l"/>
                <a:tab pos="1828754" algn="l"/>
                <a:tab pos="2743131" algn="l"/>
                <a:tab pos="3657509" algn="l"/>
                <a:tab pos="4571886" algn="l"/>
                <a:tab pos="5486263" algn="l"/>
                <a:tab pos="6400640" algn="l"/>
                <a:tab pos="7315017" algn="l"/>
                <a:tab pos="8229394" algn="l"/>
                <a:tab pos="9143771" algn="l"/>
                <a:tab pos="10058149" algn="l"/>
              </a:tabLst>
            </a:pPr>
            <a:r>
              <a:rPr lang="en-GB"/>
              <a:t>Information Sharing and Exchange for Multi-AP Coordination</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18531817"/>
              </p:ext>
            </p:extLst>
          </p:nvPr>
        </p:nvGraphicFramePr>
        <p:xfrm>
          <a:off x="1319743" y="3241369"/>
          <a:ext cx="9652000" cy="2224088"/>
        </p:xfrm>
        <a:graphic>
          <a:graphicData uri="http://schemas.openxmlformats.org/presentationml/2006/ole">
            <mc:AlternateContent xmlns:mc="http://schemas.openxmlformats.org/markup-compatibility/2006">
              <mc:Choice xmlns:v="urn:schemas-microsoft-com:vml" Requires="v">
                <p:oleObj name="Document" r:id="rId3" imgW="11726968" imgH="2705674" progId="Word.Document.8">
                  <p:embed/>
                </p:oleObj>
              </mc:Choice>
              <mc:Fallback>
                <p:oleObj name="Document" r:id="rId3" imgW="11726968" imgH="2705674" progId="Word.Document.8">
                  <p:embed/>
                  <p:pic>
                    <p:nvPicPr>
                      <p:cNvPr id="3075" name="Object 3"/>
                      <p:cNvPicPr>
                        <a:picLocks noChangeAspect="1" noChangeArrowheads="1"/>
                      </p:cNvPicPr>
                      <p:nvPr/>
                    </p:nvPicPr>
                    <p:blipFill>
                      <a:blip r:embed="rId4"/>
                      <a:srcRect/>
                      <a:stretch>
                        <a:fillRect/>
                      </a:stretch>
                    </p:blipFill>
                    <p:spPr bwMode="auto">
                      <a:xfrm>
                        <a:off x="1319743" y="3241369"/>
                        <a:ext cx="9652000" cy="2224088"/>
                      </a:xfrm>
                      <a:prstGeom prst="rect">
                        <a:avLst/>
                      </a:prstGeom>
                      <a:noFill/>
                    </p:spPr>
                  </p:pic>
                </p:oleObj>
              </mc:Fallback>
            </mc:AlternateContent>
          </a:graphicData>
        </a:graphic>
      </p:graphicFrame>
      <p:sp>
        <p:nvSpPr>
          <p:cNvPr id="3076" name="Rectangle 4"/>
          <p:cNvSpPr>
            <a:spLocks noChangeArrowheads="1"/>
          </p:cNvSpPr>
          <p:nvPr/>
        </p:nvSpPr>
        <p:spPr bwMode="auto">
          <a:xfrm>
            <a:off x="985839" y="2449241"/>
            <a:ext cx="1447800" cy="381000"/>
          </a:xfrm>
          <a:prstGeom prst="rect">
            <a:avLst/>
          </a:prstGeom>
          <a:noFill/>
          <a:ln w="9525">
            <a:noFill/>
            <a:round/>
            <a:headEnd/>
            <a:tailEnd/>
          </a:ln>
          <a:effectLst/>
        </p:spPr>
        <p:txBody>
          <a:bodyPr lIns="92160" tIns="46080" rIns="92160" bIns="46080"/>
          <a:lstStyle/>
          <a:p>
            <a:pPr>
              <a:spcBef>
                <a:spcPts val="500"/>
              </a:spcBef>
              <a:tabLst>
                <a:tab pos="342891" algn="l"/>
                <a:tab pos="1257269" algn="l"/>
                <a:tab pos="2171646" algn="l"/>
                <a:tab pos="3086023" algn="l"/>
                <a:tab pos="4000400" algn="l"/>
                <a:tab pos="4914777" algn="l"/>
                <a:tab pos="5829154" algn="l"/>
                <a:tab pos="6743531" algn="l"/>
                <a:tab pos="7657909" algn="l"/>
                <a:tab pos="8572286" algn="l"/>
                <a:tab pos="9486663" algn="l"/>
                <a:tab pos="1040104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B9E05-58CF-405D-843C-AFA24C9C7B54}"/>
              </a:ext>
            </a:extLst>
          </p:cNvPr>
          <p:cNvSpPr>
            <a:spLocks noGrp="1"/>
          </p:cNvSpPr>
          <p:nvPr>
            <p:ph type="title"/>
          </p:nvPr>
        </p:nvSpPr>
        <p:spPr/>
        <p:txBody>
          <a:bodyPr/>
          <a:lstStyle/>
          <a:p>
            <a:r>
              <a:rPr lang="en-US" dirty="0"/>
              <a:t>Joint Coordination schemes [6]</a:t>
            </a:r>
          </a:p>
        </p:txBody>
      </p:sp>
      <p:sp>
        <p:nvSpPr>
          <p:cNvPr id="3" name="Content Placeholder 2">
            <a:extLst>
              <a:ext uri="{FF2B5EF4-FFF2-40B4-BE49-F238E27FC236}">
                <a16:creationId xmlns:a16="http://schemas.microsoft.com/office/drawing/2014/main" id="{A040D8C1-99BC-414C-89B5-97F3972CE031}"/>
              </a:ext>
            </a:extLst>
          </p:cNvPr>
          <p:cNvSpPr>
            <a:spLocks noGrp="1"/>
          </p:cNvSpPr>
          <p:nvPr>
            <p:ph idx="1"/>
          </p:nvPr>
        </p:nvSpPr>
        <p:spPr/>
        <p:txBody>
          <a:bodyPr/>
          <a:lstStyle/>
          <a:p>
            <a:pPr marL="0" indent="0" algn="just"/>
            <a:r>
              <a:rPr lang="en-US" b="0" dirty="0"/>
              <a:t>C-SR is jointly used with C-OFDMA. The “SR coverage” of APs may have many different pattens in terms of number of APs that can transmit at the same time based on Tx power, required MCS level, relative distances among APs, RF radiation pattern etc.</a:t>
            </a:r>
          </a:p>
          <a:p>
            <a:pPr marL="457189" lvl="1" algn="just">
              <a:buFont typeface="Arial" panose="020B0604020202020204" pitchFamily="34" charset="0"/>
              <a:buChar char="•"/>
            </a:pPr>
            <a:r>
              <a:rPr lang="en-US" sz="2400" dirty="0"/>
              <a:t>Shared APs provide the sharing AP with </a:t>
            </a:r>
            <a:r>
              <a:rPr lang="en-US" sz="2400" b="1" dirty="0"/>
              <a:t>RSSI (or SNR) measurements</a:t>
            </a:r>
            <a:r>
              <a:rPr lang="en-US" sz="2400" dirty="0"/>
              <a:t>  for each STA-AP pair</a:t>
            </a:r>
          </a:p>
          <a:p>
            <a:pPr marL="457189" lvl="1" algn="just">
              <a:buFont typeface="Arial" panose="020B0604020202020204" pitchFamily="34" charset="0"/>
              <a:buChar char="•"/>
            </a:pPr>
            <a:r>
              <a:rPr lang="en-US" sz="2400" dirty="0"/>
              <a:t>Full </a:t>
            </a:r>
            <a:r>
              <a:rPr lang="en-US" sz="2400" b="1" dirty="0"/>
              <a:t>scheduling information </a:t>
            </a:r>
            <a:r>
              <a:rPr lang="en-US" sz="2400" dirty="0"/>
              <a:t>is sent back to all shared APs</a:t>
            </a:r>
          </a:p>
          <a:p>
            <a:pPr marL="857229" lvl="2" algn="just">
              <a:buFont typeface="Arial" panose="020B0604020202020204" pitchFamily="34" charset="0"/>
              <a:buChar char="•"/>
            </a:pPr>
            <a:r>
              <a:rPr lang="en-US" dirty="0"/>
              <a:t>RU allocation for all STAs</a:t>
            </a:r>
          </a:p>
          <a:p>
            <a:pPr marL="457189" lvl="1" algn="just">
              <a:buFont typeface="Arial" panose="020B0604020202020204" pitchFamily="34" charset="0"/>
              <a:buChar char="•"/>
            </a:pPr>
            <a:r>
              <a:rPr lang="en-US" sz="2400" dirty="0"/>
              <a:t>Each shared AP determines the MCS for its own associated STA using the </a:t>
            </a:r>
            <a:r>
              <a:rPr lang="en-US" sz="2400" b="1" dirty="0"/>
              <a:t>scheduling table </a:t>
            </a:r>
            <a:r>
              <a:rPr lang="en-US" sz="2400" dirty="0"/>
              <a:t>received from sharing AP</a:t>
            </a:r>
          </a:p>
          <a:p>
            <a:pPr marL="57149" algn="just">
              <a:buFont typeface="Arial" panose="020B0604020202020204" pitchFamily="34" charset="0"/>
              <a:buChar char="•"/>
            </a:pPr>
            <a:endParaRPr lang="en-US" sz="3000" dirty="0"/>
          </a:p>
          <a:p>
            <a:pPr marL="0" indent="0" algn="just"/>
            <a:r>
              <a:rPr lang="en-US" b="0" dirty="0"/>
              <a:t>   </a:t>
            </a:r>
          </a:p>
          <a:p>
            <a:pPr algn="just"/>
            <a:endParaRPr lang="en-US" dirty="0"/>
          </a:p>
        </p:txBody>
      </p:sp>
      <p:sp>
        <p:nvSpPr>
          <p:cNvPr id="4" name="Slide Number Placeholder 3">
            <a:extLst>
              <a:ext uri="{FF2B5EF4-FFF2-40B4-BE49-F238E27FC236}">
                <a16:creationId xmlns:a16="http://schemas.microsoft.com/office/drawing/2014/main" id="{B6AD0CD8-D09A-4F01-BC21-41E5F91F18D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4983AE55-4A3C-4471-8058-ED726077F4F2}"/>
              </a:ext>
            </a:extLst>
          </p:cNvPr>
          <p:cNvSpPr>
            <a:spLocks noGrp="1"/>
          </p:cNvSpPr>
          <p:nvPr>
            <p:ph type="ftr" idx="14"/>
          </p:nvPr>
        </p:nvSpPr>
        <p:spPr/>
        <p:txBody>
          <a:bodyPr/>
          <a:lstStyle/>
          <a:p>
            <a:r>
              <a:rPr lang="en-GB"/>
              <a:t>Muhammad Sohaib J. Solaija, IMU; Vestel</a:t>
            </a:r>
            <a:endParaRPr lang="en-GB" dirty="0"/>
          </a:p>
        </p:txBody>
      </p:sp>
      <p:sp>
        <p:nvSpPr>
          <p:cNvPr id="6" name="Date Placeholder 5">
            <a:extLst>
              <a:ext uri="{FF2B5EF4-FFF2-40B4-BE49-F238E27FC236}">
                <a16:creationId xmlns:a16="http://schemas.microsoft.com/office/drawing/2014/main" id="{E1666D6F-33BA-4912-B65A-7ACAB4D33846}"/>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265757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377" algn="l"/>
                <a:tab pos="1828754" algn="l"/>
                <a:tab pos="2743131" algn="l"/>
                <a:tab pos="3657509" algn="l"/>
                <a:tab pos="4571886" algn="l"/>
                <a:tab pos="5486263" algn="l"/>
                <a:tab pos="6400640" algn="l"/>
                <a:tab pos="7315017" algn="l"/>
                <a:tab pos="8229394" algn="l"/>
                <a:tab pos="9143771" algn="l"/>
                <a:tab pos="10058149" algn="l"/>
              </a:tabLst>
            </a:pPr>
            <a:r>
              <a:rPr lang="en-GB" dirty="0"/>
              <a:t>Multi-AP Setup [7]</a:t>
            </a:r>
          </a:p>
        </p:txBody>
      </p:sp>
      <p:sp>
        <p:nvSpPr>
          <p:cNvPr id="4098" name="Rectangle 2"/>
          <p:cNvSpPr>
            <a:spLocks noGrp="1" noChangeArrowheads="1"/>
          </p:cNvSpPr>
          <p:nvPr>
            <p:ph idx="1"/>
          </p:nvPr>
        </p:nvSpPr>
        <p:spPr>
          <a:ln/>
        </p:spPr>
        <p:txBody>
          <a:bodyPr/>
          <a:lstStyle/>
          <a:p>
            <a:pPr marL="0" indent="0" algn="just">
              <a:tabLst>
                <a:tab pos="912791" algn="l"/>
                <a:tab pos="1827168" algn="l"/>
                <a:tab pos="2741545" algn="l"/>
                <a:tab pos="3655922" algn="l"/>
                <a:tab pos="4570299" algn="l"/>
                <a:tab pos="5484676" algn="l"/>
                <a:tab pos="6399053" algn="l"/>
                <a:tab pos="7313430" algn="l"/>
                <a:tab pos="8227808" algn="l"/>
                <a:tab pos="9142185" algn="l"/>
                <a:tab pos="10056562" algn="l"/>
              </a:tabLst>
            </a:pPr>
            <a:r>
              <a:rPr lang="en-US" b="0" dirty="0"/>
              <a:t>In a multi-AP coordination scenario, an AP needs to know the channel information of STAs associated to other coordinating APs in additions to its own STAs. Therefore, the AP needs to their identifiers as well. This requires a mechanism that allows APs to share such information. The whole process is divided into the following two phases:.</a:t>
            </a:r>
          </a:p>
          <a:p>
            <a:pPr algn="just">
              <a:buFont typeface="Arial" panose="020B0604020202020204" pitchFamily="34" charset="0"/>
              <a:buChar char="•"/>
              <a:tabLst>
                <a:tab pos="912791" algn="l"/>
                <a:tab pos="1827168" algn="l"/>
                <a:tab pos="2741545" algn="l"/>
                <a:tab pos="3655922" algn="l"/>
                <a:tab pos="4570299" algn="l"/>
                <a:tab pos="5484676" algn="l"/>
                <a:tab pos="6399053" algn="l"/>
                <a:tab pos="7313430" algn="l"/>
                <a:tab pos="8227808" algn="l"/>
                <a:tab pos="9142185" algn="l"/>
                <a:tab pos="10056562" algn="l"/>
              </a:tabLst>
            </a:pPr>
            <a:r>
              <a:rPr lang="en-US" b="0" dirty="0"/>
              <a:t>Discovery - APs can discover each other by receiving </a:t>
            </a:r>
            <a:r>
              <a:rPr lang="en-US" dirty="0"/>
              <a:t>Beacon frame or management frames</a:t>
            </a:r>
            <a:r>
              <a:rPr lang="en-US" b="0" dirty="0"/>
              <a:t> sent by neighboring APs.</a:t>
            </a:r>
          </a:p>
          <a:p>
            <a:pPr marL="0" indent="0" algn="just">
              <a:tabLst>
                <a:tab pos="912791" algn="l"/>
                <a:tab pos="1827168" algn="l"/>
                <a:tab pos="2741545" algn="l"/>
                <a:tab pos="3655922" algn="l"/>
                <a:tab pos="4570299" algn="l"/>
                <a:tab pos="5484676" algn="l"/>
                <a:tab pos="6399053" algn="l"/>
                <a:tab pos="7313430" algn="l"/>
                <a:tab pos="8227808" algn="l"/>
                <a:tab pos="9142185" algn="l"/>
                <a:tab pos="10056562" algn="l"/>
              </a:tabLst>
            </a:pPr>
            <a:endParaRPr lang="en-US" b="0" dirty="0"/>
          </a:p>
          <a:p>
            <a:pPr algn="just">
              <a:buFont typeface="Arial" panose="020B0604020202020204" pitchFamily="34" charset="0"/>
              <a:buChar char="•"/>
              <a:tabLst>
                <a:tab pos="912791" algn="l"/>
                <a:tab pos="1827168" algn="l"/>
                <a:tab pos="2741545" algn="l"/>
                <a:tab pos="3655922" algn="l"/>
                <a:tab pos="4570299" algn="l"/>
                <a:tab pos="5484676" algn="l"/>
                <a:tab pos="6399053" algn="l"/>
                <a:tab pos="7313430" algn="l"/>
                <a:tab pos="8227808" algn="l"/>
                <a:tab pos="9142185" algn="l"/>
                <a:tab pos="10056562" algn="l"/>
              </a:tabLst>
            </a:pPr>
            <a:r>
              <a:rPr lang="en-US" b="0" dirty="0"/>
              <a:t>Setup – Here the M-AP selects the S-APs and they </a:t>
            </a:r>
            <a:r>
              <a:rPr lang="en-US" dirty="0"/>
              <a:t>exchange information to select the coordination set</a:t>
            </a:r>
            <a:r>
              <a:rPr lang="en-US" b="0" dirty="0"/>
              <a:t>.</a:t>
            </a:r>
          </a:p>
          <a:p>
            <a:pPr algn="just">
              <a:buFont typeface="Arial" panose="020B0604020202020204" pitchFamily="34" charset="0"/>
              <a:buChar char="•"/>
              <a:tabLst>
                <a:tab pos="912791" algn="l"/>
                <a:tab pos="1827168" algn="l"/>
                <a:tab pos="2741545" algn="l"/>
                <a:tab pos="3655922" algn="l"/>
                <a:tab pos="4570299" algn="l"/>
                <a:tab pos="5484676" algn="l"/>
                <a:tab pos="6399053" algn="l"/>
                <a:tab pos="7313430" algn="l"/>
                <a:tab pos="8227808" algn="l"/>
                <a:tab pos="9142185" algn="l"/>
                <a:tab pos="10056562" algn="l"/>
              </a:tabLst>
            </a:pPr>
            <a:endParaRPr lang="en-US"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586250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377" algn="l"/>
                <a:tab pos="1828754" algn="l"/>
                <a:tab pos="2743131" algn="l"/>
                <a:tab pos="3657509" algn="l"/>
                <a:tab pos="4571886" algn="l"/>
                <a:tab pos="5486263" algn="l"/>
                <a:tab pos="6400640" algn="l"/>
                <a:tab pos="7315017" algn="l"/>
                <a:tab pos="8229394" algn="l"/>
                <a:tab pos="9143771" algn="l"/>
                <a:tab pos="10058149" algn="l"/>
              </a:tabLst>
            </a:pPr>
            <a:r>
              <a:rPr lang="en-GB" dirty="0"/>
              <a:t>Group Formation and Coordination Scheme Selection [8]</a:t>
            </a:r>
          </a:p>
        </p:txBody>
      </p:sp>
      <p:sp>
        <p:nvSpPr>
          <p:cNvPr id="4098" name="Rectangle 2"/>
          <p:cNvSpPr>
            <a:spLocks noGrp="1" noChangeArrowheads="1"/>
          </p:cNvSpPr>
          <p:nvPr>
            <p:ph idx="1"/>
          </p:nvPr>
        </p:nvSpPr>
        <p:spPr>
          <a:ln/>
        </p:spPr>
        <p:txBody>
          <a:bodyPr/>
          <a:lstStyle/>
          <a:p>
            <a:pPr algn="just">
              <a:buFont typeface="Arial" panose="020B0604020202020204" pitchFamily="34" charset="0"/>
              <a:buChar char="•"/>
              <a:tabLst>
                <a:tab pos="912791" algn="l"/>
                <a:tab pos="1827168" algn="l"/>
                <a:tab pos="2741545" algn="l"/>
                <a:tab pos="3655922" algn="l"/>
                <a:tab pos="4570299" algn="l"/>
                <a:tab pos="5484676" algn="l"/>
                <a:tab pos="6399053" algn="l"/>
                <a:tab pos="7313430" algn="l"/>
                <a:tab pos="8227808" algn="l"/>
                <a:tab pos="9142185" algn="l"/>
                <a:tab pos="10056562" algn="l"/>
              </a:tabLst>
            </a:pPr>
            <a:r>
              <a:rPr lang="en-US" b="0" dirty="0"/>
              <a:t>STA requirements – User Priority or Access Category</a:t>
            </a:r>
          </a:p>
          <a:p>
            <a:pPr algn="just">
              <a:buFont typeface="Arial" panose="020B0604020202020204" pitchFamily="34" charset="0"/>
              <a:buChar char="•"/>
              <a:tabLst>
                <a:tab pos="912791" algn="l"/>
                <a:tab pos="1827168" algn="l"/>
                <a:tab pos="2741545" algn="l"/>
                <a:tab pos="3655922" algn="l"/>
                <a:tab pos="4570299" algn="l"/>
                <a:tab pos="5484676" algn="l"/>
                <a:tab pos="6399053" algn="l"/>
                <a:tab pos="7313430" algn="l"/>
                <a:tab pos="8227808" algn="l"/>
                <a:tab pos="9142185" algn="l"/>
                <a:tab pos="10056562" algn="l"/>
              </a:tabLst>
            </a:pPr>
            <a:r>
              <a:rPr lang="en-US" b="0" dirty="0"/>
              <a:t>Link quality metrics – SINR, RSRP, RSSI</a:t>
            </a:r>
          </a:p>
          <a:p>
            <a:pPr algn="just">
              <a:buFont typeface="Arial" panose="020B0604020202020204" pitchFamily="34" charset="0"/>
              <a:buChar char="•"/>
              <a:tabLst>
                <a:tab pos="912791" algn="l"/>
                <a:tab pos="1827168" algn="l"/>
                <a:tab pos="2741545" algn="l"/>
                <a:tab pos="3655922" algn="l"/>
                <a:tab pos="4570299" algn="l"/>
                <a:tab pos="5484676" algn="l"/>
                <a:tab pos="6399053" algn="l"/>
                <a:tab pos="7313430" algn="l"/>
                <a:tab pos="8227808" algn="l"/>
                <a:tab pos="9142185" algn="l"/>
                <a:tab pos="10056562" algn="l"/>
              </a:tabLst>
            </a:pPr>
            <a:r>
              <a:rPr lang="en-US" b="0" dirty="0"/>
              <a:t>Backhaul conditions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4594471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377" algn="l"/>
                <a:tab pos="1828754" algn="l"/>
                <a:tab pos="2743131" algn="l"/>
                <a:tab pos="3657509" algn="l"/>
                <a:tab pos="4571886" algn="l"/>
                <a:tab pos="5486263" algn="l"/>
                <a:tab pos="6400640" algn="l"/>
                <a:tab pos="7315017" algn="l"/>
                <a:tab pos="8229394" algn="l"/>
                <a:tab pos="9143771" algn="l"/>
                <a:tab pos="10058149" algn="l"/>
              </a:tabLst>
            </a:pPr>
            <a:r>
              <a:rPr lang="en-GB" dirty="0"/>
              <a:t>Consolidated List</a:t>
            </a:r>
          </a:p>
        </p:txBody>
      </p:sp>
      <p:sp>
        <p:nvSpPr>
          <p:cNvPr id="4098" name="Rectangle 2"/>
          <p:cNvSpPr>
            <a:spLocks noGrp="1" noChangeArrowheads="1"/>
          </p:cNvSpPr>
          <p:nvPr>
            <p:ph idx="1"/>
          </p:nvPr>
        </p:nvSpPr>
        <p:spPr>
          <a:ln/>
        </p:spPr>
        <p:txBody>
          <a:bodyPr/>
          <a:lstStyle/>
          <a:p>
            <a:pPr algn="just">
              <a:buFont typeface="Arial" panose="020B0604020202020204" pitchFamily="34" charset="0"/>
              <a:buChar char="•"/>
              <a:tabLst>
                <a:tab pos="912791" algn="l"/>
                <a:tab pos="1827168" algn="l"/>
                <a:tab pos="2741545" algn="l"/>
                <a:tab pos="3655922" algn="l"/>
                <a:tab pos="4570299" algn="l"/>
                <a:tab pos="5484676" algn="l"/>
                <a:tab pos="6399053" algn="l"/>
                <a:tab pos="7313430" algn="l"/>
                <a:tab pos="8227808" algn="l"/>
                <a:tab pos="9142185" algn="l"/>
                <a:tab pos="10056562" algn="l"/>
              </a:tabLst>
            </a:pPr>
            <a:r>
              <a:rPr lang="en-US" b="0" dirty="0"/>
              <a:t>AP coordination capabilities (can the M-AP keep a database of the S-APs coordination capabilities?)</a:t>
            </a:r>
          </a:p>
          <a:p>
            <a:pPr algn="just">
              <a:buFont typeface="Arial" panose="020B0604020202020204" pitchFamily="34" charset="0"/>
              <a:buChar char="•"/>
              <a:tabLst>
                <a:tab pos="912791" algn="l"/>
                <a:tab pos="1827168" algn="l"/>
                <a:tab pos="2741545" algn="l"/>
                <a:tab pos="3655922" algn="l"/>
                <a:tab pos="4570299" algn="l"/>
                <a:tab pos="5484676" algn="l"/>
                <a:tab pos="6399053" algn="l"/>
                <a:tab pos="7313430" algn="l"/>
                <a:tab pos="8227808" algn="l"/>
                <a:tab pos="9142185" algn="l"/>
                <a:tab pos="10056562" algn="l"/>
              </a:tabLst>
            </a:pPr>
            <a:r>
              <a:rPr lang="fr-FR" b="0" dirty="0"/>
              <a:t>User </a:t>
            </a:r>
            <a:r>
              <a:rPr lang="fr-FR" b="0" dirty="0" err="1"/>
              <a:t>related</a:t>
            </a:r>
            <a:r>
              <a:rPr lang="fr-FR" b="0" dirty="0"/>
              <a:t> information (application </a:t>
            </a:r>
            <a:r>
              <a:rPr lang="fr-FR" b="0" dirty="0" err="1"/>
              <a:t>requirements</a:t>
            </a:r>
            <a:r>
              <a:rPr lang="fr-FR" b="0" dirty="0"/>
              <a:t> etc.)</a:t>
            </a:r>
          </a:p>
          <a:p>
            <a:pPr algn="just">
              <a:buFont typeface="Arial" panose="020B0604020202020204" pitchFamily="34" charset="0"/>
              <a:buChar char="•"/>
              <a:tabLst>
                <a:tab pos="912791" algn="l"/>
                <a:tab pos="1827168" algn="l"/>
                <a:tab pos="2741545" algn="l"/>
                <a:tab pos="3655922" algn="l"/>
                <a:tab pos="4570299" algn="l"/>
                <a:tab pos="5484676" algn="l"/>
                <a:tab pos="6399053" algn="l"/>
                <a:tab pos="7313430" algn="l"/>
                <a:tab pos="8227808" algn="l"/>
                <a:tab pos="9142185" algn="l"/>
                <a:tab pos="10056562" algn="l"/>
              </a:tabLst>
            </a:pPr>
            <a:r>
              <a:rPr lang="fr-FR" b="0" dirty="0" err="1"/>
              <a:t>Backhaul</a:t>
            </a:r>
            <a:r>
              <a:rPr lang="fr-FR" b="0" dirty="0"/>
              <a:t>/</a:t>
            </a:r>
            <a:r>
              <a:rPr lang="fr-FR" b="0" dirty="0" err="1"/>
              <a:t>fronthaul</a:t>
            </a:r>
            <a:endParaRPr lang="fr-FR" b="0" dirty="0"/>
          </a:p>
          <a:p>
            <a:pPr algn="just">
              <a:buFont typeface="Arial" panose="020B0604020202020204" pitchFamily="34" charset="0"/>
              <a:buChar char="•"/>
              <a:tabLst>
                <a:tab pos="912791" algn="l"/>
                <a:tab pos="1827168" algn="l"/>
                <a:tab pos="2741545" algn="l"/>
                <a:tab pos="3655922" algn="l"/>
                <a:tab pos="4570299" algn="l"/>
                <a:tab pos="5484676" algn="l"/>
                <a:tab pos="6399053" algn="l"/>
                <a:tab pos="7313430" algn="l"/>
                <a:tab pos="8227808" algn="l"/>
                <a:tab pos="9142185" algn="l"/>
                <a:tab pos="10056562" algn="l"/>
              </a:tabLst>
            </a:pPr>
            <a:r>
              <a:rPr lang="it-IT" b="0" dirty="0"/>
              <a:t>Channel state information (CSI)/link quality indication (RSSI, SNR...)</a:t>
            </a:r>
          </a:p>
          <a:p>
            <a:pPr algn="just">
              <a:buFont typeface="Arial" panose="020B0604020202020204" pitchFamily="34" charset="0"/>
              <a:buChar char="•"/>
              <a:tabLst>
                <a:tab pos="912791" algn="l"/>
                <a:tab pos="1827168" algn="l"/>
                <a:tab pos="2741545" algn="l"/>
                <a:tab pos="3655922" algn="l"/>
                <a:tab pos="4570299" algn="l"/>
                <a:tab pos="5484676" algn="l"/>
                <a:tab pos="6399053" algn="l"/>
                <a:tab pos="7313430" algn="l"/>
                <a:tab pos="8227808" algn="l"/>
                <a:tab pos="9142185" algn="l"/>
                <a:tab pos="10056562" algn="l"/>
              </a:tabLst>
            </a:pPr>
            <a:r>
              <a:rPr lang="en-US" b="0" dirty="0"/>
              <a:t>Coordination hypothesis (scheme and muting/power etc.)</a:t>
            </a:r>
          </a:p>
          <a:p>
            <a:pPr algn="just">
              <a:buFont typeface="Arial" panose="020B0604020202020204" pitchFamily="34" charset="0"/>
              <a:buChar char="•"/>
              <a:tabLst>
                <a:tab pos="912791" algn="l"/>
                <a:tab pos="1827168" algn="l"/>
                <a:tab pos="2741545" algn="l"/>
                <a:tab pos="3655922" algn="l"/>
                <a:tab pos="4570299" algn="l"/>
                <a:tab pos="5484676" algn="l"/>
                <a:tab pos="6399053" algn="l"/>
                <a:tab pos="7313430" algn="l"/>
                <a:tab pos="8227808" algn="l"/>
                <a:tab pos="9142185" algn="l"/>
                <a:tab pos="10056562" algn="l"/>
              </a:tabLst>
            </a:pPr>
            <a:r>
              <a:rPr lang="en-US" b="0" dirty="0"/>
              <a:t>Benefit of each hypothesis</a:t>
            </a:r>
          </a:p>
          <a:p>
            <a:pPr algn="just">
              <a:buFont typeface="Arial" panose="020B0604020202020204" pitchFamily="34" charset="0"/>
              <a:buChar char="•"/>
              <a:tabLst>
                <a:tab pos="912791" algn="l"/>
                <a:tab pos="1827168" algn="l"/>
                <a:tab pos="2741545" algn="l"/>
                <a:tab pos="3655922" algn="l"/>
                <a:tab pos="4570299" algn="l"/>
                <a:tab pos="5484676" algn="l"/>
                <a:tab pos="6399053" algn="l"/>
                <a:tab pos="7313430" algn="l"/>
                <a:tab pos="8227808" algn="l"/>
                <a:tab pos="9142185" algn="l"/>
                <a:tab pos="10056562" algn="l"/>
              </a:tabLst>
            </a:pPr>
            <a:r>
              <a:rPr lang="en-US" b="0" dirty="0"/>
              <a:t>Scheduling Information (RU allocation etc.)</a:t>
            </a:r>
          </a:p>
          <a:p>
            <a:pPr marL="0" indent="0" algn="just">
              <a:tabLst>
                <a:tab pos="912791" algn="l"/>
                <a:tab pos="1827168" algn="l"/>
                <a:tab pos="2741545" algn="l"/>
                <a:tab pos="3655922" algn="l"/>
                <a:tab pos="4570299" algn="l"/>
                <a:tab pos="5484676" algn="l"/>
                <a:tab pos="6399053" algn="l"/>
                <a:tab pos="7313430" algn="l"/>
                <a:tab pos="8227808" algn="l"/>
                <a:tab pos="9142185" algn="l"/>
                <a:tab pos="10056562" algn="l"/>
              </a:tabLst>
            </a:pPr>
            <a:endParaRPr lang="en-US"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0611631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377" algn="l"/>
                <a:tab pos="1828754" algn="l"/>
                <a:tab pos="2743131" algn="l"/>
                <a:tab pos="3657509" algn="l"/>
                <a:tab pos="4571886" algn="l"/>
                <a:tab pos="5486263" algn="l"/>
                <a:tab pos="6400640" algn="l"/>
                <a:tab pos="7315017" algn="l"/>
                <a:tab pos="8229394" algn="l"/>
                <a:tab pos="9143771" algn="l"/>
                <a:tab pos="10058149" algn="l"/>
              </a:tabLst>
            </a:pPr>
            <a:r>
              <a:rPr lang="en-GB" dirty="0"/>
              <a:t>Additional Considerations</a:t>
            </a:r>
          </a:p>
        </p:txBody>
      </p:sp>
      <p:sp>
        <p:nvSpPr>
          <p:cNvPr id="4098" name="Rectangle 2"/>
          <p:cNvSpPr>
            <a:spLocks noGrp="1" noChangeArrowheads="1"/>
          </p:cNvSpPr>
          <p:nvPr>
            <p:ph idx="1"/>
          </p:nvPr>
        </p:nvSpPr>
        <p:spPr>
          <a:ln/>
        </p:spPr>
        <p:txBody>
          <a:bodyPr/>
          <a:lstStyle/>
          <a:p>
            <a:pPr algn="just">
              <a:buFont typeface="Arial" panose="020B0604020202020204" pitchFamily="34" charset="0"/>
              <a:buChar char="•"/>
              <a:tabLst>
                <a:tab pos="912791" algn="l"/>
                <a:tab pos="1827168" algn="l"/>
                <a:tab pos="2741545" algn="l"/>
                <a:tab pos="3655922" algn="l"/>
                <a:tab pos="4570299" algn="l"/>
                <a:tab pos="5484676" algn="l"/>
                <a:tab pos="6399053" algn="l"/>
                <a:tab pos="7313430" algn="l"/>
                <a:tab pos="8227808" algn="l"/>
                <a:tab pos="9142185" algn="l"/>
                <a:tab pos="10056562" algn="l"/>
              </a:tabLst>
            </a:pPr>
            <a:r>
              <a:rPr lang="en-US" b="0" dirty="0"/>
              <a:t>What would be the change in information for centralized vs. distributed coordination scenarios?</a:t>
            </a:r>
          </a:p>
          <a:p>
            <a:pPr marL="0" indent="0" algn="just">
              <a:tabLst>
                <a:tab pos="912791" algn="l"/>
                <a:tab pos="1827168" algn="l"/>
                <a:tab pos="2741545" algn="l"/>
                <a:tab pos="3655922" algn="l"/>
                <a:tab pos="4570299" algn="l"/>
                <a:tab pos="5484676" algn="l"/>
                <a:tab pos="6399053" algn="l"/>
                <a:tab pos="7313430" algn="l"/>
                <a:tab pos="8227808" algn="l"/>
                <a:tab pos="9142185" algn="l"/>
                <a:tab pos="10056562" algn="l"/>
              </a:tabLst>
            </a:pPr>
            <a:endParaRPr lang="en-US" b="0" dirty="0"/>
          </a:p>
          <a:p>
            <a:pPr algn="just">
              <a:buFont typeface="Arial" panose="020B0604020202020204" pitchFamily="34" charset="0"/>
              <a:buChar char="•"/>
              <a:tabLst>
                <a:tab pos="912791" algn="l"/>
                <a:tab pos="1827168" algn="l"/>
                <a:tab pos="2741545" algn="l"/>
                <a:tab pos="3655922" algn="l"/>
                <a:tab pos="4570299" algn="l"/>
                <a:tab pos="5484676" algn="l"/>
                <a:tab pos="6399053" algn="l"/>
                <a:tab pos="7313430" algn="l"/>
                <a:tab pos="8227808" algn="l"/>
                <a:tab pos="9142185" algn="l"/>
                <a:tab pos="10056562" algn="l"/>
              </a:tabLst>
            </a:pPr>
            <a:r>
              <a:rPr lang="en-US" b="0" dirty="0"/>
              <a:t>The benefit metric is usually employed considering a single coordination scheme. Is this what we expect to use? Or do we expect different coordination schemes being used simultaneously (for different users) or different schemes for the same user in different TXOPs?</a:t>
            </a:r>
          </a:p>
          <a:p>
            <a:pPr marL="0" indent="0" algn="just">
              <a:tabLst>
                <a:tab pos="912791" algn="l"/>
                <a:tab pos="1827168" algn="l"/>
                <a:tab pos="2741545" algn="l"/>
                <a:tab pos="3655922" algn="l"/>
                <a:tab pos="4570299" algn="l"/>
                <a:tab pos="5484676" algn="l"/>
                <a:tab pos="6399053" algn="l"/>
                <a:tab pos="7313430" algn="l"/>
                <a:tab pos="8227808" algn="l"/>
                <a:tab pos="9142185" algn="l"/>
                <a:tab pos="10056562" algn="l"/>
              </a:tabLst>
            </a:pPr>
            <a:endParaRPr lang="en-US"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14</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3012137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377" algn="l"/>
                <a:tab pos="1828754" algn="l"/>
                <a:tab pos="2743131" algn="l"/>
                <a:tab pos="3657509" algn="l"/>
                <a:tab pos="4571886" algn="l"/>
                <a:tab pos="5486263" algn="l"/>
                <a:tab pos="6400640" algn="l"/>
                <a:tab pos="7315017" algn="l"/>
                <a:tab pos="8229394" algn="l"/>
                <a:tab pos="9143771" algn="l"/>
                <a:tab pos="10058149" algn="l"/>
              </a:tabLst>
            </a:pPr>
            <a:r>
              <a:rPr lang="en-GB" dirty="0"/>
              <a:t>Summary</a:t>
            </a:r>
          </a:p>
        </p:txBody>
      </p:sp>
      <p:sp>
        <p:nvSpPr>
          <p:cNvPr id="4098" name="Rectangle 2"/>
          <p:cNvSpPr>
            <a:spLocks noGrp="1" noChangeArrowheads="1"/>
          </p:cNvSpPr>
          <p:nvPr>
            <p:ph idx="1"/>
          </p:nvPr>
        </p:nvSpPr>
        <p:spPr>
          <a:ln/>
        </p:spPr>
        <p:txBody>
          <a:bodyPr/>
          <a:lstStyle/>
          <a:p>
            <a:pPr algn="just">
              <a:buFont typeface="Arial" panose="020B0604020202020204" pitchFamily="34" charset="0"/>
              <a:buChar char="•"/>
              <a:tabLst>
                <a:tab pos="912791" algn="l"/>
                <a:tab pos="1827168" algn="l"/>
                <a:tab pos="2741545" algn="l"/>
                <a:tab pos="3655922" algn="l"/>
                <a:tab pos="4570299" algn="l"/>
                <a:tab pos="5484676" algn="l"/>
                <a:tab pos="6399053" algn="l"/>
                <a:tab pos="7313430" algn="l"/>
                <a:tab pos="8227808" algn="l"/>
                <a:tab pos="9142185" algn="l"/>
                <a:tab pos="10056562" algn="l"/>
              </a:tabLst>
            </a:pPr>
            <a:r>
              <a:rPr lang="en-US" b="0" dirty="0"/>
              <a:t>We have highlighted different aspects of information that needs to be shared b/w coordinating nodes.</a:t>
            </a:r>
          </a:p>
          <a:p>
            <a:pPr algn="just">
              <a:buFont typeface="Arial" panose="020B0604020202020204" pitchFamily="34" charset="0"/>
              <a:buChar char="•"/>
              <a:tabLst>
                <a:tab pos="912791" algn="l"/>
                <a:tab pos="1827168" algn="l"/>
                <a:tab pos="2741545" algn="l"/>
                <a:tab pos="3655922" algn="l"/>
                <a:tab pos="4570299" algn="l"/>
                <a:tab pos="5484676" algn="l"/>
                <a:tab pos="6399053" algn="l"/>
                <a:tab pos="7313430" algn="l"/>
                <a:tab pos="8227808" algn="l"/>
                <a:tab pos="9142185" algn="l"/>
                <a:tab pos="10056562" algn="l"/>
              </a:tabLst>
            </a:pPr>
            <a:r>
              <a:rPr lang="en-US" b="0" dirty="0"/>
              <a:t>It would be sensible to categorize this information according to the stages of multi-AP coordinated transmission and then follow up with the mechanism that can support this information exchange </a:t>
            </a:r>
          </a:p>
          <a:p>
            <a:pPr marL="0" indent="0" algn="just">
              <a:tabLst>
                <a:tab pos="912791" algn="l"/>
                <a:tab pos="1827168" algn="l"/>
                <a:tab pos="2741545" algn="l"/>
                <a:tab pos="3655922" algn="l"/>
                <a:tab pos="4570299" algn="l"/>
                <a:tab pos="5484676" algn="l"/>
                <a:tab pos="6399053" algn="l"/>
                <a:tab pos="7313430" algn="l"/>
                <a:tab pos="8227808" algn="l"/>
                <a:tab pos="9142185" algn="l"/>
                <a:tab pos="10056562" algn="l"/>
              </a:tabLst>
            </a:pPr>
            <a:endParaRPr lang="en-US"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6033162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Straw Poll # 1</a:t>
            </a:r>
          </a:p>
        </p:txBody>
      </p:sp>
      <p:sp>
        <p:nvSpPr>
          <p:cNvPr id="3" name="Content Placeholder 2"/>
          <p:cNvSpPr>
            <a:spLocks noGrp="1"/>
          </p:cNvSpPr>
          <p:nvPr>
            <p:ph idx="1"/>
          </p:nvPr>
        </p:nvSpPr>
        <p:spPr/>
        <p:txBody>
          <a:bodyPr/>
          <a:lstStyle/>
          <a:p>
            <a:r>
              <a:rPr lang="en-GB" dirty="0"/>
              <a:t>Which of these information elements should be shared amongst the coordinating nodes for multi-AP coordination?</a:t>
            </a:r>
          </a:p>
          <a:p>
            <a:pPr marL="457189" indent="-457189">
              <a:buAutoNum type="alphaLcParenR"/>
            </a:pPr>
            <a:r>
              <a:rPr lang="en-US" b="0" dirty="0"/>
              <a:t>AP coordination capabilities</a:t>
            </a:r>
          </a:p>
          <a:p>
            <a:pPr marL="457189" indent="-457189">
              <a:buAutoNum type="alphaLcParenR"/>
            </a:pPr>
            <a:r>
              <a:rPr lang="en-US" b="0" dirty="0"/>
              <a:t>User related information (application requirements etc.)</a:t>
            </a:r>
          </a:p>
          <a:p>
            <a:pPr marL="457189" indent="-457189">
              <a:buAutoNum type="alphaLcParenR"/>
            </a:pPr>
            <a:r>
              <a:rPr lang="en-US" b="0" dirty="0"/>
              <a:t>Backhaul/fronthaul</a:t>
            </a:r>
          </a:p>
          <a:p>
            <a:pPr marL="457189" indent="-457189">
              <a:buAutoNum type="alphaLcParenR"/>
            </a:pPr>
            <a:r>
              <a:rPr lang="en-US" b="0" dirty="0"/>
              <a:t>Channel state information (CSI)/link quality indication (RSSI, SNR…)</a:t>
            </a:r>
          </a:p>
          <a:p>
            <a:pPr marL="457189" indent="-457189">
              <a:buAutoNum type="alphaLcParenR"/>
            </a:pPr>
            <a:r>
              <a:rPr lang="en-US" b="0" dirty="0"/>
              <a:t>Coordination hypothesis (scheme and muting/power etc.)</a:t>
            </a:r>
          </a:p>
          <a:p>
            <a:pPr marL="457189" indent="-457189">
              <a:buAutoNum type="alphaLcParenR"/>
            </a:pPr>
            <a:r>
              <a:rPr lang="en-US" b="0" dirty="0"/>
              <a:t>Benefit of each hypothesis</a:t>
            </a:r>
          </a:p>
          <a:p>
            <a:pPr marL="457189" indent="-457189">
              <a:buAutoNum type="alphaLcParenR"/>
            </a:pPr>
            <a:r>
              <a:rPr lang="en-US" b="0" dirty="0"/>
              <a:t>Scheduling Information (RU allocation etc.)</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dirty="0"/>
              <a:t>Muhammad Sohaib J. Solaija, IMU; Vestel</a:t>
            </a:r>
          </a:p>
        </p:txBody>
      </p:sp>
      <p:sp>
        <p:nvSpPr>
          <p:cNvPr id="4" name="Date Placeholder 3"/>
          <p:cNvSpPr>
            <a:spLocks noGrp="1"/>
          </p:cNvSpPr>
          <p:nvPr>
            <p:ph type="dt" idx="15"/>
          </p:nvPr>
        </p:nvSpPr>
        <p:spPr/>
        <p:txBody>
          <a:bodyPr/>
          <a:lstStyle/>
          <a:p>
            <a:r>
              <a:rPr lang="en-US" dirty="0"/>
              <a:t>September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Straw Poll # 2</a:t>
            </a:r>
          </a:p>
        </p:txBody>
      </p:sp>
      <p:sp>
        <p:nvSpPr>
          <p:cNvPr id="3" name="Content Placeholder 2"/>
          <p:cNvSpPr>
            <a:spLocks noGrp="1"/>
          </p:cNvSpPr>
          <p:nvPr>
            <p:ph idx="1"/>
          </p:nvPr>
        </p:nvSpPr>
        <p:spPr/>
        <p:txBody>
          <a:bodyPr/>
          <a:lstStyle/>
          <a:p>
            <a:r>
              <a:rPr lang="en-US" dirty="0"/>
              <a:t>Do you support to add to the SFD that following information needs to be exchanged for a multi-AP coordination process</a:t>
            </a:r>
            <a:r>
              <a:rPr lang="en-GB" dirty="0"/>
              <a:t>:</a:t>
            </a:r>
          </a:p>
          <a:p>
            <a:r>
              <a:rPr lang="en-US" b="0" dirty="0"/>
              <a:t>	AP coordination capabilities, user related information (application requirements etc.), backhaul/fronthaul, channel state information (CSI)/link quality indication (RSSI, SNR, …), coordination hypothesis (scheme and muting/power etc.), benefit of each hypothesis, Scheduling Information (RU allocation etc.) ?</a:t>
            </a:r>
          </a:p>
          <a:p>
            <a:endParaRPr lang="en-US" b="0" dirty="0"/>
          </a:p>
          <a:p>
            <a:pPr marL="457189" indent="-457189">
              <a:buFont typeface="+mj-lt"/>
              <a:buAutoNum type="alphaLcParenR"/>
            </a:pPr>
            <a:r>
              <a:rPr lang="en-US" b="0" dirty="0"/>
              <a:t>Yes</a:t>
            </a:r>
          </a:p>
          <a:p>
            <a:pPr marL="457189" indent="-457189">
              <a:buFont typeface="+mj-lt"/>
              <a:buAutoNum type="alphaLcParenR"/>
            </a:pPr>
            <a:r>
              <a:rPr lang="en-US" b="0" dirty="0"/>
              <a:t>No</a:t>
            </a:r>
          </a:p>
          <a:p>
            <a:pPr marL="457189" indent="-457189">
              <a:buFont typeface="+mj-lt"/>
              <a:buAutoNum type="alphaLcParenR"/>
            </a:pPr>
            <a:r>
              <a:rPr lang="en-US" b="0" dirty="0"/>
              <a:t>Abstain</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5" name="Footer Placeholder 4"/>
          <p:cNvSpPr>
            <a:spLocks noGrp="1"/>
          </p:cNvSpPr>
          <p:nvPr>
            <p:ph type="ftr" idx="14"/>
          </p:nvPr>
        </p:nvSpPr>
        <p:spPr/>
        <p:txBody>
          <a:bodyPr/>
          <a:lstStyle/>
          <a:p>
            <a:r>
              <a:rPr lang="en-GB" dirty="0"/>
              <a:t>Muhammad Sohaib J. Solaija, IMU; Vestel</a:t>
            </a:r>
          </a:p>
        </p:txBody>
      </p:sp>
      <p:sp>
        <p:nvSpPr>
          <p:cNvPr id="4" name="Date Placeholder 3"/>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9479376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377" algn="l"/>
                <a:tab pos="1828754" algn="l"/>
                <a:tab pos="2743131" algn="l"/>
                <a:tab pos="3657509" algn="l"/>
                <a:tab pos="4571886" algn="l"/>
                <a:tab pos="5486263" algn="l"/>
                <a:tab pos="6400640" algn="l"/>
                <a:tab pos="7315017" algn="l"/>
                <a:tab pos="8229394" algn="l"/>
                <a:tab pos="9143771" algn="l"/>
                <a:tab pos="10058149" algn="l"/>
              </a:tabLst>
            </a:pPr>
            <a:r>
              <a:rPr lang="en-GB" dirty="0"/>
              <a:t>References</a:t>
            </a:r>
          </a:p>
        </p:txBody>
      </p:sp>
      <p:sp>
        <p:nvSpPr>
          <p:cNvPr id="2" name="Content Placeholder 1"/>
          <p:cNvSpPr>
            <a:spLocks noGrp="1"/>
          </p:cNvSpPr>
          <p:nvPr>
            <p:ph idx="1"/>
          </p:nvPr>
        </p:nvSpPr>
        <p:spPr/>
        <p:txBody>
          <a:bodyPr/>
          <a:lstStyle/>
          <a:p>
            <a:pPr marL="457189" indent="-457189">
              <a:buFont typeface="Times New Roman" pitchFamily="16" charset="0"/>
              <a:buAutoNum type="arabicPeriod"/>
            </a:pPr>
            <a:r>
              <a:rPr lang="en-US" sz="2000" b="0" dirty="0"/>
              <a:t>Compendium of straw polls and potential changes to the Specification Framework Document - Part 2, </a:t>
            </a:r>
            <a:r>
              <a:rPr lang="en-US" sz="2000" b="0" i="1" dirty="0"/>
              <a:t>IEEE 802.11-20/1935r19</a:t>
            </a:r>
            <a:r>
              <a:rPr lang="en-US" sz="2000" b="0" dirty="0"/>
              <a:t>.</a:t>
            </a:r>
            <a:endParaRPr lang="en-GB" sz="2000" b="0" dirty="0"/>
          </a:p>
          <a:p>
            <a:pPr marL="457189" indent="-457189">
              <a:buFont typeface="Times New Roman" pitchFamily="16" charset="0"/>
              <a:buAutoNum type="arabicPeriod"/>
            </a:pPr>
            <a:r>
              <a:rPr lang="en-GB" sz="2000" b="0" dirty="0"/>
              <a:t>Multi-AP Transmission Procedure</a:t>
            </a:r>
            <a:r>
              <a:rPr lang="en-US" sz="2000" b="0" i="1" dirty="0"/>
              <a:t>, IEEE 802.11-19/0804r0</a:t>
            </a:r>
          </a:p>
          <a:p>
            <a:pPr marL="457189" indent="-457189">
              <a:buFont typeface="Times New Roman" pitchFamily="16" charset="0"/>
              <a:buAutoNum type="arabicPeriod"/>
            </a:pPr>
            <a:r>
              <a:rPr lang="en-US" sz="2000" b="0" dirty="0"/>
              <a:t>A Unified Transmission Procedure for Multi-AP Coordination, </a:t>
            </a:r>
            <a:r>
              <a:rPr lang="en-US" sz="2000" b="0" i="1" dirty="0"/>
              <a:t>IEEE 802.11-19/1102r0</a:t>
            </a:r>
          </a:p>
          <a:p>
            <a:pPr marL="457189" indent="-457189">
              <a:buFont typeface="Times New Roman" pitchFamily="16" charset="0"/>
              <a:buAutoNum type="arabicPeriod"/>
            </a:pPr>
            <a:r>
              <a:rPr lang="en-GB" sz="2000" b="0" dirty="0"/>
              <a:t>Consideration on Multi-AP Coordination</a:t>
            </a:r>
            <a:r>
              <a:rPr lang="en-US" sz="2000" b="0" i="1" dirty="0"/>
              <a:t>, IEEE 802.11-19/1129r2</a:t>
            </a:r>
          </a:p>
          <a:p>
            <a:pPr marL="457189" indent="-457189">
              <a:buFont typeface="Times New Roman" pitchFamily="16" charset="0"/>
              <a:buAutoNum type="arabicPeriod"/>
            </a:pPr>
            <a:r>
              <a:rPr lang="en-US" sz="2000" b="0" dirty="0"/>
              <a:t>Data Sharing for Multi-AP Coordination</a:t>
            </a:r>
            <a:r>
              <a:rPr lang="en-US" sz="2000" b="0" i="1" dirty="0"/>
              <a:t>, IEEE 802.11-19/1554r1</a:t>
            </a:r>
          </a:p>
          <a:p>
            <a:pPr marL="457189" indent="-457189">
              <a:buFont typeface="Times New Roman" pitchFamily="16" charset="0"/>
              <a:buAutoNum type="arabicPeriod"/>
            </a:pPr>
            <a:r>
              <a:rPr lang="en-US" sz="2000" b="0" dirty="0"/>
              <a:t>On Joint C-SR and C-OFDMA M-AP Transmission, </a:t>
            </a:r>
            <a:r>
              <a:rPr lang="en-US" sz="2000" b="0" i="1" dirty="0"/>
              <a:t>IEEE 802.11-20/1399r2</a:t>
            </a:r>
          </a:p>
          <a:p>
            <a:pPr marL="457189" indent="-457189">
              <a:buFont typeface="Times New Roman" pitchFamily="16" charset="0"/>
              <a:buAutoNum type="arabicPeriod"/>
            </a:pPr>
            <a:r>
              <a:rPr lang="en-GB" sz="2000" b="0" dirty="0"/>
              <a:t>Setup for Multi-AP coordination, </a:t>
            </a:r>
            <a:r>
              <a:rPr lang="en-GB" sz="2000" b="0" i="1" dirty="0"/>
              <a:t>IEEE</a:t>
            </a:r>
            <a:r>
              <a:rPr lang="en-GB" sz="2000" b="0" dirty="0"/>
              <a:t> </a:t>
            </a:r>
            <a:r>
              <a:rPr lang="en-GB" sz="2000" b="0" i="1" dirty="0"/>
              <a:t>802.11-19/1895r2</a:t>
            </a:r>
          </a:p>
          <a:p>
            <a:pPr marL="457189" indent="-457189">
              <a:buFont typeface="Times New Roman" pitchFamily="16" charset="0"/>
              <a:buAutoNum type="arabicPeriod"/>
            </a:pPr>
            <a:r>
              <a:rPr lang="en-US" sz="2000" b="0" dirty="0"/>
              <a:t>Multi-AP Coordination: Recap and Additional Considerations,</a:t>
            </a:r>
            <a:r>
              <a:rPr lang="en-US" sz="2000" b="0" i="1" dirty="0"/>
              <a:t> IEEE 802.11-20/1713r2</a:t>
            </a:r>
            <a:endParaRPr lang="en-GB" sz="2000" b="0" i="1" dirty="0"/>
          </a:p>
          <a:p>
            <a:pPr marL="457189" indent="-457189">
              <a:buAutoNum type="arabicPeriod"/>
            </a:pPr>
            <a:endParaRPr lang="en-GB"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September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377" algn="l"/>
                <a:tab pos="1828754" algn="l"/>
                <a:tab pos="2743131" algn="l"/>
                <a:tab pos="3657509" algn="l"/>
                <a:tab pos="4571886" algn="l"/>
                <a:tab pos="5486263" algn="l"/>
                <a:tab pos="6400640" algn="l"/>
                <a:tab pos="7315017" algn="l"/>
                <a:tab pos="8229394" algn="l"/>
                <a:tab pos="9143771" algn="l"/>
                <a:tab pos="10058149" algn="l"/>
              </a:tabLst>
            </a:pPr>
            <a:r>
              <a:rPr lang="en-GB" dirty="0"/>
              <a:t>Abstract</a:t>
            </a:r>
          </a:p>
        </p:txBody>
      </p:sp>
      <p:sp>
        <p:nvSpPr>
          <p:cNvPr id="4098" name="Rectangle 2"/>
          <p:cNvSpPr>
            <a:spLocks noGrp="1" noChangeArrowheads="1"/>
          </p:cNvSpPr>
          <p:nvPr>
            <p:ph idx="1"/>
          </p:nvPr>
        </p:nvSpPr>
        <p:spPr>
          <a:ln/>
        </p:spPr>
        <p:txBody>
          <a:bodyPr/>
          <a:lstStyle/>
          <a:p>
            <a:pPr marL="0" indent="0" algn="just">
              <a:tabLst>
                <a:tab pos="912791" algn="l"/>
                <a:tab pos="1827168" algn="l"/>
                <a:tab pos="2741545" algn="l"/>
                <a:tab pos="3655922" algn="l"/>
                <a:tab pos="4570299" algn="l"/>
                <a:tab pos="5484676" algn="l"/>
                <a:tab pos="6399053" algn="l"/>
                <a:tab pos="7313430" algn="l"/>
                <a:tab pos="8227808" algn="l"/>
                <a:tab pos="9142185" algn="l"/>
                <a:tab pos="10056562" algn="l"/>
              </a:tabLst>
            </a:pPr>
            <a:r>
              <a:rPr lang="en-GB" b="0" dirty="0"/>
              <a:t>Various contributions have tried to map out the process/procedure of multi-AP coordinated transmission. However, till now there is no clear consensus upon what information exchange needs to take place before this process. </a:t>
            </a:r>
          </a:p>
          <a:p>
            <a:pPr marL="0" indent="0" algn="just">
              <a:tabLst>
                <a:tab pos="912791" algn="l"/>
                <a:tab pos="1827168" algn="l"/>
                <a:tab pos="2741545" algn="l"/>
                <a:tab pos="3655922" algn="l"/>
                <a:tab pos="4570299" algn="l"/>
                <a:tab pos="5484676" algn="l"/>
                <a:tab pos="6399053" algn="l"/>
                <a:tab pos="7313430" algn="l"/>
                <a:tab pos="8227808" algn="l"/>
                <a:tab pos="9142185" algn="l"/>
                <a:tab pos="10056562" algn="l"/>
              </a:tabLst>
            </a:pPr>
            <a:endParaRPr lang="en-GB" b="0" dirty="0"/>
          </a:p>
          <a:p>
            <a:pPr marL="0" indent="0" algn="just">
              <a:tabLst>
                <a:tab pos="912791" algn="l"/>
                <a:tab pos="1827168" algn="l"/>
                <a:tab pos="2741545" algn="l"/>
                <a:tab pos="3655922" algn="l"/>
                <a:tab pos="4570299" algn="l"/>
                <a:tab pos="5484676" algn="l"/>
                <a:tab pos="6399053" algn="l"/>
                <a:tab pos="7313430" algn="l"/>
                <a:tab pos="8227808" algn="l"/>
                <a:tab pos="9142185" algn="l"/>
                <a:tab pos="10056562" algn="l"/>
              </a:tabLst>
            </a:pPr>
            <a:r>
              <a:rPr lang="en-GB" b="0" dirty="0"/>
              <a:t>This contribution tries to identify and discuss the information/data that needs to be exchanged between the different entities involved in the multi-AP coordination process. </a:t>
            </a:r>
          </a:p>
          <a:p>
            <a:pPr algn="just">
              <a:tabLst>
                <a:tab pos="912791" algn="l"/>
                <a:tab pos="1827168" algn="l"/>
                <a:tab pos="2741545" algn="l"/>
                <a:tab pos="3655922" algn="l"/>
                <a:tab pos="4570299" algn="l"/>
                <a:tab pos="5484676" algn="l"/>
                <a:tab pos="6399053" algn="l"/>
                <a:tab pos="7313430" algn="l"/>
                <a:tab pos="8227808" algn="l"/>
                <a:tab pos="9142185" algn="l"/>
                <a:tab pos="10056562" algn="l"/>
              </a:tabLst>
            </a:pPr>
            <a:endParaRPr lang="en-GB" b="0" dirty="0"/>
          </a:p>
          <a:p>
            <a:pPr algn="just">
              <a:tabLst>
                <a:tab pos="912791" algn="l"/>
                <a:tab pos="1827168" algn="l"/>
                <a:tab pos="2741545" algn="l"/>
                <a:tab pos="3655922" algn="l"/>
                <a:tab pos="4570299" algn="l"/>
                <a:tab pos="5484676" algn="l"/>
                <a:tab pos="6399053" algn="l"/>
                <a:tab pos="7313430" algn="l"/>
                <a:tab pos="8227808" algn="l"/>
                <a:tab pos="9142185" algn="l"/>
                <a:tab pos="10056562" algn="l"/>
              </a:tabLst>
            </a:pPr>
            <a:endParaRPr lang="en-GB"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September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377" algn="l"/>
                <a:tab pos="1828754" algn="l"/>
                <a:tab pos="2743131" algn="l"/>
                <a:tab pos="3657509" algn="l"/>
                <a:tab pos="4571886" algn="l"/>
                <a:tab pos="5486263" algn="l"/>
                <a:tab pos="6400640" algn="l"/>
                <a:tab pos="7315017" algn="l"/>
                <a:tab pos="8229394" algn="l"/>
                <a:tab pos="9143771" algn="l"/>
                <a:tab pos="10058149" algn="l"/>
              </a:tabLst>
            </a:pPr>
            <a:r>
              <a:rPr lang="en-GB" dirty="0"/>
              <a:t>Background</a:t>
            </a:r>
          </a:p>
        </p:txBody>
      </p:sp>
      <p:sp>
        <p:nvSpPr>
          <p:cNvPr id="4098" name="Rectangle 2"/>
          <p:cNvSpPr>
            <a:spLocks noGrp="1" noChangeArrowheads="1"/>
          </p:cNvSpPr>
          <p:nvPr>
            <p:ph idx="1"/>
          </p:nvPr>
        </p:nvSpPr>
        <p:spPr>
          <a:ln/>
        </p:spPr>
        <p:txBody>
          <a:bodyPr/>
          <a:lstStyle/>
          <a:p>
            <a:pPr marL="0" indent="0" algn="just">
              <a:tabLst>
                <a:tab pos="912791" algn="l"/>
                <a:tab pos="1827168" algn="l"/>
                <a:tab pos="2741545" algn="l"/>
                <a:tab pos="3655922" algn="l"/>
                <a:tab pos="4570299" algn="l"/>
                <a:tab pos="5484676" algn="l"/>
                <a:tab pos="6399053" algn="l"/>
                <a:tab pos="7313430" algn="l"/>
                <a:tab pos="8227808" algn="l"/>
                <a:tab pos="9142185" algn="l"/>
                <a:tab pos="10056562" algn="l"/>
              </a:tabLst>
            </a:pPr>
            <a:r>
              <a:rPr lang="en-GB" b="0" dirty="0"/>
              <a:t>Information exchange between coordinating nodes is imperative for smooth multi-AP operation. Different type of information may need to be shared at different stages of the coordination process as mentioned in various contributions.</a:t>
            </a:r>
          </a:p>
          <a:p>
            <a:pPr marL="0" indent="0" algn="just">
              <a:tabLst>
                <a:tab pos="912791" algn="l"/>
                <a:tab pos="1827168" algn="l"/>
                <a:tab pos="2741545" algn="l"/>
                <a:tab pos="3655922" algn="l"/>
                <a:tab pos="4570299" algn="l"/>
                <a:tab pos="5484676" algn="l"/>
                <a:tab pos="6399053" algn="l"/>
                <a:tab pos="7313430" algn="l"/>
                <a:tab pos="8227808" algn="l"/>
                <a:tab pos="9142185" algn="l"/>
                <a:tab pos="10056562" algn="l"/>
              </a:tabLst>
            </a:pPr>
            <a:endParaRPr lang="en-GB" b="0" dirty="0"/>
          </a:p>
          <a:p>
            <a:pPr marL="0" indent="0" algn="just">
              <a:tabLst>
                <a:tab pos="912791" algn="l"/>
                <a:tab pos="1827168" algn="l"/>
                <a:tab pos="2741545" algn="l"/>
                <a:tab pos="3655922" algn="l"/>
                <a:tab pos="4570299" algn="l"/>
                <a:tab pos="5484676" algn="l"/>
                <a:tab pos="6399053" algn="l"/>
                <a:tab pos="7313430" algn="l"/>
                <a:tab pos="8227808" algn="l"/>
                <a:tab pos="9142185" algn="l"/>
                <a:tab pos="10056562" algn="l"/>
              </a:tabLst>
            </a:pPr>
            <a:r>
              <a:rPr lang="en-GB" b="0" dirty="0"/>
              <a:t>Accordingly, we start by looking at the contribution documents [1-8] that mention or discuss some information exchange related multi-AP coordination.</a:t>
            </a:r>
          </a:p>
          <a:p>
            <a:pPr marL="0" indent="0" algn="just">
              <a:tabLst>
                <a:tab pos="912791" algn="l"/>
                <a:tab pos="1827168" algn="l"/>
                <a:tab pos="2741545" algn="l"/>
                <a:tab pos="3655922" algn="l"/>
                <a:tab pos="4570299" algn="l"/>
                <a:tab pos="5484676" algn="l"/>
                <a:tab pos="6399053" algn="l"/>
                <a:tab pos="7313430" algn="l"/>
                <a:tab pos="8227808" algn="l"/>
                <a:tab pos="9142185" algn="l"/>
                <a:tab pos="10056562" algn="l"/>
              </a:tabLst>
            </a:pPr>
            <a:endParaRPr lang="en-GB" b="0" dirty="0"/>
          </a:p>
          <a:p>
            <a:pPr algn="just">
              <a:tabLst>
                <a:tab pos="912791" algn="l"/>
                <a:tab pos="1827168" algn="l"/>
                <a:tab pos="2741545" algn="l"/>
                <a:tab pos="3655922" algn="l"/>
                <a:tab pos="4570299" algn="l"/>
                <a:tab pos="5484676" algn="l"/>
                <a:tab pos="6399053" algn="l"/>
                <a:tab pos="7313430" algn="l"/>
                <a:tab pos="8227808" algn="l"/>
                <a:tab pos="9142185" algn="l"/>
                <a:tab pos="10056562" algn="l"/>
              </a:tabLst>
            </a:pPr>
            <a:endParaRPr lang="en-GB" b="0" dirty="0"/>
          </a:p>
          <a:p>
            <a:pPr algn="just">
              <a:tabLst>
                <a:tab pos="912791" algn="l"/>
                <a:tab pos="1827168" algn="l"/>
                <a:tab pos="2741545" algn="l"/>
                <a:tab pos="3655922" algn="l"/>
                <a:tab pos="4570299" algn="l"/>
                <a:tab pos="5484676" algn="l"/>
                <a:tab pos="6399053" algn="l"/>
                <a:tab pos="7313430" algn="l"/>
                <a:tab pos="8227808" algn="l"/>
                <a:tab pos="9142185" algn="l"/>
                <a:tab pos="10056562" algn="l"/>
              </a:tabLst>
            </a:pPr>
            <a:endParaRPr lang="en-GB"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816883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377" algn="l"/>
                <a:tab pos="1828754" algn="l"/>
                <a:tab pos="2743131" algn="l"/>
                <a:tab pos="3657509" algn="l"/>
                <a:tab pos="4571886" algn="l"/>
                <a:tab pos="5486263" algn="l"/>
                <a:tab pos="6400640" algn="l"/>
                <a:tab pos="7315017" algn="l"/>
                <a:tab pos="8229394" algn="l"/>
                <a:tab pos="9143771" algn="l"/>
                <a:tab pos="10058149" algn="l"/>
              </a:tabLst>
            </a:pPr>
            <a:r>
              <a:rPr lang="en-GB" dirty="0"/>
              <a:t>From the SFD [1]</a:t>
            </a:r>
          </a:p>
        </p:txBody>
      </p:sp>
      <p:sp>
        <p:nvSpPr>
          <p:cNvPr id="4098" name="Rectangle 2"/>
          <p:cNvSpPr>
            <a:spLocks noGrp="1" noChangeArrowheads="1"/>
          </p:cNvSpPr>
          <p:nvPr>
            <p:ph idx="1"/>
          </p:nvPr>
        </p:nvSpPr>
        <p:spPr>
          <a:ln/>
        </p:spPr>
        <p:txBody>
          <a:bodyPr/>
          <a:lstStyle/>
          <a:p>
            <a:pPr marL="0" indent="0" algn="just">
              <a:tabLst>
                <a:tab pos="912791" algn="l"/>
                <a:tab pos="1827168" algn="l"/>
                <a:tab pos="2741545" algn="l"/>
                <a:tab pos="3655922" algn="l"/>
                <a:tab pos="4570299" algn="l"/>
                <a:tab pos="5484676" algn="l"/>
                <a:tab pos="6399053" algn="l"/>
                <a:tab pos="7313430" algn="l"/>
                <a:tab pos="8227808" algn="l"/>
                <a:tab pos="9142185" algn="l"/>
                <a:tab pos="10056562" algn="l"/>
              </a:tabLst>
            </a:pPr>
            <a:r>
              <a:rPr lang="en-US" b="0" dirty="0"/>
              <a:t>• EHT APs supporting multi-AP coordination can send a </a:t>
            </a:r>
            <a:r>
              <a:rPr lang="en-US" dirty="0"/>
              <a:t>frame</a:t>
            </a:r>
            <a:r>
              <a:rPr lang="en-US" b="0" dirty="0"/>
              <a:t> (e.g., Beacon or other Management frame) which </a:t>
            </a:r>
            <a:r>
              <a:rPr lang="en-US" dirty="0"/>
              <a:t>includes/advertises capabilities of Multi-AP transmission schemes</a:t>
            </a:r>
            <a:r>
              <a:rPr lang="en-US" b="0" dirty="0"/>
              <a:t>. Any specifics related to this frame are yet to be decided (TBD).</a:t>
            </a:r>
          </a:p>
          <a:p>
            <a:pPr marL="0" indent="0" algn="just">
              <a:tabLst>
                <a:tab pos="912791" algn="l"/>
                <a:tab pos="1827168" algn="l"/>
                <a:tab pos="2741545" algn="l"/>
                <a:tab pos="3655922" algn="l"/>
                <a:tab pos="4570299" algn="l"/>
                <a:tab pos="5484676" algn="l"/>
                <a:tab pos="6399053" algn="l"/>
                <a:tab pos="7313430" algn="l"/>
                <a:tab pos="8227808" algn="l"/>
                <a:tab pos="9142185" algn="l"/>
                <a:tab pos="10056562" algn="l"/>
              </a:tabLst>
            </a:pPr>
            <a:r>
              <a:rPr lang="en-US" b="0" dirty="0"/>
              <a:t>• An AP that intends to use the </a:t>
            </a:r>
            <a:r>
              <a:rPr lang="en-US" dirty="0"/>
              <a:t>resources shared by another AP </a:t>
            </a:r>
            <a:r>
              <a:rPr lang="en-US" b="0" dirty="0"/>
              <a:t>shall be able to indicate its need to the AP that shared the resource.</a:t>
            </a:r>
          </a:p>
          <a:p>
            <a:pPr marL="0" indent="0" algn="just">
              <a:tabLst>
                <a:tab pos="912791" algn="l"/>
                <a:tab pos="1827168" algn="l"/>
                <a:tab pos="2741545" algn="l"/>
                <a:tab pos="3655922" algn="l"/>
                <a:tab pos="4570299" algn="l"/>
                <a:tab pos="5484676" algn="l"/>
                <a:tab pos="6399053" algn="l"/>
                <a:tab pos="7313430" algn="l"/>
                <a:tab pos="8227808" algn="l"/>
                <a:tab pos="9142185" algn="l"/>
                <a:tab pos="10056562" algn="l"/>
              </a:tabLst>
            </a:pPr>
            <a:r>
              <a:rPr lang="en-US" b="0" dirty="0"/>
              <a:t>• Define a mechanism for sharing AP to optionally </a:t>
            </a:r>
            <a:r>
              <a:rPr lang="en-US" dirty="0"/>
              <a:t>solicit feedback</a:t>
            </a:r>
            <a:r>
              <a:rPr lang="en-US" b="0" dirty="0"/>
              <a:t> from one or more APs belonging to the candidate set regarding their resource needs and the intent to participate in the coordinated transmission.</a:t>
            </a:r>
          </a:p>
          <a:p>
            <a:pPr marL="0" indent="0" algn="just">
              <a:tabLst>
                <a:tab pos="912791" algn="l"/>
                <a:tab pos="1827168" algn="l"/>
                <a:tab pos="2741545" algn="l"/>
                <a:tab pos="3655922" algn="l"/>
                <a:tab pos="4570299" algn="l"/>
                <a:tab pos="5484676" algn="l"/>
                <a:tab pos="6399053" algn="l"/>
                <a:tab pos="7313430" algn="l"/>
                <a:tab pos="8227808" algn="l"/>
                <a:tab pos="9142185" algn="l"/>
                <a:tab pos="10056562" algn="l"/>
              </a:tabLst>
            </a:pPr>
            <a:endParaRPr lang="en-GB" b="0" dirty="0"/>
          </a:p>
          <a:p>
            <a:pPr algn="just">
              <a:tabLst>
                <a:tab pos="912791" algn="l"/>
                <a:tab pos="1827168" algn="l"/>
                <a:tab pos="2741545" algn="l"/>
                <a:tab pos="3655922" algn="l"/>
                <a:tab pos="4570299" algn="l"/>
                <a:tab pos="5484676" algn="l"/>
                <a:tab pos="6399053" algn="l"/>
                <a:tab pos="7313430" algn="l"/>
                <a:tab pos="8227808" algn="l"/>
                <a:tab pos="9142185" algn="l"/>
                <a:tab pos="10056562" algn="l"/>
              </a:tabLst>
            </a:pPr>
            <a:endParaRPr lang="en-GB" b="0" dirty="0"/>
          </a:p>
          <a:p>
            <a:pPr algn="just">
              <a:tabLst>
                <a:tab pos="912791" algn="l"/>
                <a:tab pos="1827168" algn="l"/>
                <a:tab pos="2741545" algn="l"/>
                <a:tab pos="3655922" algn="l"/>
                <a:tab pos="4570299" algn="l"/>
                <a:tab pos="5484676" algn="l"/>
                <a:tab pos="6399053" algn="l"/>
                <a:tab pos="7313430" algn="l"/>
                <a:tab pos="8227808" algn="l"/>
                <a:tab pos="9142185" algn="l"/>
                <a:tab pos="10056562" algn="l"/>
              </a:tabLst>
            </a:pPr>
            <a:endParaRPr lang="en-GB"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9731210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377" algn="l"/>
                <a:tab pos="1828754" algn="l"/>
                <a:tab pos="2743131" algn="l"/>
                <a:tab pos="3657509" algn="l"/>
                <a:tab pos="4571886" algn="l"/>
                <a:tab pos="5486263" algn="l"/>
                <a:tab pos="6400640" algn="l"/>
                <a:tab pos="7315017" algn="l"/>
                <a:tab pos="8229394" algn="l"/>
                <a:tab pos="9143771" algn="l"/>
                <a:tab pos="10058149" algn="l"/>
              </a:tabLst>
            </a:pPr>
            <a:r>
              <a:rPr lang="en-GB" dirty="0"/>
              <a:t>Transmission Procedure from [2]</a:t>
            </a:r>
          </a:p>
        </p:txBody>
      </p:sp>
      <p:sp>
        <p:nvSpPr>
          <p:cNvPr id="4098" name="Rectangle 2"/>
          <p:cNvSpPr>
            <a:spLocks noGrp="1" noChangeArrowheads="1"/>
          </p:cNvSpPr>
          <p:nvPr>
            <p:ph idx="1"/>
          </p:nvPr>
        </p:nvSpPr>
        <p:spPr>
          <a:ln/>
        </p:spPr>
        <p:txBody>
          <a:bodyPr/>
          <a:lstStyle/>
          <a:p>
            <a:pPr marL="0" indent="0" algn="just">
              <a:tabLst>
                <a:tab pos="912791" algn="l"/>
                <a:tab pos="1827168" algn="l"/>
                <a:tab pos="2741545" algn="l"/>
                <a:tab pos="3655922" algn="l"/>
                <a:tab pos="4570299" algn="l"/>
                <a:tab pos="5484676" algn="l"/>
                <a:tab pos="6399053" algn="l"/>
                <a:tab pos="7313430" algn="l"/>
                <a:tab pos="8227808" algn="l"/>
                <a:tab pos="9142185" algn="l"/>
                <a:tab pos="10056562" algn="l"/>
              </a:tabLst>
            </a:pPr>
            <a:r>
              <a:rPr lang="en-US" b="0" dirty="0"/>
              <a:t>A multi-AP transmission procedure assuming the presence of a master-AP (M-AP) and one or more slave-APs (S-APs), which consists of three parts:</a:t>
            </a:r>
          </a:p>
          <a:p>
            <a:pPr algn="just">
              <a:buFont typeface="Arial" panose="020B0604020202020204" pitchFamily="34" charset="0"/>
              <a:buChar char="•"/>
              <a:tabLst>
                <a:tab pos="912791" algn="l"/>
                <a:tab pos="1827168" algn="l"/>
                <a:tab pos="2741545" algn="l"/>
                <a:tab pos="3655922" algn="l"/>
                <a:tab pos="4570299" algn="l"/>
                <a:tab pos="5484676" algn="l"/>
                <a:tab pos="6399053" algn="l"/>
                <a:tab pos="7313430" algn="l"/>
                <a:tab pos="8227808" algn="l"/>
                <a:tab pos="9142185" algn="l"/>
                <a:tab pos="10056562" algn="l"/>
              </a:tabLst>
            </a:pPr>
            <a:endParaRPr lang="en-US" b="0" dirty="0"/>
          </a:p>
          <a:p>
            <a:pPr algn="just">
              <a:buFont typeface="Arial" panose="020B0604020202020204" pitchFamily="34" charset="0"/>
              <a:buChar char="•"/>
              <a:tabLst>
                <a:tab pos="912791" algn="l"/>
                <a:tab pos="1827168" algn="l"/>
                <a:tab pos="2741545" algn="l"/>
                <a:tab pos="3655922" algn="l"/>
                <a:tab pos="4570299" algn="l"/>
                <a:tab pos="5484676" algn="l"/>
                <a:tab pos="6399053" algn="l"/>
                <a:tab pos="7313430" algn="l"/>
                <a:tab pos="8227808" algn="l"/>
                <a:tab pos="9142185" algn="l"/>
                <a:tab pos="10056562" algn="l"/>
              </a:tabLst>
            </a:pPr>
            <a:r>
              <a:rPr lang="en-US" b="0" dirty="0"/>
              <a:t>Multi-AP sounding – </a:t>
            </a:r>
            <a:r>
              <a:rPr lang="en-US" dirty="0"/>
              <a:t>null data packets (NDPs)</a:t>
            </a:r>
            <a:r>
              <a:rPr lang="en-US" b="0" dirty="0"/>
              <a:t> are transmitted from APs to STA and their feedback is received.</a:t>
            </a:r>
          </a:p>
          <a:p>
            <a:pPr algn="just">
              <a:buFont typeface="Arial" panose="020B0604020202020204" pitchFamily="34" charset="0"/>
              <a:buChar char="•"/>
              <a:tabLst>
                <a:tab pos="912791" algn="l"/>
                <a:tab pos="1827168" algn="l"/>
                <a:tab pos="2741545" algn="l"/>
                <a:tab pos="3655922" algn="l"/>
                <a:tab pos="4570299" algn="l"/>
                <a:tab pos="5484676" algn="l"/>
                <a:tab pos="6399053" algn="l"/>
                <a:tab pos="7313430" algn="l"/>
                <a:tab pos="8227808" algn="l"/>
                <a:tab pos="9142185" algn="l"/>
                <a:tab pos="10056562" algn="l"/>
              </a:tabLst>
            </a:pPr>
            <a:r>
              <a:rPr lang="en-US" b="0" dirty="0"/>
              <a:t>Multi-AP selection – </a:t>
            </a:r>
            <a:r>
              <a:rPr lang="en-US" dirty="0"/>
              <a:t>selecting/verifying S-APs</a:t>
            </a:r>
            <a:r>
              <a:rPr lang="en-US" b="0" dirty="0"/>
              <a:t> that can participate in the coordination.</a:t>
            </a:r>
          </a:p>
          <a:p>
            <a:pPr algn="just">
              <a:buFont typeface="Arial" panose="020B0604020202020204" pitchFamily="34" charset="0"/>
              <a:buChar char="•"/>
              <a:tabLst>
                <a:tab pos="912791" algn="l"/>
                <a:tab pos="1827168" algn="l"/>
                <a:tab pos="2741545" algn="l"/>
                <a:tab pos="3655922" algn="l"/>
                <a:tab pos="4570299" algn="l"/>
                <a:tab pos="5484676" algn="l"/>
                <a:tab pos="6399053" algn="l"/>
                <a:tab pos="7313430" algn="l"/>
                <a:tab pos="8227808" algn="l"/>
                <a:tab pos="9142185" algn="l"/>
                <a:tab pos="10056562" algn="l"/>
              </a:tabLst>
            </a:pPr>
            <a:r>
              <a:rPr lang="en-US" b="0" dirty="0"/>
              <a:t>Multi-AP data transmission – data packet is transmitted using one of the coordination mechanisms. </a:t>
            </a:r>
          </a:p>
          <a:p>
            <a:pPr marL="0" indent="0" algn="just">
              <a:tabLst>
                <a:tab pos="912791" algn="l"/>
                <a:tab pos="1827168" algn="l"/>
                <a:tab pos="2741545" algn="l"/>
                <a:tab pos="3655922" algn="l"/>
                <a:tab pos="4570299" algn="l"/>
                <a:tab pos="5484676" algn="l"/>
                <a:tab pos="6399053" algn="l"/>
                <a:tab pos="7313430" algn="l"/>
                <a:tab pos="8227808" algn="l"/>
                <a:tab pos="9142185" algn="l"/>
                <a:tab pos="10056562" algn="l"/>
              </a:tabLst>
            </a:pPr>
            <a:endParaRPr lang="en-GB" b="0" dirty="0"/>
          </a:p>
          <a:p>
            <a:pPr algn="just">
              <a:tabLst>
                <a:tab pos="912791" algn="l"/>
                <a:tab pos="1827168" algn="l"/>
                <a:tab pos="2741545" algn="l"/>
                <a:tab pos="3655922" algn="l"/>
                <a:tab pos="4570299" algn="l"/>
                <a:tab pos="5484676" algn="l"/>
                <a:tab pos="6399053" algn="l"/>
                <a:tab pos="7313430" algn="l"/>
                <a:tab pos="8227808" algn="l"/>
                <a:tab pos="9142185" algn="l"/>
                <a:tab pos="10056562" algn="l"/>
              </a:tabLst>
            </a:pPr>
            <a:endParaRPr lang="en-GB" b="0" dirty="0"/>
          </a:p>
          <a:p>
            <a:pPr algn="just">
              <a:tabLst>
                <a:tab pos="912791" algn="l"/>
                <a:tab pos="1827168" algn="l"/>
                <a:tab pos="2741545" algn="l"/>
                <a:tab pos="3655922" algn="l"/>
                <a:tab pos="4570299" algn="l"/>
                <a:tab pos="5484676" algn="l"/>
                <a:tab pos="6399053" algn="l"/>
                <a:tab pos="7313430" algn="l"/>
                <a:tab pos="8227808" algn="l"/>
                <a:tab pos="9142185" algn="l"/>
                <a:tab pos="10056562" algn="l"/>
              </a:tabLst>
            </a:pPr>
            <a:endParaRPr lang="en-GB"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876633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377" algn="l"/>
                <a:tab pos="1828754" algn="l"/>
                <a:tab pos="2743131" algn="l"/>
                <a:tab pos="3657509" algn="l"/>
                <a:tab pos="4571886" algn="l"/>
                <a:tab pos="5486263" algn="l"/>
                <a:tab pos="6400640" algn="l"/>
                <a:tab pos="7315017" algn="l"/>
                <a:tab pos="8229394" algn="l"/>
                <a:tab pos="9143771" algn="l"/>
                <a:tab pos="10058149" algn="l"/>
              </a:tabLst>
            </a:pPr>
            <a:r>
              <a:rPr lang="en-GB" dirty="0"/>
              <a:t>Unified Transmission Procedure from [3]</a:t>
            </a:r>
          </a:p>
        </p:txBody>
      </p:sp>
      <p:sp>
        <p:nvSpPr>
          <p:cNvPr id="4098" name="Rectangle 2"/>
          <p:cNvSpPr>
            <a:spLocks noGrp="1" noChangeArrowheads="1"/>
          </p:cNvSpPr>
          <p:nvPr>
            <p:ph idx="1"/>
          </p:nvPr>
        </p:nvSpPr>
        <p:spPr>
          <a:ln/>
        </p:spPr>
        <p:txBody>
          <a:bodyPr/>
          <a:lstStyle/>
          <a:p>
            <a:pPr marL="0" indent="0" algn="just">
              <a:tabLst>
                <a:tab pos="912791" algn="l"/>
                <a:tab pos="1827168" algn="l"/>
                <a:tab pos="2741545" algn="l"/>
                <a:tab pos="3655922" algn="l"/>
                <a:tab pos="4570299" algn="l"/>
                <a:tab pos="5484676" algn="l"/>
                <a:tab pos="6399053" algn="l"/>
                <a:tab pos="7313430" algn="l"/>
                <a:tab pos="8227808" algn="l"/>
                <a:tab pos="9142185" algn="l"/>
                <a:tab pos="10056562" algn="l"/>
              </a:tabLst>
            </a:pPr>
            <a:r>
              <a:rPr lang="en-US" b="0" dirty="0"/>
              <a:t>M-AP transmits a </a:t>
            </a:r>
            <a:r>
              <a:rPr lang="en-US" dirty="0"/>
              <a:t>slave trigger frame</a:t>
            </a:r>
            <a:r>
              <a:rPr lang="en-US" b="0" dirty="0"/>
              <a:t> to initiate multi-AP transmission. The function of this trigger frame is </a:t>
            </a:r>
            <a:r>
              <a:rPr lang="en-US" dirty="0"/>
              <a:t>to ensure synchronization </a:t>
            </a:r>
            <a:r>
              <a:rPr lang="en-US" b="0" dirty="0"/>
              <a:t>of all APs and to notify the slave-APs (S-APs) regarding </a:t>
            </a:r>
            <a:r>
              <a:rPr lang="en-US" dirty="0"/>
              <a:t>which mode to use</a:t>
            </a:r>
            <a:r>
              <a:rPr lang="en-US" b="0" dirty="0"/>
              <a:t> and the corresponding time/frequency/spatial/power domain </a:t>
            </a:r>
            <a:r>
              <a:rPr lang="en-US" dirty="0"/>
              <a:t>resource allocation</a:t>
            </a:r>
            <a:r>
              <a:rPr lang="en-US" b="0" dirty="0"/>
              <a:t>.</a:t>
            </a:r>
            <a:endParaRPr lang="en-GB" b="0" dirty="0"/>
          </a:p>
          <a:p>
            <a:pPr algn="just">
              <a:tabLst>
                <a:tab pos="912791" algn="l"/>
                <a:tab pos="1827168" algn="l"/>
                <a:tab pos="2741545" algn="l"/>
                <a:tab pos="3655922" algn="l"/>
                <a:tab pos="4570299" algn="l"/>
                <a:tab pos="5484676" algn="l"/>
                <a:tab pos="6399053" algn="l"/>
                <a:tab pos="7313430" algn="l"/>
                <a:tab pos="8227808" algn="l"/>
                <a:tab pos="9142185" algn="l"/>
                <a:tab pos="10056562" algn="l"/>
              </a:tabLst>
            </a:pPr>
            <a:endParaRPr lang="en-GB" b="0" dirty="0"/>
          </a:p>
          <a:p>
            <a:pPr algn="just">
              <a:tabLst>
                <a:tab pos="912791" algn="l"/>
                <a:tab pos="1827168" algn="l"/>
                <a:tab pos="2741545" algn="l"/>
                <a:tab pos="3655922" algn="l"/>
                <a:tab pos="4570299" algn="l"/>
                <a:tab pos="5484676" algn="l"/>
                <a:tab pos="6399053" algn="l"/>
                <a:tab pos="7313430" algn="l"/>
                <a:tab pos="8227808" algn="l"/>
                <a:tab pos="9142185" algn="l"/>
                <a:tab pos="10056562" algn="l"/>
              </a:tabLst>
            </a:pPr>
            <a:endParaRPr lang="en-GB"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9409919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377" algn="l"/>
                <a:tab pos="1828754" algn="l"/>
                <a:tab pos="2743131" algn="l"/>
                <a:tab pos="3657509" algn="l"/>
                <a:tab pos="4571886" algn="l"/>
                <a:tab pos="5486263" algn="l"/>
                <a:tab pos="6400640" algn="l"/>
                <a:tab pos="7315017" algn="l"/>
                <a:tab pos="8229394" algn="l"/>
                <a:tab pos="9143771" algn="l"/>
                <a:tab pos="10058149" algn="l"/>
              </a:tabLst>
            </a:pPr>
            <a:r>
              <a:rPr lang="en-GB" dirty="0"/>
              <a:t>Coordination Architecture [4]</a:t>
            </a:r>
          </a:p>
        </p:txBody>
      </p:sp>
      <p:sp>
        <p:nvSpPr>
          <p:cNvPr id="4098" name="Rectangle 2"/>
          <p:cNvSpPr>
            <a:spLocks noGrp="1" noChangeArrowheads="1"/>
          </p:cNvSpPr>
          <p:nvPr>
            <p:ph idx="1"/>
          </p:nvPr>
        </p:nvSpPr>
        <p:spPr>
          <a:ln/>
        </p:spPr>
        <p:txBody>
          <a:bodyPr/>
          <a:lstStyle/>
          <a:p>
            <a:pPr marL="0" indent="0" algn="just">
              <a:tabLst>
                <a:tab pos="912791" algn="l"/>
                <a:tab pos="1827168" algn="l"/>
                <a:tab pos="2741545" algn="l"/>
                <a:tab pos="3655922" algn="l"/>
                <a:tab pos="4570299" algn="l"/>
                <a:tab pos="5484676" algn="l"/>
                <a:tab pos="6399053" algn="l"/>
                <a:tab pos="7313430" algn="l"/>
                <a:tab pos="8227808" algn="l"/>
                <a:tab pos="9142185" algn="l"/>
                <a:tab pos="10056562" algn="l"/>
              </a:tabLst>
            </a:pPr>
            <a:r>
              <a:rPr lang="en-US" b="0" dirty="0"/>
              <a:t>The multi-AP coordination could be initiated by the AP or STA. Furthermore, the APs participating in the coordination need to be selected/identified. Since STA has knowledge of the air interface and fronthaul link measurements it can help in the “preparation” stage by suggesting which APs should participate in the coordination. The whole multi-AP coordination process is divided into following stages:</a:t>
            </a:r>
          </a:p>
          <a:p>
            <a:pPr marL="0" indent="0" algn="just">
              <a:tabLst>
                <a:tab pos="912791" algn="l"/>
                <a:tab pos="1827168" algn="l"/>
                <a:tab pos="2741545" algn="l"/>
                <a:tab pos="3655922" algn="l"/>
                <a:tab pos="4570299" algn="l"/>
                <a:tab pos="5484676" algn="l"/>
                <a:tab pos="6399053" algn="l"/>
                <a:tab pos="7313430" algn="l"/>
                <a:tab pos="8227808" algn="l"/>
                <a:tab pos="9142185" algn="l"/>
                <a:tab pos="10056562" algn="l"/>
              </a:tabLst>
            </a:pPr>
            <a:endParaRPr lang="en-US" b="0" dirty="0"/>
          </a:p>
          <a:p>
            <a:pPr algn="just">
              <a:buFont typeface="Arial" panose="020B0604020202020204" pitchFamily="34" charset="0"/>
              <a:buChar char="•"/>
              <a:tabLst>
                <a:tab pos="912791" algn="l"/>
                <a:tab pos="1827168" algn="l"/>
                <a:tab pos="2741545" algn="l"/>
                <a:tab pos="3655922" algn="l"/>
                <a:tab pos="4570299" algn="l"/>
                <a:tab pos="5484676" algn="l"/>
                <a:tab pos="6399053" algn="l"/>
                <a:tab pos="7313430" algn="l"/>
                <a:tab pos="8227808" algn="l"/>
                <a:tab pos="9142185" algn="l"/>
                <a:tab pos="10056562" algn="l"/>
              </a:tabLst>
            </a:pPr>
            <a:r>
              <a:rPr lang="en-US" b="0" dirty="0"/>
              <a:t>Association – exchange of </a:t>
            </a:r>
            <a:r>
              <a:rPr lang="en-US" dirty="0"/>
              <a:t>multi-AP coordination capability information</a:t>
            </a:r>
            <a:r>
              <a:rPr lang="en-US" b="0" dirty="0"/>
              <a:t> between APs and STAs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106799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377" algn="l"/>
                <a:tab pos="1828754" algn="l"/>
                <a:tab pos="2743131" algn="l"/>
                <a:tab pos="3657509" algn="l"/>
                <a:tab pos="4571886" algn="l"/>
                <a:tab pos="5486263" algn="l"/>
                <a:tab pos="6400640" algn="l"/>
                <a:tab pos="7315017" algn="l"/>
                <a:tab pos="8229394" algn="l"/>
                <a:tab pos="9143771" algn="l"/>
                <a:tab pos="10058149" algn="l"/>
              </a:tabLst>
            </a:pPr>
            <a:r>
              <a:rPr lang="en-GB" dirty="0"/>
              <a:t>Coordination Architecture [4]… </a:t>
            </a:r>
            <a:r>
              <a:rPr lang="en-GB" dirty="0" err="1"/>
              <a:t>contd</a:t>
            </a:r>
            <a:endParaRPr lang="en-GB" dirty="0"/>
          </a:p>
        </p:txBody>
      </p:sp>
      <p:sp>
        <p:nvSpPr>
          <p:cNvPr id="4098" name="Rectangle 2"/>
          <p:cNvSpPr>
            <a:spLocks noGrp="1" noChangeArrowheads="1"/>
          </p:cNvSpPr>
          <p:nvPr>
            <p:ph idx="1"/>
          </p:nvPr>
        </p:nvSpPr>
        <p:spPr>
          <a:ln/>
        </p:spPr>
        <p:txBody>
          <a:bodyPr/>
          <a:lstStyle/>
          <a:p>
            <a:pPr algn="just">
              <a:buFont typeface="Arial" panose="020B0604020202020204" pitchFamily="34" charset="0"/>
              <a:buChar char="•"/>
              <a:tabLst>
                <a:tab pos="912791" algn="l"/>
                <a:tab pos="1827168" algn="l"/>
                <a:tab pos="2741545" algn="l"/>
                <a:tab pos="3655922" algn="l"/>
                <a:tab pos="4570299" algn="l"/>
                <a:tab pos="5484676" algn="l"/>
                <a:tab pos="6399053" algn="l"/>
                <a:tab pos="7313430" algn="l"/>
                <a:tab pos="8227808" algn="l"/>
                <a:tab pos="9142185" algn="l"/>
                <a:tab pos="10056562" algn="l"/>
              </a:tabLst>
            </a:pPr>
            <a:r>
              <a:rPr lang="en-US" b="0" dirty="0"/>
              <a:t>Preparation – AP or STA initiate the multi-AP coordination by </a:t>
            </a:r>
            <a:r>
              <a:rPr lang="en-US" dirty="0"/>
              <a:t>deciding which APs should coordinate</a:t>
            </a:r>
            <a:r>
              <a:rPr lang="en-US" b="0" dirty="0"/>
              <a:t> (STA may suggest potential APs).  Recommended APs can be determined by </a:t>
            </a:r>
            <a:r>
              <a:rPr lang="en-US" dirty="0"/>
              <a:t>fronthaul link metric collection, load and access control information</a:t>
            </a:r>
            <a:r>
              <a:rPr lang="en-US" b="0" dirty="0"/>
              <a:t>, </a:t>
            </a:r>
            <a:r>
              <a:rPr lang="en-US" b="0" dirty="0" err="1"/>
              <a:t>etc</a:t>
            </a:r>
            <a:endParaRPr lang="en-US" b="0" dirty="0"/>
          </a:p>
          <a:p>
            <a:pPr algn="just">
              <a:buFont typeface="Arial" panose="020B0604020202020204" pitchFamily="34" charset="0"/>
              <a:buChar char="•"/>
              <a:tabLst>
                <a:tab pos="912791" algn="l"/>
                <a:tab pos="1827168" algn="l"/>
                <a:tab pos="2741545" algn="l"/>
                <a:tab pos="3655922" algn="l"/>
                <a:tab pos="4570299" algn="l"/>
                <a:tab pos="5484676" algn="l"/>
                <a:tab pos="6399053" algn="l"/>
                <a:tab pos="7313430" algn="l"/>
                <a:tab pos="8227808" algn="l"/>
                <a:tab pos="9142185" algn="l"/>
                <a:tab pos="10056562" algn="l"/>
              </a:tabLst>
            </a:pPr>
            <a:endParaRPr lang="en-US" b="0" dirty="0"/>
          </a:p>
          <a:p>
            <a:pPr algn="just">
              <a:buFont typeface="Arial" panose="020B0604020202020204" pitchFamily="34" charset="0"/>
              <a:buChar char="•"/>
              <a:tabLst>
                <a:tab pos="912791" algn="l"/>
                <a:tab pos="1827168" algn="l"/>
                <a:tab pos="2741545" algn="l"/>
                <a:tab pos="3655922" algn="l"/>
                <a:tab pos="4570299" algn="l"/>
                <a:tab pos="5484676" algn="l"/>
                <a:tab pos="6399053" algn="l"/>
                <a:tab pos="7313430" algn="l"/>
                <a:tab pos="8227808" algn="l"/>
                <a:tab pos="9142185" algn="l"/>
                <a:tab pos="10056562" algn="l"/>
              </a:tabLst>
            </a:pPr>
            <a:r>
              <a:rPr lang="en-US" b="0" dirty="0"/>
              <a:t>Transmission - Chosen APs of the multi-AP network perform DL/UL multi-AP transmission</a:t>
            </a:r>
            <a:endParaRPr lang="en-GB"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8519274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377" algn="l"/>
                <a:tab pos="1828754" algn="l"/>
                <a:tab pos="2743131" algn="l"/>
                <a:tab pos="3657509" algn="l"/>
                <a:tab pos="4571886" algn="l"/>
                <a:tab pos="5486263" algn="l"/>
                <a:tab pos="6400640" algn="l"/>
                <a:tab pos="7315017" algn="l"/>
                <a:tab pos="8229394" algn="l"/>
                <a:tab pos="9143771" algn="l"/>
                <a:tab pos="10058149" algn="l"/>
              </a:tabLst>
            </a:pPr>
            <a:r>
              <a:rPr lang="en-GB" dirty="0"/>
              <a:t>Data Sharing b/w APs [5]</a:t>
            </a:r>
          </a:p>
        </p:txBody>
      </p:sp>
      <p:sp>
        <p:nvSpPr>
          <p:cNvPr id="4098" name="Rectangle 2"/>
          <p:cNvSpPr>
            <a:spLocks noGrp="1" noChangeArrowheads="1"/>
          </p:cNvSpPr>
          <p:nvPr>
            <p:ph idx="1"/>
          </p:nvPr>
        </p:nvSpPr>
        <p:spPr>
          <a:ln/>
        </p:spPr>
        <p:txBody>
          <a:bodyPr/>
          <a:lstStyle/>
          <a:p>
            <a:pPr marL="0" indent="0" algn="just">
              <a:tabLst>
                <a:tab pos="912791" algn="l"/>
                <a:tab pos="1827168" algn="l"/>
                <a:tab pos="2741545" algn="l"/>
                <a:tab pos="3655922" algn="l"/>
                <a:tab pos="4570299" algn="l"/>
                <a:tab pos="5484676" algn="l"/>
                <a:tab pos="6399053" algn="l"/>
                <a:tab pos="7313430" algn="l"/>
                <a:tab pos="8227808" algn="l"/>
                <a:tab pos="9142185" algn="l"/>
                <a:tab pos="10056562" algn="l"/>
              </a:tabLst>
            </a:pPr>
            <a:r>
              <a:rPr lang="en-US" b="0" dirty="0"/>
              <a:t>[5] considers a M-AP which functions as the coordinator and S-APs which participate in the JT. The M-AP needs to share the (same) data with S-APs in a broadcast, unicast or multicast manner. For multicast, a </a:t>
            </a:r>
            <a:r>
              <a:rPr lang="en-US" dirty="0"/>
              <a:t>group indication mechanism (and corresponding announcement frame)</a:t>
            </a:r>
            <a:r>
              <a:rPr lang="en-US" b="0" dirty="0"/>
              <a:t> needs to be devised.</a:t>
            </a:r>
          </a:p>
          <a:p>
            <a:pPr algn="just">
              <a:buFont typeface="Arial" panose="020B0604020202020204" pitchFamily="34" charset="0"/>
              <a:buChar char="•"/>
              <a:tabLst>
                <a:tab pos="912791" algn="l"/>
                <a:tab pos="1827168" algn="l"/>
                <a:tab pos="2741545" algn="l"/>
                <a:tab pos="3655922" algn="l"/>
                <a:tab pos="4570299" algn="l"/>
                <a:tab pos="5484676" algn="l"/>
                <a:tab pos="6399053" algn="l"/>
                <a:tab pos="7313430" algn="l"/>
                <a:tab pos="8227808" algn="l"/>
                <a:tab pos="9142185" algn="l"/>
                <a:tab pos="10056562" algn="l"/>
              </a:tabLst>
            </a:pPr>
            <a:r>
              <a:rPr lang="en-US" b="0" dirty="0"/>
              <a:t>The </a:t>
            </a:r>
            <a:r>
              <a:rPr lang="en-US" dirty="0"/>
              <a:t>announcement frame </a:t>
            </a:r>
            <a:r>
              <a:rPr lang="en-US" b="0" dirty="0"/>
              <a:t>is broadcast with the body of the frame identifying the S-APs and their RU allocations.</a:t>
            </a:r>
          </a:p>
          <a:p>
            <a:pPr algn="just">
              <a:buFont typeface="Arial" panose="020B0604020202020204" pitchFamily="34" charset="0"/>
              <a:buChar char="•"/>
              <a:tabLst>
                <a:tab pos="912791" algn="l"/>
                <a:tab pos="1827168" algn="l"/>
                <a:tab pos="2741545" algn="l"/>
                <a:tab pos="3655922" algn="l"/>
                <a:tab pos="4570299" algn="l"/>
                <a:tab pos="5484676" algn="l"/>
                <a:tab pos="6399053" algn="l"/>
                <a:tab pos="7313430" algn="l"/>
                <a:tab pos="8227808" algn="l"/>
                <a:tab pos="9142185" algn="l"/>
                <a:tab pos="10056562" algn="l"/>
              </a:tabLst>
            </a:pPr>
            <a:r>
              <a:rPr lang="en-US" dirty="0"/>
              <a:t>Data frame </a:t>
            </a:r>
            <a:r>
              <a:rPr lang="en-US" b="0" dirty="0"/>
              <a:t>is only sent to the S-APs.</a:t>
            </a:r>
          </a:p>
          <a:p>
            <a:pPr algn="just">
              <a:buFont typeface="Arial" panose="020B0604020202020204" pitchFamily="34" charset="0"/>
              <a:buChar char="•"/>
              <a:tabLst>
                <a:tab pos="912791" algn="l"/>
                <a:tab pos="1827168" algn="l"/>
                <a:tab pos="2741545" algn="l"/>
                <a:tab pos="3655922" algn="l"/>
                <a:tab pos="4570299" algn="l"/>
                <a:tab pos="5484676" algn="l"/>
                <a:tab pos="6399053" algn="l"/>
                <a:tab pos="7313430" algn="l"/>
                <a:tab pos="8227808" algn="l"/>
                <a:tab pos="9142185" algn="l"/>
                <a:tab pos="10056562" algn="l"/>
              </a:tabLst>
            </a:pPr>
            <a:r>
              <a:rPr lang="en-US" dirty="0"/>
              <a:t>Block-Ack (BA) frame</a:t>
            </a:r>
            <a:r>
              <a:rPr lang="en-US" b="0" dirty="0"/>
              <a:t> is sent using assigned RUs indicated in the announcement frame</a:t>
            </a:r>
          </a:p>
          <a:p>
            <a:pPr algn="just">
              <a:buFont typeface="Arial" panose="020B0604020202020204" pitchFamily="34" charset="0"/>
              <a:buChar char="•"/>
              <a:tabLst>
                <a:tab pos="912791" algn="l"/>
                <a:tab pos="1827168" algn="l"/>
                <a:tab pos="2741545" algn="l"/>
                <a:tab pos="3655922" algn="l"/>
                <a:tab pos="4570299" algn="l"/>
                <a:tab pos="5484676" algn="l"/>
                <a:tab pos="6399053" algn="l"/>
                <a:tab pos="7313430" algn="l"/>
                <a:tab pos="8227808" algn="l"/>
                <a:tab pos="9142185" algn="l"/>
                <a:tab pos="10056562" algn="l"/>
              </a:tabLst>
            </a:pPr>
            <a:endParaRPr lang="en-US"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5" name="Footer Placeholder 4"/>
          <p:cNvSpPr>
            <a:spLocks noGrp="1"/>
          </p:cNvSpPr>
          <p:nvPr>
            <p:ph type="ftr" idx="14"/>
          </p:nvPr>
        </p:nvSpPr>
        <p:spPr/>
        <p:txBody>
          <a:bodyPr/>
          <a:lstStyle/>
          <a:p>
            <a:r>
              <a:rPr lang="en-GB" dirty="0"/>
              <a:t>Muhammad Sohaib J. </a:t>
            </a:r>
            <a:r>
              <a:rPr lang="en-GB" dirty="0" err="1"/>
              <a:t>Solaija</a:t>
            </a:r>
            <a:r>
              <a:rPr lang="en-GB" dirty="0"/>
              <a:t>, IMU; </a:t>
            </a:r>
            <a:r>
              <a:rPr lang="en-GB" dirty="0" err="1"/>
              <a:t>Vestel</a:t>
            </a:r>
            <a:endParaRPr lang="en-GB" dirty="0"/>
          </a:p>
        </p:txBody>
      </p:sp>
      <p:sp>
        <p:nvSpPr>
          <p:cNvPr id="4" name="Date Placeholder 3"/>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598922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6369</TotalTime>
  <Words>1782</Words>
  <Application>Microsoft Office PowerPoint</Application>
  <PresentationFormat>Widescreen</PresentationFormat>
  <Paragraphs>218</Paragraphs>
  <Slides>18</Slides>
  <Notes>17</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2" baseType="lpstr">
      <vt:lpstr>Arial</vt:lpstr>
      <vt:lpstr>Times New Roman</vt:lpstr>
      <vt:lpstr>802-11-Submission-16-9</vt:lpstr>
      <vt:lpstr>Microsoft Word 97 - 2003 Document</vt:lpstr>
      <vt:lpstr>Information Sharing and Exchange for Multi-AP Coordination</vt:lpstr>
      <vt:lpstr>Abstract</vt:lpstr>
      <vt:lpstr>Background</vt:lpstr>
      <vt:lpstr>From the SFD [1]</vt:lpstr>
      <vt:lpstr>Transmission Procedure from [2]</vt:lpstr>
      <vt:lpstr>Unified Transmission Procedure from [3]</vt:lpstr>
      <vt:lpstr>Coordination Architecture [4]</vt:lpstr>
      <vt:lpstr>Coordination Architecture [4]… contd</vt:lpstr>
      <vt:lpstr>Data Sharing b/w APs [5]</vt:lpstr>
      <vt:lpstr>Joint Coordination schemes [6]</vt:lpstr>
      <vt:lpstr>Multi-AP Setup [7]</vt:lpstr>
      <vt:lpstr>Group Formation and Coordination Scheme Selection [8]</vt:lpstr>
      <vt:lpstr>Consolidated List</vt:lpstr>
      <vt:lpstr>Additional Considerations</vt:lpstr>
      <vt:lpstr>Summary</vt:lpstr>
      <vt:lpstr>Straw Poll # 1</vt:lpstr>
      <vt:lpstr>Straw Poll # 2</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Multi-AP Coordination: Recap and Additional Considerations</dc:title>
  <dc:creator>Muhammad Sohaib J. Solaija</dc:creator>
  <cp:lastModifiedBy>Hanadı Mohammed Yousef</cp:lastModifiedBy>
  <cp:revision>9</cp:revision>
  <cp:lastPrinted>1601-01-01T00:00:00Z</cp:lastPrinted>
  <dcterms:created xsi:type="dcterms:W3CDTF">2020-08-19T11:16:00Z</dcterms:created>
  <dcterms:modified xsi:type="dcterms:W3CDTF">2021-09-06T06:50:20Z</dcterms:modified>
</cp:coreProperties>
</file>