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9" r:id="rId4"/>
    <p:sldId id="258" r:id="rId5"/>
    <p:sldId id="261" r:id="rId6"/>
    <p:sldId id="263" r:id="rId7"/>
    <p:sldId id="264" r:id="rId8"/>
    <p:sldId id="265"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A94473-354D-294D-8211-D85E13A18E07}" v="178" dt="2021-03-11T14:01:08.04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26" autoAdjust="0"/>
    <p:restoredTop sz="96354"/>
  </p:normalViewPr>
  <p:slideViewPr>
    <p:cSldViewPr>
      <p:cViewPr varScale="1">
        <p:scale>
          <a:sx n="154" d="100"/>
          <a:sy n="154" d="100"/>
        </p:scale>
        <p:origin x="52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Koden TI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Koden TI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Koden TI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March 2020</a:t>
            </a:r>
            <a:endParaRPr lang="en-GB"/>
          </a:p>
        </p:txBody>
      </p:sp>
      <p:sp>
        <p:nvSpPr>
          <p:cNvPr id="6" name="Footer Placeholder 5"/>
          <p:cNvSpPr>
            <a:spLocks noGrp="1"/>
          </p:cNvSpPr>
          <p:nvPr>
            <p:ph type="ftr" idx="11"/>
          </p:nvPr>
        </p:nvSpPr>
        <p:spPr/>
        <p:txBody>
          <a:bodyPr/>
          <a:lstStyle>
            <a:lvl1pPr>
              <a:defRPr/>
            </a:lvl1pPr>
          </a:lstStyle>
          <a:p>
            <a:r>
              <a:rPr lang="en-GB"/>
              <a:t>Hitoshi Morioka, Koden TI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Koden 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March 2020</a:t>
            </a:r>
            <a:endParaRPr lang="en-GB"/>
          </a:p>
        </p:txBody>
      </p:sp>
      <p:sp>
        <p:nvSpPr>
          <p:cNvPr id="4" name="Footer Placeholder 3"/>
          <p:cNvSpPr>
            <a:spLocks noGrp="1"/>
          </p:cNvSpPr>
          <p:nvPr>
            <p:ph type="ftr" idx="11"/>
          </p:nvPr>
        </p:nvSpPr>
        <p:spPr/>
        <p:txBody>
          <a:bodyPr/>
          <a:lstStyle>
            <a:lvl1pPr>
              <a:defRPr/>
            </a:lvl1pPr>
          </a:lstStyle>
          <a:p>
            <a:r>
              <a:rPr lang="en-GB"/>
              <a:t>Hitoshi Morioka, Koden TI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March 2020</a:t>
            </a:r>
            <a:endParaRPr lang="en-GB"/>
          </a:p>
        </p:txBody>
      </p:sp>
      <p:sp>
        <p:nvSpPr>
          <p:cNvPr id="3" name="Footer Placeholder 2"/>
          <p:cNvSpPr>
            <a:spLocks noGrp="1"/>
          </p:cNvSpPr>
          <p:nvPr>
            <p:ph type="ftr" idx="11"/>
          </p:nvPr>
        </p:nvSpPr>
        <p:spPr/>
        <p:txBody>
          <a:bodyPr/>
          <a:lstStyle>
            <a:lvl1pPr>
              <a:defRPr/>
            </a:lvl1pPr>
          </a:lstStyle>
          <a:p>
            <a:r>
              <a:rPr lang="en-GB"/>
              <a:t>Hitoshi Morioka, Koden TI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Koden TI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Koden TI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a:t>
            </a:r>
            <a:r>
              <a:rPr lang="en-GB" dirty="0" err="1"/>
              <a:t>Koden</a:t>
            </a:r>
            <a:r>
              <a:rPr lang="en-GB" dirty="0"/>
              <a:t> TI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802.11-21/0441r0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__.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UL Replay Protection Summary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2021-03-11</a:t>
            </a:r>
          </a:p>
        </p:txBody>
      </p:sp>
      <p:sp>
        <p:nvSpPr>
          <p:cNvPr id="6" name="Date Placeholder 3"/>
          <p:cNvSpPr>
            <a:spLocks noGrp="1"/>
          </p:cNvSpPr>
          <p:nvPr>
            <p:ph type="dt" idx="10"/>
          </p:nvPr>
        </p:nvSpPr>
        <p:spPr/>
        <p:txBody>
          <a:bodyPr/>
          <a:lstStyle/>
          <a:p>
            <a:r>
              <a:rPr lang="en-US" altLang="ja-JP"/>
              <a:t>March 2020</a:t>
            </a:r>
            <a:endParaRPr lang="en-GB" dirty="0"/>
          </a:p>
        </p:txBody>
      </p:sp>
      <p:sp>
        <p:nvSpPr>
          <p:cNvPr id="7" name="Footer Placeholder 4"/>
          <p:cNvSpPr>
            <a:spLocks noGrp="1"/>
          </p:cNvSpPr>
          <p:nvPr>
            <p:ph type="ftr" idx="11"/>
          </p:nvPr>
        </p:nvSpPr>
        <p:spPr/>
        <p:txBody>
          <a:bodyPr/>
          <a:lstStyle/>
          <a:p>
            <a:r>
              <a:rPr lang="en-GB"/>
              <a:t>Hitoshi Morioka, Koden 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94131303"/>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spid="_x0000_s1025" name="文書" r:id="rId4" imgW="10439400" imgH="2400300" progId="Word.Document.8">
                  <p:embed/>
                </p:oleObj>
              </mc:Choice>
              <mc:Fallback>
                <p:oleObj name="文書" r:id="rId4" imgW="10439400" imgH="2400300" progId="Word.Document.8">
                  <p:embed/>
                  <p:pic>
                    <p:nvPicPr>
                      <p:cNvPr id="3075" name="Object 3"/>
                      <p:cNvPicPr>
                        <a:picLocks noChangeAspect="1" noChangeArrowheads="1"/>
                      </p:cNvPicPr>
                      <p:nvPr/>
                    </p:nvPicPr>
                    <p:blipFill>
                      <a:blip r:embed="rId5"/>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summary of EBCS UL replay protection options.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Koden TI</a:t>
            </a:r>
            <a:endParaRPr lang="en-GB" dirty="0"/>
          </a:p>
        </p:txBody>
      </p:sp>
      <p:sp>
        <p:nvSpPr>
          <p:cNvPr id="4" name="Date Placeholder 3"/>
          <p:cNvSpPr>
            <a:spLocks noGrp="1"/>
          </p:cNvSpPr>
          <p:nvPr>
            <p:ph type="dt" idx="15"/>
          </p:nvPr>
        </p:nvSpPr>
        <p:spPr/>
        <p:txBody>
          <a:bodyPr/>
          <a:lstStyle/>
          <a:p>
            <a:r>
              <a:rPr lang="en-US" altLang="ja-JP"/>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7EA5A5-887F-1F47-B9B8-6D2EEDA714A6}"/>
              </a:ext>
            </a:extLst>
          </p:cNvPr>
          <p:cNvSpPr>
            <a:spLocks noGrp="1"/>
          </p:cNvSpPr>
          <p:nvPr>
            <p:ph type="title"/>
          </p:nvPr>
        </p:nvSpPr>
        <p:spPr/>
        <p:txBody>
          <a:bodyPr/>
          <a:lstStyle/>
          <a:p>
            <a:r>
              <a:rPr kumimoji="1" lang="en-US" altLang="ja-JP" dirty="0"/>
              <a:t>Issues on Replay</a:t>
            </a:r>
            <a:endParaRPr kumimoji="1" lang="ja-JP" altLang="en-US"/>
          </a:p>
        </p:txBody>
      </p:sp>
      <p:sp>
        <p:nvSpPr>
          <p:cNvPr id="33" name="コンテンツ プレースホルダー 32">
            <a:extLst>
              <a:ext uri="{FF2B5EF4-FFF2-40B4-BE49-F238E27FC236}">
                <a16:creationId xmlns:a16="http://schemas.microsoft.com/office/drawing/2014/main" id="{BDF7AEEB-6C03-584B-8F20-F0E018DEC8D4}"/>
              </a:ext>
            </a:extLst>
          </p:cNvPr>
          <p:cNvSpPr>
            <a:spLocks noGrp="1"/>
          </p:cNvSpPr>
          <p:nvPr>
            <p:ph idx="1"/>
          </p:nvPr>
        </p:nvSpPr>
        <p:spPr>
          <a:xfrm>
            <a:off x="914401" y="1981201"/>
            <a:ext cx="10361084" cy="1509977"/>
          </a:xfrm>
        </p:spPr>
        <p:txBody>
          <a:bodyPr/>
          <a:lstStyle/>
          <a:p>
            <a:pPr>
              <a:buFont typeface="Arial" panose="020B0604020202020204" pitchFamily="34" charset="0"/>
              <a:buChar char="•"/>
            </a:pPr>
            <a:r>
              <a:rPr lang="en-US" altLang="ja-JP" dirty="0"/>
              <a:t>Duplicate data can be eliminated by application layer.</a:t>
            </a:r>
          </a:p>
          <a:p>
            <a:pPr lvl="1">
              <a:buFont typeface="Arial" panose="020B0604020202020204" pitchFamily="34" charset="0"/>
              <a:buChar char="•"/>
            </a:pPr>
            <a:r>
              <a:rPr lang="en-US" altLang="ja-JP" dirty="0"/>
              <a:t>It is not an issue.</a:t>
            </a:r>
          </a:p>
          <a:p>
            <a:pPr>
              <a:buFont typeface="Arial" panose="020B0604020202020204" pitchFamily="34" charset="0"/>
              <a:buChar char="•"/>
            </a:pPr>
            <a:r>
              <a:rPr lang="en-US" altLang="ja-JP" dirty="0"/>
              <a:t>DDoS attack is main issue.</a:t>
            </a:r>
            <a:endParaRPr lang="ja-JP" altLang="en-US"/>
          </a:p>
        </p:txBody>
      </p:sp>
      <p:sp>
        <p:nvSpPr>
          <p:cNvPr id="4" name="スライド番号プレースホルダー 3">
            <a:extLst>
              <a:ext uri="{FF2B5EF4-FFF2-40B4-BE49-F238E27FC236}">
                <a16:creationId xmlns:a16="http://schemas.microsoft.com/office/drawing/2014/main" id="{9118E913-DB79-394A-AD2B-92ACF2520EB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C097483-4EAC-8A46-9B0F-BBCD47FD0995}"/>
              </a:ext>
            </a:extLst>
          </p:cNvPr>
          <p:cNvSpPr>
            <a:spLocks noGrp="1"/>
          </p:cNvSpPr>
          <p:nvPr>
            <p:ph type="ftr" idx="14"/>
          </p:nvPr>
        </p:nvSpPr>
        <p:spPr/>
        <p:txBody>
          <a:bodyPr/>
          <a:lstStyle/>
          <a:p>
            <a:r>
              <a:rPr lang="en-GB"/>
              <a:t>Hitoshi Morioka, Koden TI</a:t>
            </a:r>
            <a:endParaRPr lang="en-GB" dirty="0"/>
          </a:p>
        </p:txBody>
      </p:sp>
      <p:sp>
        <p:nvSpPr>
          <p:cNvPr id="6" name="日付プレースホルダー 5">
            <a:extLst>
              <a:ext uri="{FF2B5EF4-FFF2-40B4-BE49-F238E27FC236}">
                <a16:creationId xmlns:a16="http://schemas.microsoft.com/office/drawing/2014/main" id="{D089A457-650F-AE47-ABDF-12A7E3C2C8A2}"/>
              </a:ext>
            </a:extLst>
          </p:cNvPr>
          <p:cNvSpPr>
            <a:spLocks noGrp="1"/>
          </p:cNvSpPr>
          <p:nvPr>
            <p:ph type="dt" idx="15"/>
          </p:nvPr>
        </p:nvSpPr>
        <p:spPr/>
        <p:txBody>
          <a:bodyPr/>
          <a:lstStyle/>
          <a:p>
            <a:r>
              <a:rPr lang="en-US" altLang="ja-JP"/>
              <a:t>March 2020</a:t>
            </a:r>
            <a:endParaRPr lang="en-GB" dirty="0"/>
          </a:p>
        </p:txBody>
      </p:sp>
      <p:sp>
        <p:nvSpPr>
          <p:cNvPr id="7" name="円柱 6">
            <a:extLst>
              <a:ext uri="{FF2B5EF4-FFF2-40B4-BE49-F238E27FC236}">
                <a16:creationId xmlns:a16="http://schemas.microsoft.com/office/drawing/2014/main" id="{3B25637C-C317-AF46-9A2B-98568FAC1402}"/>
              </a:ext>
            </a:extLst>
          </p:cNvPr>
          <p:cNvSpPr/>
          <p:nvPr/>
        </p:nvSpPr>
        <p:spPr bwMode="auto">
          <a:xfrm>
            <a:off x="9736045" y="4541400"/>
            <a:ext cx="936104" cy="576064"/>
          </a:xfrm>
          <a:prstGeom prst="can">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cxnSp>
        <p:nvCxnSpPr>
          <p:cNvPr id="10" name="直線コネクタ 9">
            <a:extLst>
              <a:ext uri="{FF2B5EF4-FFF2-40B4-BE49-F238E27FC236}">
                <a16:creationId xmlns:a16="http://schemas.microsoft.com/office/drawing/2014/main" id="{5C27DAA4-C05F-2440-9FCB-3F28781740EF}"/>
              </a:ext>
            </a:extLst>
          </p:cNvPr>
          <p:cNvCxnSpPr>
            <a:cxnSpLocks/>
            <a:stCxn id="7" idx="2"/>
            <a:endCxn id="8" idx="6"/>
          </p:cNvCxnSpPr>
          <p:nvPr/>
        </p:nvCxnSpPr>
        <p:spPr bwMode="auto">
          <a:xfrm flipH="1">
            <a:off x="9015965" y="4829432"/>
            <a:ext cx="72008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爆発 2 12">
            <a:extLst>
              <a:ext uri="{FF2B5EF4-FFF2-40B4-BE49-F238E27FC236}">
                <a16:creationId xmlns:a16="http://schemas.microsoft.com/office/drawing/2014/main" id="{F3DAEE37-D26B-8041-9309-68DC968CC848}"/>
              </a:ext>
            </a:extLst>
          </p:cNvPr>
          <p:cNvSpPr/>
          <p:nvPr/>
        </p:nvSpPr>
        <p:spPr bwMode="auto">
          <a:xfrm>
            <a:off x="9047256" y="4556590"/>
            <a:ext cx="626368" cy="576064"/>
          </a:xfrm>
          <a:prstGeom prst="irregularSeal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テキスト ボックス 14">
            <a:extLst>
              <a:ext uri="{FF2B5EF4-FFF2-40B4-BE49-F238E27FC236}">
                <a16:creationId xmlns:a16="http://schemas.microsoft.com/office/drawing/2014/main" id="{17B9555E-7FA7-3449-8A73-409ACC3DE4F0}"/>
              </a:ext>
            </a:extLst>
          </p:cNvPr>
          <p:cNvSpPr txBox="1"/>
          <p:nvPr/>
        </p:nvSpPr>
        <p:spPr>
          <a:xfrm>
            <a:off x="6393120" y="4644766"/>
            <a:ext cx="479618"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1800" dirty="0"/>
              <a:t>AP</a:t>
            </a:r>
            <a:endParaRPr kumimoji="1" lang="ja-JP" altLang="en-US" sz="1800"/>
          </a:p>
        </p:txBody>
      </p:sp>
      <p:sp>
        <p:nvSpPr>
          <p:cNvPr id="16" name="テキスト ボックス 15">
            <a:extLst>
              <a:ext uri="{FF2B5EF4-FFF2-40B4-BE49-F238E27FC236}">
                <a16:creationId xmlns:a16="http://schemas.microsoft.com/office/drawing/2014/main" id="{2698F26A-87DE-DB4A-9C14-114BF73107F8}"/>
              </a:ext>
            </a:extLst>
          </p:cNvPr>
          <p:cNvSpPr txBox="1"/>
          <p:nvPr/>
        </p:nvSpPr>
        <p:spPr>
          <a:xfrm>
            <a:off x="6564940" y="5328980"/>
            <a:ext cx="479618"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1800" dirty="0"/>
              <a:t>AP</a:t>
            </a:r>
            <a:endParaRPr kumimoji="1" lang="ja-JP" altLang="en-US" sz="1800"/>
          </a:p>
        </p:txBody>
      </p:sp>
      <p:sp>
        <p:nvSpPr>
          <p:cNvPr id="17" name="テキスト ボックス 16">
            <a:extLst>
              <a:ext uri="{FF2B5EF4-FFF2-40B4-BE49-F238E27FC236}">
                <a16:creationId xmlns:a16="http://schemas.microsoft.com/office/drawing/2014/main" id="{2EDDE8A6-11BF-D146-BDA8-57EDB9D79532}"/>
              </a:ext>
            </a:extLst>
          </p:cNvPr>
          <p:cNvSpPr txBox="1"/>
          <p:nvPr/>
        </p:nvSpPr>
        <p:spPr>
          <a:xfrm>
            <a:off x="6648905" y="3991911"/>
            <a:ext cx="479618"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1800" dirty="0"/>
              <a:t>AP</a:t>
            </a:r>
            <a:endParaRPr kumimoji="1" lang="ja-JP" altLang="en-US" sz="1800"/>
          </a:p>
        </p:txBody>
      </p:sp>
      <p:cxnSp>
        <p:nvCxnSpPr>
          <p:cNvPr id="19" name="直線コネクタ 18">
            <a:extLst>
              <a:ext uri="{FF2B5EF4-FFF2-40B4-BE49-F238E27FC236}">
                <a16:creationId xmlns:a16="http://schemas.microsoft.com/office/drawing/2014/main" id="{8D53AFE0-A092-264A-A21A-E621213E3408}"/>
              </a:ext>
            </a:extLst>
          </p:cNvPr>
          <p:cNvCxnSpPr>
            <a:stCxn id="17" idx="3"/>
          </p:cNvCxnSpPr>
          <p:nvPr/>
        </p:nvCxnSpPr>
        <p:spPr bwMode="auto">
          <a:xfrm>
            <a:off x="7128523" y="4176577"/>
            <a:ext cx="951338" cy="65285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直線コネクタ 19">
            <a:extLst>
              <a:ext uri="{FF2B5EF4-FFF2-40B4-BE49-F238E27FC236}">
                <a16:creationId xmlns:a16="http://schemas.microsoft.com/office/drawing/2014/main" id="{8307774F-8F5F-AB4E-9609-BBA542E17194}"/>
              </a:ext>
            </a:extLst>
          </p:cNvPr>
          <p:cNvCxnSpPr>
            <a:cxnSpLocks/>
            <a:stCxn id="15" idx="3"/>
          </p:cNvCxnSpPr>
          <p:nvPr/>
        </p:nvCxnSpPr>
        <p:spPr bwMode="auto">
          <a:xfrm>
            <a:off x="6872738" y="4829432"/>
            <a:ext cx="120712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直線コネクタ 22">
            <a:extLst>
              <a:ext uri="{FF2B5EF4-FFF2-40B4-BE49-F238E27FC236}">
                <a16:creationId xmlns:a16="http://schemas.microsoft.com/office/drawing/2014/main" id="{9C2A8CA2-8A12-4F41-AACB-469E6CB00CF4}"/>
              </a:ext>
            </a:extLst>
          </p:cNvPr>
          <p:cNvCxnSpPr>
            <a:cxnSpLocks/>
            <a:stCxn id="16" idx="3"/>
          </p:cNvCxnSpPr>
          <p:nvPr/>
        </p:nvCxnSpPr>
        <p:spPr bwMode="auto">
          <a:xfrm flipV="1">
            <a:off x="7044558" y="4829432"/>
            <a:ext cx="1035303" cy="68421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円/楕円 7">
            <a:extLst>
              <a:ext uri="{FF2B5EF4-FFF2-40B4-BE49-F238E27FC236}">
                <a16:creationId xmlns:a16="http://schemas.microsoft.com/office/drawing/2014/main" id="{5C85CA3A-07E0-3948-8FAF-C64888647EB8}"/>
              </a:ext>
            </a:extLst>
          </p:cNvPr>
          <p:cNvSpPr/>
          <p:nvPr/>
        </p:nvSpPr>
        <p:spPr bwMode="auto">
          <a:xfrm>
            <a:off x="7143757" y="4397384"/>
            <a:ext cx="1872208" cy="86409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C00A7E9C-ABA6-3C4A-BC19-11B24987F5E4}"/>
              </a:ext>
            </a:extLst>
          </p:cNvPr>
          <p:cNvSpPr txBox="1"/>
          <p:nvPr/>
        </p:nvSpPr>
        <p:spPr>
          <a:xfrm>
            <a:off x="5518358" y="3412762"/>
            <a:ext cx="622286"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pPr algn="ctr"/>
            <a:r>
              <a:rPr kumimoji="1" lang="en-US" altLang="ja-JP" sz="1200" dirty="0"/>
              <a:t>Replay</a:t>
            </a:r>
          </a:p>
          <a:p>
            <a:pPr algn="ctr"/>
            <a:r>
              <a:rPr kumimoji="1" lang="en-US" altLang="ja-JP" sz="1200" dirty="0"/>
              <a:t>STA</a:t>
            </a:r>
            <a:endParaRPr kumimoji="1" lang="ja-JP" altLang="en-US" sz="1200"/>
          </a:p>
        </p:txBody>
      </p:sp>
      <p:sp>
        <p:nvSpPr>
          <p:cNvPr id="27" name="テキスト ボックス 26">
            <a:extLst>
              <a:ext uri="{FF2B5EF4-FFF2-40B4-BE49-F238E27FC236}">
                <a16:creationId xmlns:a16="http://schemas.microsoft.com/office/drawing/2014/main" id="{33CA35B7-1B07-3C47-BB64-830E5C026659}"/>
              </a:ext>
            </a:extLst>
          </p:cNvPr>
          <p:cNvSpPr txBox="1"/>
          <p:nvPr/>
        </p:nvSpPr>
        <p:spPr>
          <a:xfrm>
            <a:off x="5202202" y="4130410"/>
            <a:ext cx="622286"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pPr algn="ctr"/>
            <a:r>
              <a:rPr kumimoji="1" lang="en-US" altLang="ja-JP" sz="1200" dirty="0"/>
              <a:t>Replay</a:t>
            </a:r>
          </a:p>
          <a:p>
            <a:pPr algn="ctr"/>
            <a:r>
              <a:rPr kumimoji="1" lang="en-US" altLang="ja-JP" sz="1200" dirty="0"/>
              <a:t>STA</a:t>
            </a:r>
            <a:endParaRPr kumimoji="1" lang="ja-JP" altLang="en-US" sz="1200"/>
          </a:p>
        </p:txBody>
      </p:sp>
      <p:sp>
        <p:nvSpPr>
          <p:cNvPr id="28" name="テキスト ボックス 27">
            <a:extLst>
              <a:ext uri="{FF2B5EF4-FFF2-40B4-BE49-F238E27FC236}">
                <a16:creationId xmlns:a16="http://schemas.microsoft.com/office/drawing/2014/main" id="{C1716D4B-A5CF-6645-A33E-D80CC17B58B6}"/>
              </a:ext>
            </a:extLst>
          </p:cNvPr>
          <p:cNvSpPr txBox="1"/>
          <p:nvPr/>
        </p:nvSpPr>
        <p:spPr>
          <a:xfrm>
            <a:off x="5202202" y="4901821"/>
            <a:ext cx="622286"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pPr algn="ctr"/>
            <a:r>
              <a:rPr kumimoji="1" lang="en-US" altLang="ja-JP" sz="1200" dirty="0"/>
              <a:t>Replay</a:t>
            </a:r>
          </a:p>
          <a:p>
            <a:pPr algn="ctr"/>
            <a:r>
              <a:rPr kumimoji="1" lang="en-US" altLang="ja-JP" sz="1200" dirty="0"/>
              <a:t>STA</a:t>
            </a:r>
            <a:endParaRPr kumimoji="1" lang="ja-JP" altLang="en-US" sz="1200"/>
          </a:p>
        </p:txBody>
      </p:sp>
      <p:sp>
        <p:nvSpPr>
          <p:cNvPr id="29" name="テキスト ボックス 28">
            <a:extLst>
              <a:ext uri="{FF2B5EF4-FFF2-40B4-BE49-F238E27FC236}">
                <a16:creationId xmlns:a16="http://schemas.microsoft.com/office/drawing/2014/main" id="{3B6E522F-21E7-E640-9D85-27209D2218B2}"/>
              </a:ext>
            </a:extLst>
          </p:cNvPr>
          <p:cNvSpPr txBox="1"/>
          <p:nvPr/>
        </p:nvSpPr>
        <p:spPr>
          <a:xfrm>
            <a:off x="5513345" y="5587033"/>
            <a:ext cx="622286"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pPr algn="ctr"/>
            <a:r>
              <a:rPr kumimoji="1" lang="en-US" altLang="ja-JP" sz="1200" dirty="0"/>
              <a:t>Replay</a:t>
            </a:r>
          </a:p>
          <a:p>
            <a:pPr algn="ctr"/>
            <a:r>
              <a:rPr kumimoji="1" lang="en-US" altLang="ja-JP" sz="1200" dirty="0"/>
              <a:t>STA</a:t>
            </a:r>
            <a:endParaRPr kumimoji="1" lang="ja-JP" altLang="en-US" sz="1200"/>
          </a:p>
        </p:txBody>
      </p:sp>
      <p:sp>
        <p:nvSpPr>
          <p:cNvPr id="30" name="稲妻 29">
            <a:extLst>
              <a:ext uri="{FF2B5EF4-FFF2-40B4-BE49-F238E27FC236}">
                <a16:creationId xmlns:a16="http://schemas.microsoft.com/office/drawing/2014/main" id="{3A3934F6-005B-7C46-87C2-5A9C11D50DB3}"/>
              </a:ext>
            </a:extLst>
          </p:cNvPr>
          <p:cNvSpPr/>
          <p:nvPr/>
        </p:nvSpPr>
        <p:spPr bwMode="auto">
          <a:xfrm>
            <a:off x="6101047" y="4000778"/>
            <a:ext cx="339008" cy="314344"/>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3DA328E7-53FE-DC40-89A2-3DF197EDFCD4}"/>
              </a:ext>
            </a:extLst>
          </p:cNvPr>
          <p:cNvSpPr/>
          <p:nvPr/>
        </p:nvSpPr>
        <p:spPr bwMode="auto">
          <a:xfrm rot="18701019">
            <a:off x="5907601" y="4623115"/>
            <a:ext cx="339008" cy="314344"/>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D3BB5D7D-4296-3C44-A45F-A92C3CFB4A2B}"/>
              </a:ext>
            </a:extLst>
          </p:cNvPr>
          <p:cNvSpPr/>
          <p:nvPr/>
        </p:nvSpPr>
        <p:spPr bwMode="auto">
          <a:xfrm rot="16407850">
            <a:off x="5995687" y="5193059"/>
            <a:ext cx="339008" cy="314344"/>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4937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C6844B-177D-7449-8A3F-3190D9E59C72}"/>
              </a:ext>
            </a:extLst>
          </p:cNvPr>
          <p:cNvSpPr>
            <a:spLocks noGrp="1"/>
          </p:cNvSpPr>
          <p:nvPr>
            <p:ph type="title"/>
          </p:nvPr>
        </p:nvSpPr>
        <p:spPr/>
        <p:txBody>
          <a:bodyPr/>
          <a:lstStyle/>
          <a:p>
            <a:r>
              <a:rPr kumimoji="1" lang="en-US" altLang="ja-JP" dirty="0"/>
              <a:t>Option 1 (Counter)</a:t>
            </a:r>
            <a:endParaRPr kumimoji="1" lang="ja-JP" altLang="en-US"/>
          </a:p>
        </p:txBody>
      </p:sp>
      <p:sp>
        <p:nvSpPr>
          <p:cNvPr id="10" name="テキスト プレースホルダー 9">
            <a:extLst>
              <a:ext uri="{FF2B5EF4-FFF2-40B4-BE49-F238E27FC236}">
                <a16:creationId xmlns:a16="http://schemas.microsoft.com/office/drawing/2014/main" id="{3BD94ED3-E945-C640-A9D8-422A86AC29C5}"/>
              </a:ext>
            </a:extLst>
          </p:cNvPr>
          <p:cNvSpPr>
            <a:spLocks noGrp="1"/>
          </p:cNvSpPr>
          <p:nvPr>
            <p:ph type="body" idx="1"/>
          </p:nvPr>
        </p:nvSpPr>
        <p:spPr/>
        <p:txBody>
          <a:bodyPr/>
          <a:lstStyle/>
          <a:p>
            <a:r>
              <a:rPr lang="en" altLang="ja-JP" dirty="0"/>
              <a:t>Transmitter (non-AP STA)</a:t>
            </a:r>
            <a:endParaRPr lang="ja-JP" altLang="en-US"/>
          </a:p>
        </p:txBody>
      </p:sp>
      <p:sp>
        <p:nvSpPr>
          <p:cNvPr id="8" name="コンテンツ プレースホルダー 7">
            <a:extLst>
              <a:ext uri="{FF2B5EF4-FFF2-40B4-BE49-F238E27FC236}">
                <a16:creationId xmlns:a16="http://schemas.microsoft.com/office/drawing/2014/main" id="{D2052D0A-224A-7040-9D9E-789CB1941533}"/>
              </a:ext>
            </a:extLst>
          </p:cNvPr>
          <p:cNvSpPr>
            <a:spLocks noGrp="1"/>
          </p:cNvSpPr>
          <p:nvPr>
            <p:ph sz="half" idx="2"/>
          </p:nvPr>
        </p:nvSpPr>
        <p:spPr/>
        <p:txBody>
          <a:bodyPr/>
          <a:lstStyle/>
          <a:p>
            <a:pPr marL="457200" indent="-457200">
              <a:buFont typeface="Arial" panose="020B0604020202020204" pitchFamily="34" charset="0"/>
              <a:buChar char="•"/>
            </a:pPr>
            <a:r>
              <a:rPr lang="en-US" altLang="ja-JP" dirty="0"/>
              <a:t>Transmitter has a counter (32 bits).</a:t>
            </a:r>
          </a:p>
          <a:p>
            <a:pPr marL="457200" indent="-457200">
              <a:buFont typeface="Arial" panose="020B0604020202020204" pitchFamily="34" charset="0"/>
              <a:buChar char="•"/>
            </a:pPr>
            <a:r>
              <a:rPr lang="en-US" altLang="ja-JP" dirty="0"/>
              <a:t>UL frame contains the counter value.</a:t>
            </a:r>
          </a:p>
          <a:p>
            <a:pPr marL="457200" indent="-457200">
              <a:buFont typeface="Arial" panose="020B0604020202020204" pitchFamily="34" charset="0"/>
              <a:buChar char="•"/>
            </a:pPr>
            <a:r>
              <a:rPr lang="en-US" altLang="ja-JP" dirty="0"/>
              <a:t>The counter is incremented for each UL frame transmission.</a:t>
            </a:r>
          </a:p>
          <a:p>
            <a:pPr marL="457200" indent="-457200">
              <a:buFont typeface="Arial" panose="020B0604020202020204" pitchFamily="34" charset="0"/>
              <a:buChar char="•"/>
            </a:pPr>
            <a:r>
              <a:rPr lang="en-US" altLang="ja-JP" dirty="0"/>
              <a:t>If the counter overflows, the counter is reset to 0.</a:t>
            </a:r>
            <a:endParaRPr lang="ja-JP" altLang="en-US"/>
          </a:p>
        </p:txBody>
      </p:sp>
      <p:sp>
        <p:nvSpPr>
          <p:cNvPr id="11" name="テキスト プレースホルダー 10">
            <a:extLst>
              <a:ext uri="{FF2B5EF4-FFF2-40B4-BE49-F238E27FC236}">
                <a16:creationId xmlns:a16="http://schemas.microsoft.com/office/drawing/2014/main" id="{01185E48-8481-9345-98FA-A653F88D0B4D}"/>
              </a:ext>
            </a:extLst>
          </p:cNvPr>
          <p:cNvSpPr>
            <a:spLocks noGrp="1"/>
          </p:cNvSpPr>
          <p:nvPr>
            <p:ph type="body" sz="quarter" idx="3"/>
          </p:nvPr>
        </p:nvSpPr>
        <p:spPr/>
        <p:txBody>
          <a:bodyPr/>
          <a:lstStyle/>
          <a:p>
            <a:r>
              <a:rPr lang="en-US" altLang="ja-JP" dirty="0"/>
              <a:t>Receiver (AP)</a:t>
            </a:r>
            <a:endParaRPr lang="ja-JP" altLang="en-US"/>
          </a:p>
        </p:txBody>
      </p:sp>
      <p:sp>
        <p:nvSpPr>
          <p:cNvPr id="9" name="コンテンツ プレースホルダー 8">
            <a:extLst>
              <a:ext uri="{FF2B5EF4-FFF2-40B4-BE49-F238E27FC236}">
                <a16:creationId xmlns:a16="http://schemas.microsoft.com/office/drawing/2014/main" id="{7B8BD5CA-CB27-F249-AE06-CEF0CBD4EB9E}"/>
              </a:ext>
            </a:extLst>
          </p:cNvPr>
          <p:cNvSpPr>
            <a:spLocks noGrp="1"/>
          </p:cNvSpPr>
          <p:nvPr>
            <p:ph sz="quarter" idx="4"/>
          </p:nvPr>
        </p:nvSpPr>
        <p:spPr/>
        <p:txBody>
          <a:bodyPr/>
          <a:lstStyle/>
          <a:p>
            <a:pPr>
              <a:buFont typeface="Arial" panose="020B0604020202020204" pitchFamily="34" charset="0"/>
              <a:buChar char="•"/>
            </a:pPr>
            <a:r>
              <a:rPr lang="en-US" altLang="ja-JP" dirty="0"/>
              <a:t>Receiver caches the counter value of each transmitter.</a:t>
            </a:r>
          </a:p>
          <a:p>
            <a:pPr>
              <a:buFont typeface="Arial" panose="020B0604020202020204" pitchFamily="34" charset="0"/>
              <a:buChar char="•"/>
            </a:pPr>
            <a:r>
              <a:rPr lang="en-US" altLang="ja-JP" dirty="0"/>
              <a:t>If the counter value in an UL frame is greater than the cached value, the receiver forwards the data, otherwise discard the data.</a:t>
            </a:r>
          </a:p>
          <a:p>
            <a:pPr marL="0" indent="0"/>
            <a:endParaRPr lang="en-US" altLang="ja-JP" dirty="0"/>
          </a:p>
        </p:txBody>
      </p:sp>
      <p:sp>
        <p:nvSpPr>
          <p:cNvPr id="6" name="日付プレースホルダー 5">
            <a:extLst>
              <a:ext uri="{FF2B5EF4-FFF2-40B4-BE49-F238E27FC236}">
                <a16:creationId xmlns:a16="http://schemas.microsoft.com/office/drawing/2014/main" id="{1EC6D07D-89FD-064F-8789-0F71F3815740}"/>
              </a:ext>
            </a:extLst>
          </p:cNvPr>
          <p:cNvSpPr>
            <a:spLocks noGrp="1"/>
          </p:cNvSpPr>
          <p:nvPr>
            <p:ph type="dt" idx="10"/>
          </p:nvPr>
        </p:nvSpPr>
        <p:spPr/>
        <p:txBody>
          <a:bodyPr/>
          <a:lstStyle/>
          <a:p>
            <a:r>
              <a:rPr lang="en-US" altLang="ja-JP"/>
              <a:t>March 2020</a:t>
            </a:r>
            <a:endParaRPr lang="en-GB" dirty="0"/>
          </a:p>
        </p:txBody>
      </p:sp>
      <p:sp>
        <p:nvSpPr>
          <p:cNvPr id="5" name="フッター プレースホルダー 4">
            <a:extLst>
              <a:ext uri="{FF2B5EF4-FFF2-40B4-BE49-F238E27FC236}">
                <a16:creationId xmlns:a16="http://schemas.microsoft.com/office/drawing/2014/main" id="{4B0F3EBF-F327-7640-B9CC-53B313EE4EF1}"/>
              </a:ext>
            </a:extLst>
          </p:cNvPr>
          <p:cNvSpPr>
            <a:spLocks noGrp="1"/>
          </p:cNvSpPr>
          <p:nvPr>
            <p:ph type="ftr" idx="11"/>
          </p:nvPr>
        </p:nvSpPr>
        <p:spPr/>
        <p:txBody>
          <a:bodyPr/>
          <a:lstStyle/>
          <a:p>
            <a:r>
              <a:rPr lang="en-GB"/>
              <a:t>Hitoshi Morioka, Koden TI</a:t>
            </a:r>
            <a:endParaRPr lang="en-GB" dirty="0"/>
          </a:p>
        </p:txBody>
      </p:sp>
      <p:sp>
        <p:nvSpPr>
          <p:cNvPr id="4" name="スライド番号プレースホルダー 3">
            <a:extLst>
              <a:ext uri="{FF2B5EF4-FFF2-40B4-BE49-F238E27FC236}">
                <a16:creationId xmlns:a16="http://schemas.microsoft.com/office/drawing/2014/main" id="{01FC123A-4F8F-6F49-9F46-69A52FC3A9A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31168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BD2AE620-1E3E-904D-BBAC-DDC45DBA348F}"/>
              </a:ext>
            </a:extLst>
          </p:cNvPr>
          <p:cNvSpPr>
            <a:spLocks noGrp="1"/>
          </p:cNvSpPr>
          <p:nvPr>
            <p:ph type="title"/>
          </p:nvPr>
        </p:nvSpPr>
        <p:spPr/>
        <p:txBody>
          <a:bodyPr/>
          <a:lstStyle/>
          <a:p>
            <a:r>
              <a:rPr lang="en-US" altLang="ja-JP" dirty="0"/>
              <a:t>Issues on Option 1</a:t>
            </a:r>
            <a:endParaRPr lang="ja-JP" altLang="en-US"/>
          </a:p>
        </p:txBody>
      </p:sp>
      <p:sp>
        <p:nvSpPr>
          <p:cNvPr id="11" name="コンテンツ プレースホルダー 10">
            <a:extLst>
              <a:ext uri="{FF2B5EF4-FFF2-40B4-BE49-F238E27FC236}">
                <a16:creationId xmlns:a16="http://schemas.microsoft.com/office/drawing/2014/main" id="{FC376842-B8D8-644D-B463-C32303906E86}"/>
              </a:ext>
            </a:extLst>
          </p:cNvPr>
          <p:cNvSpPr>
            <a:spLocks noGrp="1"/>
          </p:cNvSpPr>
          <p:nvPr>
            <p:ph idx="1"/>
          </p:nvPr>
        </p:nvSpPr>
        <p:spPr/>
        <p:txBody>
          <a:bodyPr/>
          <a:lstStyle/>
          <a:p>
            <a:pPr>
              <a:buFont typeface="Arial" panose="020B0604020202020204" pitchFamily="34" charset="0"/>
              <a:buChar char="•"/>
            </a:pPr>
            <a:r>
              <a:rPr lang="en-US" altLang="ja-JP" dirty="0"/>
              <a:t>The receiver cannot authenticate the first frame from each transmitter.</a:t>
            </a:r>
          </a:p>
          <a:p>
            <a:pPr lvl="1">
              <a:buFont typeface="Arial" panose="020B0604020202020204" pitchFamily="34" charset="0"/>
              <a:buChar char="•"/>
            </a:pPr>
            <a:r>
              <a:rPr lang="en-US" altLang="ja-JP" dirty="0"/>
              <a:t>The receiver does not have the cached counter value.</a:t>
            </a:r>
          </a:p>
          <a:p>
            <a:pPr>
              <a:buFont typeface="Arial" panose="020B0604020202020204" pitchFamily="34" charset="0"/>
              <a:buChar char="•"/>
            </a:pPr>
            <a:r>
              <a:rPr lang="en-US" altLang="ja-JP" dirty="0"/>
              <a:t>The receiver requires to keep the counter value for every transmitter forever.</a:t>
            </a:r>
          </a:p>
          <a:p>
            <a:pPr>
              <a:buFont typeface="Arial" panose="020B0604020202020204" pitchFamily="34" charset="0"/>
              <a:buChar char="•"/>
            </a:pPr>
            <a:r>
              <a:rPr lang="en-US" altLang="ja-JP" dirty="0"/>
              <a:t>The receiver cannot discriminate the counter values of different round.</a:t>
            </a:r>
          </a:p>
          <a:p>
            <a:pPr lvl="1">
              <a:buFont typeface="Arial" panose="020B0604020202020204" pitchFamily="34" charset="0"/>
              <a:buChar char="•"/>
            </a:pPr>
            <a:r>
              <a:rPr lang="en-US" altLang="ja-JP" dirty="0"/>
              <a:t>When a receiver has a cached value 100 for a transmitter and receives an UL frame with the counter value 99, the receiver cannot discriminate whether it is an older frame or a new frame that has a next round counter value.</a:t>
            </a:r>
          </a:p>
          <a:p>
            <a:pPr lvl="1">
              <a:buFont typeface="Arial" panose="020B0604020202020204" pitchFamily="34" charset="0"/>
              <a:buChar char="•"/>
            </a:pPr>
            <a:r>
              <a:rPr lang="en-US" altLang="ja-JP" dirty="0"/>
              <a:t>The counter value should never be reset.</a:t>
            </a:r>
            <a:endParaRPr lang="ja-JP" altLang="en-US"/>
          </a:p>
        </p:txBody>
      </p:sp>
      <p:sp>
        <p:nvSpPr>
          <p:cNvPr id="9" name="スライド番号プレースホルダー 8">
            <a:extLst>
              <a:ext uri="{FF2B5EF4-FFF2-40B4-BE49-F238E27FC236}">
                <a16:creationId xmlns:a16="http://schemas.microsoft.com/office/drawing/2014/main" id="{AD015EB4-C536-424C-9D3B-396FD6914E55}"/>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
        <p:nvSpPr>
          <p:cNvPr id="8" name="フッター プレースホルダー 7">
            <a:extLst>
              <a:ext uri="{FF2B5EF4-FFF2-40B4-BE49-F238E27FC236}">
                <a16:creationId xmlns:a16="http://schemas.microsoft.com/office/drawing/2014/main" id="{E73192CB-667D-2644-9162-30975E366899}"/>
              </a:ext>
            </a:extLst>
          </p:cNvPr>
          <p:cNvSpPr>
            <a:spLocks noGrp="1"/>
          </p:cNvSpPr>
          <p:nvPr>
            <p:ph type="ftr" idx="14"/>
          </p:nvPr>
        </p:nvSpPr>
        <p:spPr/>
        <p:txBody>
          <a:bodyPr/>
          <a:lstStyle/>
          <a:p>
            <a:r>
              <a:rPr lang="en-GB"/>
              <a:t>Hitoshi Morioka, Koden TI</a:t>
            </a:r>
            <a:endParaRPr lang="en-GB" dirty="0"/>
          </a:p>
        </p:txBody>
      </p:sp>
      <p:sp>
        <p:nvSpPr>
          <p:cNvPr id="7" name="日付プレースホルダー 6">
            <a:extLst>
              <a:ext uri="{FF2B5EF4-FFF2-40B4-BE49-F238E27FC236}">
                <a16:creationId xmlns:a16="http://schemas.microsoft.com/office/drawing/2014/main" id="{760AA480-EFB8-7B41-BD03-0AAF3E348E2B}"/>
              </a:ext>
            </a:extLst>
          </p:cNvPr>
          <p:cNvSpPr>
            <a:spLocks noGrp="1"/>
          </p:cNvSpPr>
          <p:nvPr>
            <p:ph type="dt" idx="15"/>
          </p:nvPr>
        </p:nvSpPr>
        <p:spPr/>
        <p:txBody>
          <a:bodyPr/>
          <a:lstStyle/>
          <a:p>
            <a:r>
              <a:rPr lang="en-US" altLang="ja-JP"/>
              <a:t>March 2020</a:t>
            </a:r>
            <a:endParaRPr lang="en-GB"/>
          </a:p>
        </p:txBody>
      </p:sp>
    </p:spTree>
    <p:extLst>
      <p:ext uri="{BB962C8B-B14F-4D97-AF65-F5344CB8AC3E}">
        <p14:creationId xmlns:p14="http://schemas.microsoft.com/office/powerpoint/2010/main" val="415210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C6844B-177D-7449-8A3F-3190D9E59C72}"/>
              </a:ext>
            </a:extLst>
          </p:cNvPr>
          <p:cNvSpPr>
            <a:spLocks noGrp="1"/>
          </p:cNvSpPr>
          <p:nvPr>
            <p:ph type="title"/>
          </p:nvPr>
        </p:nvSpPr>
        <p:spPr/>
        <p:txBody>
          <a:bodyPr/>
          <a:lstStyle/>
          <a:p>
            <a:r>
              <a:rPr kumimoji="1" lang="en-US" altLang="ja-JP" dirty="0"/>
              <a:t>Option 2 (Nonce)</a:t>
            </a:r>
            <a:endParaRPr kumimoji="1" lang="ja-JP" altLang="en-US"/>
          </a:p>
        </p:txBody>
      </p:sp>
      <p:sp>
        <p:nvSpPr>
          <p:cNvPr id="10" name="テキスト プレースホルダー 9">
            <a:extLst>
              <a:ext uri="{FF2B5EF4-FFF2-40B4-BE49-F238E27FC236}">
                <a16:creationId xmlns:a16="http://schemas.microsoft.com/office/drawing/2014/main" id="{3BD94ED3-E945-C640-A9D8-422A86AC29C5}"/>
              </a:ext>
            </a:extLst>
          </p:cNvPr>
          <p:cNvSpPr>
            <a:spLocks noGrp="1"/>
          </p:cNvSpPr>
          <p:nvPr>
            <p:ph type="body" idx="1"/>
          </p:nvPr>
        </p:nvSpPr>
        <p:spPr/>
        <p:txBody>
          <a:bodyPr/>
          <a:lstStyle/>
          <a:p>
            <a:r>
              <a:rPr lang="en" altLang="ja-JP" dirty="0"/>
              <a:t>Transmitter (non-AP STA)</a:t>
            </a:r>
            <a:endParaRPr lang="ja-JP" altLang="en-US"/>
          </a:p>
        </p:txBody>
      </p:sp>
      <p:sp>
        <p:nvSpPr>
          <p:cNvPr id="8" name="コンテンツ プレースホルダー 7">
            <a:extLst>
              <a:ext uri="{FF2B5EF4-FFF2-40B4-BE49-F238E27FC236}">
                <a16:creationId xmlns:a16="http://schemas.microsoft.com/office/drawing/2014/main" id="{D2052D0A-224A-7040-9D9E-789CB1941533}"/>
              </a:ext>
            </a:extLst>
          </p:cNvPr>
          <p:cNvSpPr>
            <a:spLocks noGrp="1"/>
          </p:cNvSpPr>
          <p:nvPr>
            <p:ph sz="half" idx="2"/>
          </p:nvPr>
        </p:nvSpPr>
        <p:spPr/>
        <p:txBody>
          <a:bodyPr/>
          <a:lstStyle/>
          <a:p>
            <a:pPr marL="457200" indent="-457200">
              <a:buFont typeface="Arial" panose="020B0604020202020204" pitchFamily="34" charset="0"/>
              <a:buChar char="•"/>
            </a:pPr>
            <a:r>
              <a:rPr lang="en-US" altLang="ja-JP" dirty="0"/>
              <a:t>Transmitter transmit UL frame after receiving nonce.</a:t>
            </a:r>
          </a:p>
          <a:p>
            <a:pPr marL="457200" indent="-457200">
              <a:buFont typeface="Arial" panose="020B0604020202020204" pitchFamily="34" charset="0"/>
              <a:buChar char="•"/>
            </a:pPr>
            <a:r>
              <a:rPr lang="en-US" altLang="ja-JP" dirty="0"/>
              <a:t>UL frame contains the received nonce value.</a:t>
            </a:r>
          </a:p>
        </p:txBody>
      </p:sp>
      <p:sp>
        <p:nvSpPr>
          <p:cNvPr id="11" name="テキスト プレースホルダー 10">
            <a:extLst>
              <a:ext uri="{FF2B5EF4-FFF2-40B4-BE49-F238E27FC236}">
                <a16:creationId xmlns:a16="http://schemas.microsoft.com/office/drawing/2014/main" id="{01185E48-8481-9345-98FA-A653F88D0B4D}"/>
              </a:ext>
            </a:extLst>
          </p:cNvPr>
          <p:cNvSpPr>
            <a:spLocks noGrp="1"/>
          </p:cNvSpPr>
          <p:nvPr>
            <p:ph type="body" sz="quarter" idx="3"/>
          </p:nvPr>
        </p:nvSpPr>
        <p:spPr/>
        <p:txBody>
          <a:bodyPr/>
          <a:lstStyle/>
          <a:p>
            <a:r>
              <a:rPr lang="en-US" altLang="ja-JP" dirty="0"/>
              <a:t>Receiver (AP)</a:t>
            </a:r>
            <a:endParaRPr lang="ja-JP" altLang="en-US"/>
          </a:p>
        </p:txBody>
      </p:sp>
      <p:sp>
        <p:nvSpPr>
          <p:cNvPr id="9" name="コンテンツ プレースホルダー 8">
            <a:extLst>
              <a:ext uri="{FF2B5EF4-FFF2-40B4-BE49-F238E27FC236}">
                <a16:creationId xmlns:a16="http://schemas.microsoft.com/office/drawing/2014/main" id="{7B8BD5CA-CB27-F249-AE06-CEF0CBD4EB9E}"/>
              </a:ext>
            </a:extLst>
          </p:cNvPr>
          <p:cNvSpPr>
            <a:spLocks noGrp="1"/>
          </p:cNvSpPr>
          <p:nvPr>
            <p:ph sz="quarter" idx="4"/>
          </p:nvPr>
        </p:nvSpPr>
        <p:spPr/>
        <p:txBody>
          <a:bodyPr/>
          <a:lstStyle/>
          <a:p>
            <a:pPr>
              <a:buFont typeface="Arial" panose="020B0604020202020204" pitchFamily="34" charset="0"/>
              <a:buChar char="•"/>
            </a:pPr>
            <a:r>
              <a:rPr lang="en-US" altLang="ja-JP" dirty="0"/>
              <a:t>Receiver advertises nonce value.</a:t>
            </a:r>
          </a:p>
          <a:p>
            <a:pPr lvl="1">
              <a:buFont typeface="Arial" panose="020B0604020202020204" pitchFamily="34" charset="0"/>
              <a:buChar char="•"/>
            </a:pPr>
            <a:r>
              <a:rPr lang="en-US" altLang="ja-JP" dirty="0"/>
              <a:t>(In Beacon, EBCS Info, etc.)</a:t>
            </a:r>
          </a:p>
          <a:p>
            <a:pPr>
              <a:buFont typeface="Arial" panose="020B0604020202020204" pitchFamily="34" charset="0"/>
              <a:buChar char="•"/>
            </a:pPr>
            <a:r>
              <a:rPr lang="en-US" altLang="ja-JP" dirty="0"/>
              <a:t>The nonce value is changed periodically.</a:t>
            </a:r>
          </a:p>
          <a:p>
            <a:pPr>
              <a:buFont typeface="Arial" panose="020B0604020202020204" pitchFamily="34" charset="0"/>
              <a:buChar char="•"/>
            </a:pPr>
            <a:r>
              <a:rPr lang="en-US" altLang="ja-JP" dirty="0"/>
              <a:t>If the nonce value in an UL frame is identical with the transmitted nonce value, the receiver forwards the data, otherwise discard the data.</a:t>
            </a:r>
          </a:p>
          <a:p>
            <a:pPr marL="0" indent="0"/>
            <a:endParaRPr lang="en-US" altLang="ja-JP" dirty="0"/>
          </a:p>
        </p:txBody>
      </p:sp>
      <p:sp>
        <p:nvSpPr>
          <p:cNvPr id="6" name="日付プレースホルダー 5">
            <a:extLst>
              <a:ext uri="{FF2B5EF4-FFF2-40B4-BE49-F238E27FC236}">
                <a16:creationId xmlns:a16="http://schemas.microsoft.com/office/drawing/2014/main" id="{1EC6D07D-89FD-064F-8789-0F71F3815740}"/>
              </a:ext>
            </a:extLst>
          </p:cNvPr>
          <p:cNvSpPr>
            <a:spLocks noGrp="1"/>
          </p:cNvSpPr>
          <p:nvPr>
            <p:ph type="dt" idx="10"/>
          </p:nvPr>
        </p:nvSpPr>
        <p:spPr/>
        <p:txBody>
          <a:bodyPr/>
          <a:lstStyle/>
          <a:p>
            <a:r>
              <a:rPr lang="en-US" altLang="ja-JP"/>
              <a:t>March 2020</a:t>
            </a:r>
            <a:endParaRPr lang="en-GB" dirty="0"/>
          </a:p>
        </p:txBody>
      </p:sp>
      <p:sp>
        <p:nvSpPr>
          <p:cNvPr id="5" name="フッター プレースホルダー 4">
            <a:extLst>
              <a:ext uri="{FF2B5EF4-FFF2-40B4-BE49-F238E27FC236}">
                <a16:creationId xmlns:a16="http://schemas.microsoft.com/office/drawing/2014/main" id="{4B0F3EBF-F327-7640-B9CC-53B313EE4EF1}"/>
              </a:ext>
            </a:extLst>
          </p:cNvPr>
          <p:cNvSpPr>
            <a:spLocks noGrp="1"/>
          </p:cNvSpPr>
          <p:nvPr>
            <p:ph type="ftr" idx="11"/>
          </p:nvPr>
        </p:nvSpPr>
        <p:spPr/>
        <p:txBody>
          <a:bodyPr/>
          <a:lstStyle/>
          <a:p>
            <a:r>
              <a:rPr lang="en-GB"/>
              <a:t>Hitoshi Morioka, Koden TI</a:t>
            </a:r>
            <a:endParaRPr lang="en-GB" dirty="0"/>
          </a:p>
        </p:txBody>
      </p:sp>
      <p:sp>
        <p:nvSpPr>
          <p:cNvPr id="4" name="スライド番号プレースホルダー 3">
            <a:extLst>
              <a:ext uri="{FF2B5EF4-FFF2-40B4-BE49-F238E27FC236}">
                <a16:creationId xmlns:a16="http://schemas.microsoft.com/office/drawing/2014/main" id="{01FC123A-4F8F-6F49-9F46-69A52FC3A9A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4859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ADDFF0EE-3359-6144-97E6-8514193CB55E}"/>
              </a:ext>
            </a:extLst>
          </p:cNvPr>
          <p:cNvSpPr/>
          <p:nvPr/>
        </p:nvSpPr>
        <p:spPr bwMode="auto">
          <a:xfrm>
            <a:off x="6313718" y="4293096"/>
            <a:ext cx="2045223" cy="1801318"/>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タイトル 9">
            <a:extLst>
              <a:ext uri="{FF2B5EF4-FFF2-40B4-BE49-F238E27FC236}">
                <a16:creationId xmlns:a16="http://schemas.microsoft.com/office/drawing/2014/main" id="{BD2AE620-1E3E-904D-BBAC-DDC45DBA348F}"/>
              </a:ext>
            </a:extLst>
          </p:cNvPr>
          <p:cNvSpPr>
            <a:spLocks noGrp="1"/>
          </p:cNvSpPr>
          <p:nvPr>
            <p:ph type="title"/>
          </p:nvPr>
        </p:nvSpPr>
        <p:spPr/>
        <p:txBody>
          <a:bodyPr/>
          <a:lstStyle/>
          <a:p>
            <a:r>
              <a:rPr lang="en-US" altLang="ja-JP" dirty="0"/>
              <a:t>Issues on Option 2</a:t>
            </a:r>
            <a:endParaRPr lang="ja-JP" altLang="en-US"/>
          </a:p>
        </p:txBody>
      </p:sp>
      <p:sp>
        <p:nvSpPr>
          <p:cNvPr id="11" name="コンテンツ プレースホルダー 10">
            <a:extLst>
              <a:ext uri="{FF2B5EF4-FFF2-40B4-BE49-F238E27FC236}">
                <a16:creationId xmlns:a16="http://schemas.microsoft.com/office/drawing/2014/main" id="{FC376842-B8D8-644D-B463-C32303906E86}"/>
              </a:ext>
            </a:extLst>
          </p:cNvPr>
          <p:cNvSpPr>
            <a:spLocks noGrp="1"/>
          </p:cNvSpPr>
          <p:nvPr>
            <p:ph idx="1"/>
          </p:nvPr>
        </p:nvSpPr>
        <p:spPr/>
        <p:txBody>
          <a:bodyPr/>
          <a:lstStyle/>
          <a:p>
            <a:pPr>
              <a:buFont typeface="Arial" panose="020B0604020202020204" pitchFamily="34" charset="0"/>
              <a:buChar char="•"/>
            </a:pPr>
            <a:r>
              <a:rPr lang="en-US" altLang="ja-JP" dirty="0"/>
              <a:t>Fake AP</a:t>
            </a:r>
          </a:p>
          <a:p>
            <a:pPr lvl="1">
              <a:buFont typeface="Arial" panose="020B0604020202020204" pitchFamily="34" charset="0"/>
              <a:buChar char="•"/>
            </a:pPr>
            <a:r>
              <a:rPr lang="en-US" altLang="ja-JP" dirty="0"/>
              <a:t>Replaying nonce advertisement can invoke UL frame transmission.</a:t>
            </a:r>
          </a:p>
          <a:p>
            <a:pPr lvl="2">
              <a:buFont typeface="Arial" panose="020B0604020202020204" pitchFamily="34" charset="0"/>
              <a:buChar char="•"/>
            </a:pPr>
            <a:r>
              <a:rPr lang="en-US" altLang="ja-JP" dirty="0"/>
              <a:t>The content of the UL frame is to be broadcasted.</a:t>
            </a:r>
          </a:p>
          <a:p>
            <a:pPr lvl="2">
              <a:buFont typeface="Arial" panose="020B0604020202020204" pitchFamily="34" charset="0"/>
              <a:buChar char="•"/>
            </a:pPr>
            <a:r>
              <a:rPr lang="en-US" altLang="ja-JP" dirty="0"/>
              <a:t>It is not an issue.</a:t>
            </a:r>
          </a:p>
          <a:p>
            <a:pPr>
              <a:buFont typeface="Arial" panose="020B0604020202020204" pitchFamily="34" charset="0"/>
              <a:buChar char="•"/>
            </a:pPr>
            <a:r>
              <a:rPr lang="en-US" altLang="ja-JP" dirty="0"/>
              <a:t>Transmitter requires RX function.</a:t>
            </a:r>
          </a:p>
          <a:p>
            <a:pPr>
              <a:buFont typeface="Arial" panose="020B0604020202020204" pitchFamily="34" charset="0"/>
              <a:buChar char="•"/>
            </a:pPr>
            <a:r>
              <a:rPr lang="en-US" altLang="ja-JP" dirty="0"/>
              <a:t>Battery consumption</a:t>
            </a:r>
          </a:p>
          <a:p>
            <a:pPr lvl="1">
              <a:buFont typeface="Arial" panose="020B0604020202020204" pitchFamily="34" charset="0"/>
              <a:buChar char="•"/>
            </a:pPr>
            <a:r>
              <a:rPr lang="en-US" altLang="ja-JP" dirty="0"/>
              <a:t>Which consumes more energy?</a:t>
            </a:r>
          </a:p>
          <a:p>
            <a:pPr lvl="2">
              <a:buFont typeface="Arial" panose="020B0604020202020204" pitchFamily="34" charset="0"/>
              <a:buChar char="•"/>
            </a:pPr>
            <a:r>
              <a:rPr lang="en-US" altLang="ja-JP" dirty="0"/>
              <a:t>Blind transmission</a:t>
            </a:r>
          </a:p>
          <a:p>
            <a:pPr lvl="2">
              <a:buFont typeface="Arial" panose="020B0604020202020204" pitchFamily="34" charset="0"/>
              <a:buChar char="•"/>
            </a:pPr>
            <a:r>
              <a:rPr lang="en-US" altLang="ja-JP" dirty="0"/>
              <a:t>Receive before transmission</a:t>
            </a:r>
            <a:endParaRPr lang="ja-JP" altLang="en-US"/>
          </a:p>
        </p:txBody>
      </p:sp>
      <p:sp>
        <p:nvSpPr>
          <p:cNvPr id="9" name="スライド番号プレースホルダー 8">
            <a:extLst>
              <a:ext uri="{FF2B5EF4-FFF2-40B4-BE49-F238E27FC236}">
                <a16:creationId xmlns:a16="http://schemas.microsoft.com/office/drawing/2014/main" id="{AD015EB4-C536-424C-9D3B-396FD6914E55}"/>
              </a:ext>
            </a:extLst>
          </p:cNvPr>
          <p:cNvSpPr>
            <a:spLocks noGrp="1"/>
          </p:cNvSpPr>
          <p:nvPr>
            <p:ph type="sldNum" idx="12"/>
          </p:nvPr>
        </p:nvSpPr>
        <p:spPr/>
        <p:txBody>
          <a:bodyPr/>
          <a:lstStyle/>
          <a:p>
            <a:r>
              <a:rPr lang="en-GB"/>
              <a:t>Slide </a:t>
            </a:r>
            <a:fld id="{69B99EC4-A1FB-4C79-B9A5-C1FFD5A90380}" type="slidenum">
              <a:rPr lang="en-GB" smtClean="0"/>
              <a:pPr/>
              <a:t>7</a:t>
            </a:fld>
            <a:endParaRPr lang="en-GB"/>
          </a:p>
        </p:txBody>
      </p:sp>
      <p:sp>
        <p:nvSpPr>
          <p:cNvPr id="8" name="フッター プレースホルダー 7">
            <a:extLst>
              <a:ext uri="{FF2B5EF4-FFF2-40B4-BE49-F238E27FC236}">
                <a16:creationId xmlns:a16="http://schemas.microsoft.com/office/drawing/2014/main" id="{E73192CB-667D-2644-9162-30975E366899}"/>
              </a:ext>
            </a:extLst>
          </p:cNvPr>
          <p:cNvSpPr>
            <a:spLocks noGrp="1"/>
          </p:cNvSpPr>
          <p:nvPr>
            <p:ph type="ftr" idx="14"/>
          </p:nvPr>
        </p:nvSpPr>
        <p:spPr/>
        <p:txBody>
          <a:bodyPr/>
          <a:lstStyle/>
          <a:p>
            <a:r>
              <a:rPr lang="en-GB"/>
              <a:t>Hitoshi Morioka, Koden TI</a:t>
            </a:r>
            <a:endParaRPr lang="en-GB" dirty="0"/>
          </a:p>
        </p:txBody>
      </p:sp>
      <p:sp>
        <p:nvSpPr>
          <p:cNvPr id="7" name="日付プレースホルダー 6">
            <a:extLst>
              <a:ext uri="{FF2B5EF4-FFF2-40B4-BE49-F238E27FC236}">
                <a16:creationId xmlns:a16="http://schemas.microsoft.com/office/drawing/2014/main" id="{760AA480-EFB8-7B41-BD03-0AAF3E348E2B}"/>
              </a:ext>
            </a:extLst>
          </p:cNvPr>
          <p:cNvSpPr>
            <a:spLocks noGrp="1"/>
          </p:cNvSpPr>
          <p:nvPr>
            <p:ph type="dt" idx="15"/>
          </p:nvPr>
        </p:nvSpPr>
        <p:spPr/>
        <p:txBody>
          <a:bodyPr/>
          <a:lstStyle/>
          <a:p>
            <a:r>
              <a:rPr lang="en-US" altLang="ja-JP"/>
              <a:t>March 2020</a:t>
            </a:r>
            <a:endParaRPr lang="en-GB"/>
          </a:p>
        </p:txBody>
      </p:sp>
      <p:cxnSp>
        <p:nvCxnSpPr>
          <p:cNvPr id="3" name="直線矢印コネクタ 2">
            <a:extLst>
              <a:ext uri="{FF2B5EF4-FFF2-40B4-BE49-F238E27FC236}">
                <a16:creationId xmlns:a16="http://schemas.microsoft.com/office/drawing/2014/main" id="{4665E549-2618-B842-99FB-0358056DBFEE}"/>
              </a:ext>
            </a:extLst>
          </p:cNvPr>
          <p:cNvCxnSpPr/>
          <p:nvPr/>
        </p:nvCxnSpPr>
        <p:spPr bwMode="auto">
          <a:xfrm>
            <a:off x="6168008" y="5029201"/>
            <a:ext cx="45365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 name="正方形/長方形 3">
            <a:extLst>
              <a:ext uri="{FF2B5EF4-FFF2-40B4-BE49-F238E27FC236}">
                <a16:creationId xmlns:a16="http://schemas.microsoft.com/office/drawing/2014/main" id="{B6D3178D-0DE5-C145-BF6D-A5FB817B6380}"/>
              </a:ext>
            </a:extLst>
          </p:cNvPr>
          <p:cNvSpPr/>
          <p:nvPr/>
        </p:nvSpPr>
        <p:spPr bwMode="auto">
          <a:xfrm>
            <a:off x="6600056" y="45091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987322FC-940A-6747-A6D0-0C662FCAA559}"/>
              </a:ext>
            </a:extLst>
          </p:cNvPr>
          <p:cNvSpPr/>
          <p:nvPr/>
        </p:nvSpPr>
        <p:spPr bwMode="auto">
          <a:xfrm>
            <a:off x="7071749" y="4509121"/>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143714EE-C964-3B4E-B28B-6C6E89A85AB0}"/>
              </a:ext>
            </a:extLst>
          </p:cNvPr>
          <p:cNvSpPr/>
          <p:nvPr/>
        </p:nvSpPr>
        <p:spPr bwMode="auto">
          <a:xfrm>
            <a:off x="7554595" y="45091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ABAF5B6E-FF3D-A245-A640-97B8A617156F}"/>
              </a:ext>
            </a:extLst>
          </p:cNvPr>
          <p:cNvSpPr/>
          <p:nvPr/>
        </p:nvSpPr>
        <p:spPr bwMode="auto">
          <a:xfrm>
            <a:off x="8037441" y="45079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DAA0D37C-A9A2-2243-B83D-A4C701402764}"/>
              </a:ext>
            </a:extLst>
          </p:cNvPr>
          <p:cNvSpPr/>
          <p:nvPr/>
        </p:nvSpPr>
        <p:spPr bwMode="auto">
          <a:xfrm>
            <a:off x="8509134" y="45079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3C468782-2FEE-A847-9058-7908A32D1989}"/>
              </a:ext>
            </a:extLst>
          </p:cNvPr>
          <p:cNvSpPr/>
          <p:nvPr/>
        </p:nvSpPr>
        <p:spPr bwMode="auto">
          <a:xfrm>
            <a:off x="8980827" y="4507921"/>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2C27D00B-C89B-B044-BC7F-9336FC883DE3}"/>
              </a:ext>
            </a:extLst>
          </p:cNvPr>
          <p:cNvSpPr/>
          <p:nvPr/>
        </p:nvSpPr>
        <p:spPr bwMode="auto">
          <a:xfrm>
            <a:off x="9463673" y="45079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正方形/長方形 17">
            <a:extLst>
              <a:ext uri="{FF2B5EF4-FFF2-40B4-BE49-F238E27FC236}">
                <a16:creationId xmlns:a16="http://schemas.microsoft.com/office/drawing/2014/main" id="{9B18473C-EBBC-794A-81FB-25B405450FDA}"/>
              </a:ext>
            </a:extLst>
          </p:cNvPr>
          <p:cNvSpPr/>
          <p:nvPr/>
        </p:nvSpPr>
        <p:spPr bwMode="auto">
          <a:xfrm>
            <a:off x="9946519" y="4506720"/>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8497B5A5-B1FC-DB4F-B1CD-905779D04D5B}"/>
              </a:ext>
            </a:extLst>
          </p:cNvPr>
          <p:cNvCxnSpPr/>
          <p:nvPr/>
        </p:nvCxnSpPr>
        <p:spPr bwMode="auto">
          <a:xfrm>
            <a:off x="6168008" y="5849198"/>
            <a:ext cx="45365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正方形/長方形 19">
            <a:extLst>
              <a:ext uri="{FF2B5EF4-FFF2-40B4-BE49-F238E27FC236}">
                <a16:creationId xmlns:a16="http://schemas.microsoft.com/office/drawing/2014/main" id="{9836D8DD-D121-1147-8FBD-F9873AD3A9F6}"/>
              </a:ext>
            </a:extLst>
          </p:cNvPr>
          <p:cNvSpPr/>
          <p:nvPr/>
        </p:nvSpPr>
        <p:spPr bwMode="auto">
          <a:xfrm>
            <a:off x="6600056" y="5329117"/>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9EA8FF0-48A3-5B48-B5D8-9728F9D55624}"/>
              </a:ext>
            </a:extLst>
          </p:cNvPr>
          <p:cNvSpPr/>
          <p:nvPr/>
        </p:nvSpPr>
        <p:spPr bwMode="auto">
          <a:xfrm>
            <a:off x="7071749" y="5329118"/>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B5057312-8B76-C543-B520-A1D279FF4744}"/>
              </a:ext>
            </a:extLst>
          </p:cNvPr>
          <p:cNvSpPr/>
          <p:nvPr/>
        </p:nvSpPr>
        <p:spPr bwMode="auto">
          <a:xfrm>
            <a:off x="7554595" y="5329117"/>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82BB8DAD-3284-D94E-BDD3-F9B0208FC143}"/>
              </a:ext>
            </a:extLst>
          </p:cNvPr>
          <p:cNvSpPr/>
          <p:nvPr/>
        </p:nvSpPr>
        <p:spPr bwMode="auto">
          <a:xfrm>
            <a:off x="8037441" y="5327917"/>
            <a:ext cx="144016" cy="50405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 name="正方形/長方形 4">
            <a:extLst>
              <a:ext uri="{FF2B5EF4-FFF2-40B4-BE49-F238E27FC236}">
                <a16:creationId xmlns:a16="http://schemas.microsoft.com/office/drawing/2014/main" id="{A55CC256-40B1-B14F-9CD6-0F005F06AEC4}"/>
              </a:ext>
            </a:extLst>
          </p:cNvPr>
          <p:cNvSpPr/>
          <p:nvPr/>
        </p:nvSpPr>
        <p:spPr bwMode="auto">
          <a:xfrm>
            <a:off x="6313718" y="5684289"/>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6D4E01D0-5A1F-B840-B550-EE4060222B52}"/>
              </a:ext>
            </a:extLst>
          </p:cNvPr>
          <p:cNvSpPr/>
          <p:nvPr/>
        </p:nvSpPr>
        <p:spPr bwMode="auto">
          <a:xfrm>
            <a:off x="6779484" y="5679673"/>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27CDD2E7-1F21-594E-83AE-44ED9853DD56}"/>
              </a:ext>
            </a:extLst>
          </p:cNvPr>
          <p:cNvSpPr/>
          <p:nvPr/>
        </p:nvSpPr>
        <p:spPr bwMode="auto">
          <a:xfrm>
            <a:off x="7268939" y="5679673"/>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185C3ED7-FC81-9549-8971-8F61B5783A6F}"/>
              </a:ext>
            </a:extLst>
          </p:cNvPr>
          <p:cNvSpPr/>
          <p:nvPr/>
        </p:nvSpPr>
        <p:spPr bwMode="auto">
          <a:xfrm>
            <a:off x="7747293" y="5679672"/>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CE25CAC9-0038-9345-9524-7A8E323C6CEF}"/>
              </a:ext>
            </a:extLst>
          </p:cNvPr>
          <p:cNvSpPr/>
          <p:nvPr/>
        </p:nvSpPr>
        <p:spPr bwMode="auto">
          <a:xfrm>
            <a:off x="8214925" y="5679671"/>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正方形/長方形 31">
            <a:extLst>
              <a:ext uri="{FF2B5EF4-FFF2-40B4-BE49-F238E27FC236}">
                <a16:creationId xmlns:a16="http://schemas.microsoft.com/office/drawing/2014/main" id="{B0F0DCA0-51DE-BD4C-8EC0-8C228D5C393E}"/>
              </a:ext>
            </a:extLst>
          </p:cNvPr>
          <p:cNvSpPr/>
          <p:nvPr/>
        </p:nvSpPr>
        <p:spPr bwMode="auto">
          <a:xfrm>
            <a:off x="8695775" y="5679671"/>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6E362978-D1F3-A14E-9AE5-2C3AF175673C}"/>
              </a:ext>
            </a:extLst>
          </p:cNvPr>
          <p:cNvSpPr/>
          <p:nvPr/>
        </p:nvSpPr>
        <p:spPr bwMode="auto">
          <a:xfrm>
            <a:off x="9173420" y="5684289"/>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正方形/長方形 33">
            <a:extLst>
              <a:ext uri="{FF2B5EF4-FFF2-40B4-BE49-F238E27FC236}">
                <a16:creationId xmlns:a16="http://schemas.microsoft.com/office/drawing/2014/main" id="{8F849FFE-BBD2-5245-B776-8EE2920778C6}"/>
              </a:ext>
            </a:extLst>
          </p:cNvPr>
          <p:cNvSpPr/>
          <p:nvPr/>
        </p:nvSpPr>
        <p:spPr bwMode="auto">
          <a:xfrm>
            <a:off x="9662875" y="5694607"/>
            <a:ext cx="288032" cy="169525"/>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テキスト ボックス 34">
            <a:extLst>
              <a:ext uri="{FF2B5EF4-FFF2-40B4-BE49-F238E27FC236}">
                <a16:creationId xmlns:a16="http://schemas.microsoft.com/office/drawing/2014/main" id="{58107E0F-9291-ED43-A8DE-626E78EAF1FD}"/>
              </a:ext>
            </a:extLst>
          </p:cNvPr>
          <p:cNvSpPr txBox="1"/>
          <p:nvPr/>
        </p:nvSpPr>
        <p:spPr>
          <a:xfrm>
            <a:off x="6928004" y="3980066"/>
            <a:ext cx="978025" cy="338554"/>
          </a:xfrm>
          <a:prstGeom prst="rect">
            <a:avLst/>
          </a:prstGeom>
          <a:noFill/>
        </p:spPr>
        <p:txBody>
          <a:bodyPr wrap="none" rtlCol="0">
            <a:spAutoFit/>
          </a:bodyPr>
          <a:lstStyle/>
          <a:p>
            <a:r>
              <a:rPr kumimoji="1" lang="en-US" altLang="ja-JP" sz="1600" b="1" dirty="0">
                <a:solidFill>
                  <a:schemeClr val="tx1"/>
                </a:solidFill>
              </a:rPr>
              <a:t>AP exists</a:t>
            </a:r>
            <a:endParaRPr kumimoji="1" lang="ja-JP" altLang="en-US" sz="1600" b="1">
              <a:solidFill>
                <a:schemeClr val="tx1"/>
              </a:solidFill>
            </a:endParaRPr>
          </a:p>
        </p:txBody>
      </p:sp>
      <p:sp>
        <p:nvSpPr>
          <p:cNvPr id="37" name="テキスト ボックス 36">
            <a:extLst>
              <a:ext uri="{FF2B5EF4-FFF2-40B4-BE49-F238E27FC236}">
                <a16:creationId xmlns:a16="http://schemas.microsoft.com/office/drawing/2014/main" id="{7BD6B9FB-B6A3-B042-882A-C2016FA01E84}"/>
              </a:ext>
            </a:extLst>
          </p:cNvPr>
          <p:cNvSpPr txBox="1"/>
          <p:nvPr/>
        </p:nvSpPr>
        <p:spPr>
          <a:xfrm>
            <a:off x="5652600" y="4861928"/>
            <a:ext cx="468398" cy="338554"/>
          </a:xfrm>
          <a:prstGeom prst="rect">
            <a:avLst/>
          </a:prstGeom>
          <a:noFill/>
        </p:spPr>
        <p:txBody>
          <a:bodyPr wrap="none" rtlCol="0">
            <a:spAutoFit/>
          </a:bodyPr>
          <a:lstStyle/>
          <a:p>
            <a:r>
              <a:rPr kumimoji="1" lang="en-US" altLang="ja-JP" sz="1600" b="1" dirty="0">
                <a:solidFill>
                  <a:schemeClr val="tx1"/>
                </a:solidFill>
              </a:rPr>
              <a:t>TX</a:t>
            </a:r>
            <a:endParaRPr kumimoji="1" lang="ja-JP" altLang="en-US" sz="1600" b="1">
              <a:solidFill>
                <a:schemeClr val="tx1"/>
              </a:solidFill>
            </a:endParaRPr>
          </a:p>
        </p:txBody>
      </p:sp>
      <p:cxnSp>
        <p:nvCxnSpPr>
          <p:cNvPr id="39" name="直線矢印コネクタ 38">
            <a:extLst>
              <a:ext uri="{FF2B5EF4-FFF2-40B4-BE49-F238E27FC236}">
                <a16:creationId xmlns:a16="http://schemas.microsoft.com/office/drawing/2014/main" id="{5C536A03-123D-EB47-A5BF-8908A7B88D2C}"/>
              </a:ext>
            </a:extLst>
          </p:cNvPr>
          <p:cNvCxnSpPr/>
          <p:nvPr/>
        </p:nvCxnSpPr>
        <p:spPr bwMode="auto">
          <a:xfrm flipV="1">
            <a:off x="6136234" y="4758748"/>
            <a:ext cx="462381" cy="1824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0" name="直線矢印コネクタ 39">
            <a:extLst>
              <a:ext uri="{FF2B5EF4-FFF2-40B4-BE49-F238E27FC236}">
                <a16:creationId xmlns:a16="http://schemas.microsoft.com/office/drawing/2014/main" id="{1D8296DC-F9FF-BA44-A83D-EEA4A10AD7E5}"/>
              </a:ext>
            </a:extLst>
          </p:cNvPr>
          <p:cNvCxnSpPr>
            <a:cxnSpLocks/>
          </p:cNvCxnSpPr>
          <p:nvPr/>
        </p:nvCxnSpPr>
        <p:spPr bwMode="auto">
          <a:xfrm>
            <a:off x="6120998" y="5153146"/>
            <a:ext cx="466328" cy="3472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3" name="テキスト ボックス 42">
            <a:extLst>
              <a:ext uri="{FF2B5EF4-FFF2-40B4-BE49-F238E27FC236}">
                <a16:creationId xmlns:a16="http://schemas.microsoft.com/office/drawing/2014/main" id="{4D2DDD9F-0551-A142-8CF7-DF4971302383}"/>
              </a:ext>
            </a:extLst>
          </p:cNvPr>
          <p:cNvSpPr txBox="1"/>
          <p:nvPr/>
        </p:nvSpPr>
        <p:spPr>
          <a:xfrm>
            <a:off x="5646529" y="5359735"/>
            <a:ext cx="479618" cy="338554"/>
          </a:xfrm>
          <a:prstGeom prst="rect">
            <a:avLst/>
          </a:prstGeom>
          <a:noFill/>
        </p:spPr>
        <p:txBody>
          <a:bodyPr wrap="none" rtlCol="0">
            <a:spAutoFit/>
          </a:bodyPr>
          <a:lstStyle/>
          <a:p>
            <a:r>
              <a:rPr kumimoji="1" lang="en-US" altLang="ja-JP" sz="1600" b="1" dirty="0">
                <a:solidFill>
                  <a:schemeClr val="tx1"/>
                </a:solidFill>
              </a:rPr>
              <a:t>RX</a:t>
            </a:r>
            <a:endParaRPr kumimoji="1" lang="ja-JP" altLang="en-US" sz="1600" b="1">
              <a:solidFill>
                <a:schemeClr val="tx1"/>
              </a:solidFill>
            </a:endParaRPr>
          </a:p>
        </p:txBody>
      </p:sp>
      <p:cxnSp>
        <p:nvCxnSpPr>
          <p:cNvPr id="44" name="直線矢印コネクタ 43">
            <a:extLst>
              <a:ext uri="{FF2B5EF4-FFF2-40B4-BE49-F238E27FC236}">
                <a16:creationId xmlns:a16="http://schemas.microsoft.com/office/drawing/2014/main" id="{C0936BCC-88B1-154D-B265-B2A81E7952C5}"/>
              </a:ext>
            </a:extLst>
          </p:cNvPr>
          <p:cNvCxnSpPr>
            <a:cxnSpLocks/>
            <a:endCxn id="5" idx="1"/>
          </p:cNvCxnSpPr>
          <p:nvPr/>
        </p:nvCxnSpPr>
        <p:spPr bwMode="auto">
          <a:xfrm>
            <a:off x="6056703" y="5644416"/>
            <a:ext cx="257015" cy="1246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545695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C6844B-177D-7449-8A3F-3190D9E59C72}"/>
              </a:ext>
            </a:extLst>
          </p:cNvPr>
          <p:cNvSpPr>
            <a:spLocks noGrp="1"/>
          </p:cNvSpPr>
          <p:nvPr>
            <p:ph type="title"/>
          </p:nvPr>
        </p:nvSpPr>
        <p:spPr/>
        <p:txBody>
          <a:bodyPr/>
          <a:lstStyle/>
          <a:p>
            <a:r>
              <a:rPr kumimoji="1" lang="en-US" altLang="ja-JP" dirty="0"/>
              <a:t>Option 3 (Time Synchronization)</a:t>
            </a:r>
            <a:endParaRPr kumimoji="1" lang="ja-JP" altLang="en-US"/>
          </a:p>
        </p:txBody>
      </p:sp>
      <p:sp>
        <p:nvSpPr>
          <p:cNvPr id="10" name="テキスト プレースホルダー 9">
            <a:extLst>
              <a:ext uri="{FF2B5EF4-FFF2-40B4-BE49-F238E27FC236}">
                <a16:creationId xmlns:a16="http://schemas.microsoft.com/office/drawing/2014/main" id="{3BD94ED3-E945-C640-A9D8-422A86AC29C5}"/>
              </a:ext>
            </a:extLst>
          </p:cNvPr>
          <p:cNvSpPr>
            <a:spLocks noGrp="1"/>
          </p:cNvSpPr>
          <p:nvPr>
            <p:ph type="body" idx="1"/>
          </p:nvPr>
        </p:nvSpPr>
        <p:spPr/>
        <p:txBody>
          <a:bodyPr/>
          <a:lstStyle/>
          <a:p>
            <a:r>
              <a:rPr lang="en" altLang="ja-JP" dirty="0"/>
              <a:t>Transmitter (non-AP STA)</a:t>
            </a:r>
            <a:endParaRPr lang="ja-JP" altLang="en-US"/>
          </a:p>
        </p:txBody>
      </p:sp>
      <p:sp>
        <p:nvSpPr>
          <p:cNvPr id="8" name="コンテンツ プレースホルダー 7">
            <a:extLst>
              <a:ext uri="{FF2B5EF4-FFF2-40B4-BE49-F238E27FC236}">
                <a16:creationId xmlns:a16="http://schemas.microsoft.com/office/drawing/2014/main" id="{D2052D0A-224A-7040-9D9E-789CB1941533}"/>
              </a:ext>
            </a:extLst>
          </p:cNvPr>
          <p:cNvSpPr>
            <a:spLocks noGrp="1"/>
          </p:cNvSpPr>
          <p:nvPr>
            <p:ph sz="half" idx="2"/>
          </p:nvPr>
        </p:nvSpPr>
        <p:spPr/>
        <p:txBody>
          <a:bodyPr/>
          <a:lstStyle/>
          <a:p>
            <a:pPr marL="457200" indent="-457200">
              <a:buFont typeface="Arial" panose="020B0604020202020204" pitchFamily="34" charset="0"/>
              <a:buChar char="•"/>
            </a:pPr>
            <a:r>
              <a:rPr lang="en-US" altLang="ja-JP" dirty="0"/>
              <a:t>Transmitter has an RTC.</a:t>
            </a:r>
          </a:p>
          <a:p>
            <a:pPr marL="457200" indent="-457200">
              <a:buFont typeface="Arial" panose="020B0604020202020204" pitchFamily="34" charset="0"/>
              <a:buChar char="•"/>
            </a:pPr>
            <a:r>
              <a:rPr lang="en-US" altLang="ja-JP" dirty="0"/>
              <a:t>UL frame contains the timestamp from the RTC.</a:t>
            </a:r>
          </a:p>
        </p:txBody>
      </p:sp>
      <p:sp>
        <p:nvSpPr>
          <p:cNvPr id="11" name="テキスト プレースホルダー 10">
            <a:extLst>
              <a:ext uri="{FF2B5EF4-FFF2-40B4-BE49-F238E27FC236}">
                <a16:creationId xmlns:a16="http://schemas.microsoft.com/office/drawing/2014/main" id="{01185E48-8481-9345-98FA-A653F88D0B4D}"/>
              </a:ext>
            </a:extLst>
          </p:cNvPr>
          <p:cNvSpPr>
            <a:spLocks noGrp="1"/>
          </p:cNvSpPr>
          <p:nvPr>
            <p:ph type="body" sz="quarter" idx="3"/>
          </p:nvPr>
        </p:nvSpPr>
        <p:spPr/>
        <p:txBody>
          <a:bodyPr/>
          <a:lstStyle/>
          <a:p>
            <a:r>
              <a:rPr lang="en-US" altLang="ja-JP" dirty="0"/>
              <a:t>Receiver (AP)</a:t>
            </a:r>
            <a:endParaRPr lang="ja-JP" altLang="en-US"/>
          </a:p>
        </p:txBody>
      </p:sp>
      <p:sp>
        <p:nvSpPr>
          <p:cNvPr id="9" name="コンテンツ プレースホルダー 8">
            <a:extLst>
              <a:ext uri="{FF2B5EF4-FFF2-40B4-BE49-F238E27FC236}">
                <a16:creationId xmlns:a16="http://schemas.microsoft.com/office/drawing/2014/main" id="{7B8BD5CA-CB27-F249-AE06-CEF0CBD4EB9E}"/>
              </a:ext>
            </a:extLst>
          </p:cNvPr>
          <p:cNvSpPr>
            <a:spLocks noGrp="1"/>
          </p:cNvSpPr>
          <p:nvPr>
            <p:ph sz="quarter" idx="4"/>
          </p:nvPr>
        </p:nvSpPr>
        <p:spPr/>
        <p:txBody>
          <a:bodyPr/>
          <a:lstStyle/>
          <a:p>
            <a:pPr>
              <a:buFont typeface="Arial" panose="020B0604020202020204" pitchFamily="34" charset="0"/>
              <a:buChar char="•"/>
            </a:pPr>
            <a:r>
              <a:rPr lang="en-US" altLang="ja-JP" dirty="0"/>
              <a:t>If the difference between the timestamp value in an UL frame and the receiver’s own RTC value is less than the configured value, the receiver forwards the data, otherwise discard the data.</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DL uses this option.</a:t>
            </a:r>
          </a:p>
        </p:txBody>
      </p:sp>
      <p:sp>
        <p:nvSpPr>
          <p:cNvPr id="6" name="日付プレースホルダー 5">
            <a:extLst>
              <a:ext uri="{FF2B5EF4-FFF2-40B4-BE49-F238E27FC236}">
                <a16:creationId xmlns:a16="http://schemas.microsoft.com/office/drawing/2014/main" id="{1EC6D07D-89FD-064F-8789-0F71F3815740}"/>
              </a:ext>
            </a:extLst>
          </p:cNvPr>
          <p:cNvSpPr>
            <a:spLocks noGrp="1"/>
          </p:cNvSpPr>
          <p:nvPr>
            <p:ph type="dt" idx="10"/>
          </p:nvPr>
        </p:nvSpPr>
        <p:spPr/>
        <p:txBody>
          <a:bodyPr/>
          <a:lstStyle/>
          <a:p>
            <a:r>
              <a:rPr lang="en-US" altLang="ja-JP"/>
              <a:t>March 2020</a:t>
            </a:r>
            <a:endParaRPr lang="en-GB" dirty="0"/>
          </a:p>
        </p:txBody>
      </p:sp>
      <p:sp>
        <p:nvSpPr>
          <p:cNvPr id="5" name="フッター プレースホルダー 4">
            <a:extLst>
              <a:ext uri="{FF2B5EF4-FFF2-40B4-BE49-F238E27FC236}">
                <a16:creationId xmlns:a16="http://schemas.microsoft.com/office/drawing/2014/main" id="{4B0F3EBF-F327-7640-B9CC-53B313EE4EF1}"/>
              </a:ext>
            </a:extLst>
          </p:cNvPr>
          <p:cNvSpPr>
            <a:spLocks noGrp="1"/>
          </p:cNvSpPr>
          <p:nvPr>
            <p:ph type="ftr" idx="11"/>
          </p:nvPr>
        </p:nvSpPr>
        <p:spPr/>
        <p:txBody>
          <a:bodyPr/>
          <a:lstStyle/>
          <a:p>
            <a:r>
              <a:rPr lang="en-GB"/>
              <a:t>Hitoshi Morioka, Koden TI</a:t>
            </a:r>
            <a:endParaRPr lang="en-GB" dirty="0"/>
          </a:p>
        </p:txBody>
      </p:sp>
      <p:sp>
        <p:nvSpPr>
          <p:cNvPr id="4" name="スライド番号プレースホルダー 3">
            <a:extLst>
              <a:ext uri="{FF2B5EF4-FFF2-40B4-BE49-F238E27FC236}">
                <a16:creationId xmlns:a16="http://schemas.microsoft.com/office/drawing/2014/main" id="{01FC123A-4F8F-6F49-9F46-69A52FC3A9A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14394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BD2AE620-1E3E-904D-BBAC-DDC45DBA348F}"/>
              </a:ext>
            </a:extLst>
          </p:cNvPr>
          <p:cNvSpPr>
            <a:spLocks noGrp="1"/>
          </p:cNvSpPr>
          <p:nvPr>
            <p:ph type="title"/>
          </p:nvPr>
        </p:nvSpPr>
        <p:spPr/>
        <p:txBody>
          <a:bodyPr/>
          <a:lstStyle/>
          <a:p>
            <a:r>
              <a:rPr lang="en-US" altLang="ja-JP" dirty="0"/>
              <a:t>Issues on Option 3</a:t>
            </a:r>
            <a:endParaRPr lang="ja-JP" altLang="en-US"/>
          </a:p>
        </p:txBody>
      </p:sp>
      <p:sp>
        <p:nvSpPr>
          <p:cNvPr id="11" name="コンテンツ プレースホルダー 10">
            <a:extLst>
              <a:ext uri="{FF2B5EF4-FFF2-40B4-BE49-F238E27FC236}">
                <a16:creationId xmlns:a16="http://schemas.microsoft.com/office/drawing/2014/main" id="{FC376842-B8D8-644D-B463-C32303906E86}"/>
              </a:ext>
            </a:extLst>
          </p:cNvPr>
          <p:cNvSpPr>
            <a:spLocks noGrp="1"/>
          </p:cNvSpPr>
          <p:nvPr>
            <p:ph idx="1"/>
          </p:nvPr>
        </p:nvSpPr>
        <p:spPr/>
        <p:txBody>
          <a:bodyPr/>
          <a:lstStyle/>
          <a:p>
            <a:pPr>
              <a:buFont typeface="Arial" panose="020B0604020202020204" pitchFamily="34" charset="0"/>
              <a:buChar char="•"/>
            </a:pPr>
            <a:r>
              <a:rPr lang="en-US" altLang="ja-JP" dirty="0"/>
              <a:t>Both transmitter and receiver require accurate RTC.</a:t>
            </a:r>
          </a:p>
          <a:p>
            <a:pPr lvl="1">
              <a:buFont typeface="Arial" panose="020B0604020202020204" pitchFamily="34" charset="0"/>
              <a:buChar char="•"/>
            </a:pPr>
            <a:r>
              <a:rPr lang="en-US" altLang="ja-JP" dirty="0"/>
              <a:t>It is not practical for sensor use case.</a:t>
            </a:r>
            <a:endParaRPr lang="ja-JP" altLang="en-US"/>
          </a:p>
        </p:txBody>
      </p:sp>
      <p:sp>
        <p:nvSpPr>
          <p:cNvPr id="9" name="スライド番号プレースホルダー 8">
            <a:extLst>
              <a:ext uri="{FF2B5EF4-FFF2-40B4-BE49-F238E27FC236}">
                <a16:creationId xmlns:a16="http://schemas.microsoft.com/office/drawing/2014/main" id="{AD015EB4-C536-424C-9D3B-396FD6914E55}"/>
              </a:ext>
            </a:extLst>
          </p:cNvPr>
          <p:cNvSpPr>
            <a:spLocks noGrp="1"/>
          </p:cNvSpPr>
          <p:nvPr>
            <p:ph type="sldNum" idx="12"/>
          </p:nvPr>
        </p:nvSpPr>
        <p:spPr/>
        <p:txBody>
          <a:bodyPr/>
          <a:lstStyle/>
          <a:p>
            <a:r>
              <a:rPr lang="en-GB"/>
              <a:t>Slide </a:t>
            </a:r>
            <a:fld id="{69B99EC4-A1FB-4C79-B9A5-C1FFD5A90380}" type="slidenum">
              <a:rPr lang="en-GB" smtClean="0"/>
              <a:pPr/>
              <a:t>9</a:t>
            </a:fld>
            <a:endParaRPr lang="en-GB"/>
          </a:p>
        </p:txBody>
      </p:sp>
      <p:sp>
        <p:nvSpPr>
          <p:cNvPr id="8" name="フッター プレースホルダー 7">
            <a:extLst>
              <a:ext uri="{FF2B5EF4-FFF2-40B4-BE49-F238E27FC236}">
                <a16:creationId xmlns:a16="http://schemas.microsoft.com/office/drawing/2014/main" id="{E73192CB-667D-2644-9162-30975E366899}"/>
              </a:ext>
            </a:extLst>
          </p:cNvPr>
          <p:cNvSpPr>
            <a:spLocks noGrp="1"/>
          </p:cNvSpPr>
          <p:nvPr>
            <p:ph type="ftr" idx="14"/>
          </p:nvPr>
        </p:nvSpPr>
        <p:spPr/>
        <p:txBody>
          <a:bodyPr/>
          <a:lstStyle/>
          <a:p>
            <a:r>
              <a:rPr lang="en-GB"/>
              <a:t>Hitoshi Morioka, Koden TI</a:t>
            </a:r>
            <a:endParaRPr lang="en-GB" dirty="0"/>
          </a:p>
        </p:txBody>
      </p:sp>
      <p:sp>
        <p:nvSpPr>
          <p:cNvPr id="7" name="日付プレースホルダー 6">
            <a:extLst>
              <a:ext uri="{FF2B5EF4-FFF2-40B4-BE49-F238E27FC236}">
                <a16:creationId xmlns:a16="http://schemas.microsoft.com/office/drawing/2014/main" id="{760AA480-EFB8-7B41-BD03-0AAF3E348E2B}"/>
              </a:ext>
            </a:extLst>
          </p:cNvPr>
          <p:cNvSpPr>
            <a:spLocks noGrp="1"/>
          </p:cNvSpPr>
          <p:nvPr>
            <p:ph type="dt" idx="15"/>
          </p:nvPr>
        </p:nvSpPr>
        <p:spPr/>
        <p:txBody>
          <a:bodyPr/>
          <a:lstStyle/>
          <a:p>
            <a:r>
              <a:rPr lang="en-US" altLang="ja-JP"/>
              <a:t>March 2020</a:t>
            </a:r>
            <a:endParaRPr lang="en-GB"/>
          </a:p>
        </p:txBody>
      </p:sp>
    </p:spTree>
    <p:extLst>
      <p:ext uri="{BB962C8B-B14F-4D97-AF65-F5344CB8AC3E}">
        <p14:creationId xmlns:p14="http://schemas.microsoft.com/office/powerpoint/2010/main" val="4178675562"/>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32260</TotalTime>
  <Words>577</Words>
  <Application>Microsoft Macintosh PowerPoint</Application>
  <PresentationFormat>ワイド画面</PresentationFormat>
  <Paragraphs>105</Paragraphs>
  <Slides>9</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3" baseType="lpstr">
      <vt:lpstr>Arial</vt:lpstr>
      <vt:lpstr>Times New Roman</vt:lpstr>
      <vt:lpstr>Office テーマ</vt:lpstr>
      <vt:lpstr>Microsoft Word 97 - 2004 文書</vt:lpstr>
      <vt:lpstr>UL Replay Protection Summary</vt:lpstr>
      <vt:lpstr>Abstract</vt:lpstr>
      <vt:lpstr>Issues on Replay</vt:lpstr>
      <vt:lpstr>Option 1 (Counter)</vt:lpstr>
      <vt:lpstr>Issues on Option 1</vt:lpstr>
      <vt:lpstr>Option 2 (Nonce)</vt:lpstr>
      <vt:lpstr>Issues on Option 2</vt:lpstr>
      <vt:lpstr>Option 3 (Time Synchronization)</vt:lpstr>
      <vt:lpstr>Issues on Option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131</cp:revision>
  <cp:lastPrinted>1601-01-01T00:00:00Z</cp:lastPrinted>
  <dcterms:created xsi:type="dcterms:W3CDTF">2019-03-11T15:18:40Z</dcterms:created>
  <dcterms:modified xsi:type="dcterms:W3CDTF">2021-03-11T14:01:08Z</dcterms:modified>
</cp:coreProperties>
</file>