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2" r:id="rId4"/>
    <p:sldId id="267" r:id="rId5"/>
    <p:sldId id="265" r:id="rId6"/>
    <p:sldId id="268"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6A8BD4-FE9B-4AC8-90D8-7626D653FAF6}" v="1" dt="2021-03-10T22:58:13.5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1" d="100"/>
          <a:sy n="101" d="100"/>
        </p:scale>
        <p:origin x="88" y="8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pta, Binita" userId="df8a7c5d-3908-448f-973b-a212139c6ee4" providerId="ADAL" clId="{536A8BD4-FE9B-4AC8-90D8-7626D653FAF6}"/>
    <pc:docChg chg="custSel modSld">
      <pc:chgData name="Gupta, Binita" userId="df8a7c5d-3908-448f-973b-a212139c6ee4" providerId="ADAL" clId="{536A8BD4-FE9B-4AC8-90D8-7626D653FAF6}" dt="2021-03-10T22:58:57.672" v="81" actId="14100"/>
      <pc:docMkLst>
        <pc:docMk/>
      </pc:docMkLst>
      <pc:sldChg chg="modSp mod">
        <pc:chgData name="Gupta, Binita" userId="df8a7c5d-3908-448f-973b-a212139c6ee4" providerId="ADAL" clId="{536A8BD4-FE9B-4AC8-90D8-7626D653FAF6}" dt="2021-03-10T22:58:57.672" v="81" actId="14100"/>
        <pc:sldMkLst>
          <pc:docMk/>
          <pc:sldMk cId="3217241961" sldId="265"/>
        </pc:sldMkLst>
        <pc:spChg chg="mod">
          <ac:chgData name="Gupta, Binita" userId="df8a7c5d-3908-448f-973b-a212139c6ee4" providerId="ADAL" clId="{536A8BD4-FE9B-4AC8-90D8-7626D653FAF6}" dt="2021-03-10T22:58:57.672" v="81" actId="14100"/>
          <ac:spMkLst>
            <pc:docMk/>
            <pc:sldMk cId="3217241961" sldId="265"/>
            <ac:spMk id="2" creationId="{49DDAB99-48FC-4F78-AE50-E5301BFFDAE5}"/>
          </ac:spMkLst>
        </pc:spChg>
        <pc:spChg chg="mod">
          <ac:chgData name="Gupta, Binita" userId="df8a7c5d-3908-448f-973b-a212139c6ee4" providerId="ADAL" clId="{536A8BD4-FE9B-4AC8-90D8-7626D653FAF6}" dt="2021-03-10T22:58:53.931" v="80" actId="1076"/>
          <ac:spMkLst>
            <pc:docMk/>
            <pc:sldMk cId="3217241961" sldId="265"/>
            <ac:spMk id="3" creationId="{78861B99-C3CB-496A-8F47-53B03EDBEC7D}"/>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802.11-21/0438r0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2223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WLAN/5G interworking report</a:t>
            </a:r>
            <a:br>
              <a:rPr lang="en-GB" dirty="0"/>
            </a:br>
            <a:r>
              <a:rPr lang="en-GB" dirty="0"/>
              <a:t>Proposed Way Forward</a:t>
            </a:r>
          </a:p>
        </p:txBody>
      </p:sp>
      <p:sp>
        <p:nvSpPr>
          <p:cNvPr id="3074" name="Rectangle 2"/>
          <p:cNvSpPr>
            <a:spLocks noGrp="1" noChangeArrowheads="1"/>
          </p:cNvSpPr>
          <p:nvPr>
            <p:ph type="subTitle" idx="1"/>
          </p:nvPr>
        </p:nvSpPr>
        <p:spPr>
          <a:xfrm>
            <a:off x="1828800" y="1733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2021-03-10</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77145046"/>
              </p:ext>
            </p:extLst>
          </p:nvPr>
        </p:nvGraphicFramePr>
        <p:xfrm>
          <a:off x="993775" y="2486025"/>
          <a:ext cx="10272713" cy="2343150"/>
        </p:xfrm>
        <a:graphic>
          <a:graphicData uri="http://schemas.openxmlformats.org/presentationml/2006/ole">
            <mc:AlternateContent xmlns:mc="http://schemas.openxmlformats.org/markup-compatibility/2006">
              <mc:Choice xmlns:v="urn:schemas-microsoft-com:vml" Requires="v">
                <p:oleObj spid="_x0000_s1028" name="Document" r:id="rId4" imgW="10439485" imgH="2397432" progId="Word.Document.8">
                  <p:embed/>
                </p:oleObj>
              </mc:Choice>
              <mc:Fallback>
                <p:oleObj name="Document" r:id="rId4" imgW="10439485" imgH="2397432" progId="Word.Document.8">
                  <p:embed/>
                  <p:pic>
                    <p:nvPicPr>
                      <p:cNvPr id="3075" name="Object 3"/>
                      <p:cNvPicPr>
                        <a:picLocks noChangeAspect="1" noChangeArrowheads="1"/>
                      </p:cNvPicPr>
                      <p:nvPr/>
                    </p:nvPicPr>
                    <p:blipFill>
                      <a:blip r:embed="rId5"/>
                      <a:srcRect/>
                      <a:stretch>
                        <a:fillRect/>
                      </a:stretch>
                    </p:blipFill>
                    <p:spPr bwMode="auto">
                      <a:xfrm>
                        <a:off x="993775" y="2486025"/>
                        <a:ext cx="10272713" cy="2343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At the January 2021 802.11 closing plenary a motion to approve 20/0013r13 the “Draft technical report on interworking between 3GPP 5G network &amp; WLAN” failed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 opposed and would like to provide more detail on the arguments I made at the time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 would also like to propose a way forward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Specific objections (1)</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The report’s introduction makes the following statement:</a:t>
            </a:r>
          </a:p>
          <a:p>
            <a:pPr marL="800100" lvl="2" indent="0"/>
            <a:r>
              <a:rPr lang="en-GB" dirty="0"/>
              <a:t>“</a:t>
            </a:r>
            <a:r>
              <a:rPr lang="en-US" dirty="0"/>
              <a:t>This technical report provides an overview of the </a:t>
            </a:r>
            <a:r>
              <a:rPr lang="en-US" u="sng" dirty="0"/>
              <a:t>IEEE 802.11 Working Group’s understanding </a:t>
            </a:r>
            <a:r>
              <a:rPr lang="en-US" dirty="0"/>
              <a:t>of Wireless Local Area Network (WLAN), based on IEEE Std 802.11, interworking with the 3rd Generation Partnership Project (3GPP) 5th Generation (5G) core network.”</a:t>
            </a:r>
          </a:p>
          <a:p>
            <a:pPr>
              <a:buFont typeface="Arial" panose="020B0604020202020204" pitchFamily="34" charset="0"/>
              <a:buChar char="•"/>
            </a:pPr>
            <a:r>
              <a:rPr lang="en-US" dirty="0"/>
              <a:t>As a member of the 802.11, it does not represent my understanding of 3GPP/WLAN interworking</a:t>
            </a:r>
          </a:p>
          <a:p>
            <a:pPr lvl="1">
              <a:buFont typeface="Arial" panose="020B0604020202020204" pitchFamily="34" charset="0"/>
              <a:buChar char="•"/>
            </a:pPr>
            <a:r>
              <a:rPr lang="en-US" dirty="0"/>
              <a:t>It is light on detail</a:t>
            </a:r>
          </a:p>
          <a:p>
            <a:pPr lvl="1">
              <a:buFont typeface="Arial" panose="020B0604020202020204" pitchFamily="34" charset="0"/>
              <a:buChar char="•"/>
            </a:pPr>
            <a:r>
              <a:rPr lang="en-US" dirty="0"/>
              <a:t>It is inaccurate</a:t>
            </a:r>
          </a:p>
          <a:p>
            <a:pPr>
              <a:buFont typeface="Arial" panose="020B0604020202020204" pitchFamily="34" charset="0"/>
              <a:buChar char="•"/>
            </a:pPr>
            <a:r>
              <a:rPr lang="en-US" dirty="0"/>
              <a:t>Similar comments made during comment collection were rejected</a:t>
            </a:r>
          </a:p>
          <a:p>
            <a:pPr>
              <a:buFont typeface="Arial" panose="020B0604020202020204" pitchFamily="34" charset="0"/>
              <a:buChar char="•"/>
            </a:pPr>
            <a:r>
              <a:rPr lang="en-US" dirty="0"/>
              <a:t>Based on the reject reasoning, it appears that there is insufficient interest in fixing the problems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5818F-016C-4B73-A1ED-C5EA6EDFFC16}"/>
              </a:ext>
            </a:extLst>
          </p:cNvPr>
          <p:cNvSpPr>
            <a:spLocks noGrp="1"/>
          </p:cNvSpPr>
          <p:nvPr>
            <p:ph type="title"/>
          </p:nvPr>
        </p:nvSpPr>
        <p:spPr/>
        <p:txBody>
          <a:bodyPr/>
          <a:lstStyle/>
          <a:p>
            <a:r>
              <a:rPr lang="en-US" dirty="0"/>
              <a:t>Rejected comments</a:t>
            </a:r>
          </a:p>
        </p:txBody>
      </p:sp>
      <p:sp>
        <p:nvSpPr>
          <p:cNvPr id="4" name="Slide Number Placeholder 3">
            <a:extLst>
              <a:ext uri="{FF2B5EF4-FFF2-40B4-BE49-F238E27FC236}">
                <a16:creationId xmlns:a16="http://schemas.microsoft.com/office/drawing/2014/main" id="{A70E8EEA-4EF8-4E50-AF38-C39863E00B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E0D1B83-44A7-4A47-8CC4-1C463AB755B5}"/>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51D5731-C010-49BF-BC00-CD516A88E2A4}"/>
              </a:ext>
            </a:extLst>
          </p:cNvPr>
          <p:cNvSpPr>
            <a:spLocks noGrp="1"/>
          </p:cNvSpPr>
          <p:nvPr>
            <p:ph type="dt" idx="15"/>
          </p:nvPr>
        </p:nvSpPr>
        <p:spPr/>
        <p:txBody>
          <a:bodyPr/>
          <a:lstStyle/>
          <a:p>
            <a:r>
              <a:rPr lang="en-US"/>
              <a:t>March 2021</a:t>
            </a:r>
            <a:endParaRPr lang="en-GB" dirty="0"/>
          </a:p>
        </p:txBody>
      </p:sp>
      <p:graphicFrame>
        <p:nvGraphicFramePr>
          <p:cNvPr id="10" name="Content Placeholder 9">
            <a:extLst>
              <a:ext uri="{FF2B5EF4-FFF2-40B4-BE49-F238E27FC236}">
                <a16:creationId xmlns:a16="http://schemas.microsoft.com/office/drawing/2014/main" id="{6080999B-8F0B-4A8F-BD2F-F393EC683004}"/>
              </a:ext>
            </a:extLst>
          </p:cNvPr>
          <p:cNvGraphicFramePr>
            <a:graphicFrameLocks noGrp="1"/>
          </p:cNvGraphicFramePr>
          <p:nvPr>
            <p:ph idx="1"/>
            <p:extLst>
              <p:ext uri="{D42A27DB-BD31-4B8C-83A1-F6EECF244321}">
                <p14:modId xmlns:p14="http://schemas.microsoft.com/office/powerpoint/2010/main" val="2794015133"/>
              </p:ext>
            </p:extLst>
          </p:nvPr>
        </p:nvGraphicFramePr>
        <p:xfrm>
          <a:off x="914400" y="1676400"/>
          <a:ext cx="10361085" cy="4743135"/>
        </p:xfrm>
        <a:graphic>
          <a:graphicData uri="http://schemas.openxmlformats.org/drawingml/2006/table">
            <a:tbl>
              <a:tblPr>
                <a:tableStyleId>{5C22544A-7EE6-4342-B048-85BDC9FD1C3A}</a:tableStyleId>
              </a:tblPr>
              <a:tblGrid>
                <a:gridCol w="3693854">
                  <a:extLst>
                    <a:ext uri="{9D8B030D-6E8A-4147-A177-3AD203B41FA5}">
                      <a16:colId xmlns:a16="http://schemas.microsoft.com/office/drawing/2014/main" val="3499549687"/>
                    </a:ext>
                  </a:extLst>
                </a:gridCol>
                <a:gridCol w="1106746">
                  <a:extLst>
                    <a:ext uri="{9D8B030D-6E8A-4147-A177-3AD203B41FA5}">
                      <a16:colId xmlns:a16="http://schemas.microsoft.com/office/drawing/2014/main" val="4252544335"/>
                    </a:ext>
                  </a:extLst>
                </a:gridCol>
                <a:gridCol w="609600">
                  <a:extLst>
                    <a:ext uri="{9D8B030D-6E8A-4147-A177-3AD203B41FA5}">
                      <a16:colId xmlns:a16="http://schemas.microsoft.com/office/drawing/2014/main" val="2149654276"/>
                    </a:ext>
                  </a:extLst>
                </a:gridCol>
                <a:gridCol w="4950885">
                  <a:extLst>
                    <a:ext uri="{9D8B030D-6E8A-4147-A177-3AD203B41FA5}">
                      <a16:colId xmlns:a16="http://schemas.microsoft.com/office/drawing/2014/main" val="711656166"/>
                    </a:ext>
                  </a:extLst>
                </a:gridCol>
              </a:tblGrid>
              <a:tr h="121736">
                <a:tc>
                  <a:txBody>
                    <a:bodyPr/>
                    <a:lstStyle/>
                    <a:p>
                      <a:pPr algn="l" fontAlgn="t"/>
                      <a:r>
                        <a:rPr lang="en-US" sz="900" b="1" u="none" strike="noStrike" dirty="0">
                          <a:effectLst/>
                        </a:rPr>
                        <a:t>Comment</a:t>
                      </a:r>
                      <a:endParaRPr lang="en-US" sz="9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900" b="1" u="none" strike="noStrike" dirty="0">
                          <a:effectLst/>
                        </a:rPr>
                        <a:t>Proposed Change</a:t>
                      </a:r>
                      <a:endParaRPr lang="en-US" sz="9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900" b="1" u="none" strike="noStrike" dirty="0">
                          <a:effectLst/>
                        </a:rPr>
                        <a:t>Resolution</a:t>
                      </a:r>
                      <a:endParaRPr lang="en-US" sz="9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900" b="1" u="none" strike="noStrike" dirty="0">
                          <a:effectLst/>
                        </a:rPr>
                        <a:t>Notes</a:t>
                      </a:r>
                      <a:endParaRPr lang="en-US" sz="900" b="1" i="0" u="none" strike="noStrike" dirty="0">
                        <a:solidFill>
                          <a:srgbClr val="000000"/>
                        </a:solidFill>
                        <a:effectLst/>
                        <a:latin typeface="Arial" panose="020B0604020202020204" pitchFamily="34" charset="0"/>
                      </a:endParaRPr>
                    </a:p>
                  </a:txBody>
                  <a:tcPr marL="0" marR="0" marT="0" marB="0"/>
                </a:tc>
                <a:extLst>
                  <a:ext uri="{0D108BD9-81ED-4DB2-BD59-A6C34878D82A}">
                    <a16:rowId xmlns:a16="http://schemas.microsoft.com/office/drawing/2014/main" val="3016810557"/>
                  </a:ext>
                </a:extLst>
              </a:tr>
              <a:tr h="833027">
                <a:tc>
                  <a:txBody>
                    <a:bodyPr/>
                    <a:lstStyle/>
                    <a:p>
                      <a:pPr algn="l" fontAlgn="b"/>
                      <a:r>
                        <a:rPr lang="en-US" sz="800" u="none" strike="noStrike" dirty="0">
                          <a:effectLst/>
                        </a:rPr>
                        <a:t>This technical report does not accurately reflect 5G and WLAN interworking as defined in 3GPP. It is misguided in terms of the new functionality being asked to be added in the WLAN STA and AP to support interworking.</a:t>
                      </a:r>
                      <a:br>
                        <a:rPr lang="en-US" sz="800" u="none" strike="noStrike" dirty="0">
                          <a:effectLst/>
                        </a:rPr>
                      </a:br>
                      <a:br>
                        <a:rPr lang="en-US" sz="800" u="none" strike="noStrike" dirty="0">
                          <a:effectLst/>
                        </a:rPr>
                      </a:br>
                      <a:r>
                        <a:rPr lang="en-US" sz="800" u="none" strike="noStrike" dirty="0">
                          <a:effectLst/>
                        </a:rPr>
                        <a:t>It is difficult to understand the report and how to use it to enable the support for interworking with 5G within the WLAN domain.</a:t>
                      </a:r>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a:effectLst/>
                        </a:rPr>
                        <a:t>See comment.</a:t>
                      </a:r>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dirty="0">
                          <a:effectLst/>
                        </a:rPr>
                        <a:t>Reject</a:t>
                      </a:r>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dirty="0">
                          <a:effectLst/>
                        </a:rPr>
                        <a:t>Significant discussions were held during several AANI SC teleconferences and several related contributions were discussed: 11-20/1472r0, 11-20/1376r0 and 11-20/1031r0.  However, no specific text changes to 11-20/0013r5 were proposed. Also note, a motion made to approve 11-20/1376r0 as the baseline for the technical report failed and the AANI SC agreed to proceed with comment resolution using 11-20/0013 as the baseline (see minutes: 11-20/1512r1). The comment fails to identify changes in sufficient detail so that the specific wording of the changes that will satisfy the commenter can be determined. </a:t>
                      </a:r>
                      <a:endParaRPr lang="en-US" sz="8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29759779"/>
                  </a:ext>
                </a:extLst>
              </a:tr>
              <a:tr h="1339096">
                <a:tc>
                  <a:txBody>
                    <a:bodyPr/>
                    <a:lstStyle/>
                    <a:p>
                      <a:pPr algn="l" fontAlgn="b"/>
                      <a:r>
                        <a:rPr lang="en-US" sz="800" u="none" strike="noStrike" dirty="0">
                          <a:effectLst/>
                        </a:rPr>
                        <a:t>This technical report has several inaccuracies, misinformation and missing details on the WLAN and 5G interworking as defined by 3GPP in Release 15 and 16. There is major lack of technical accuracy and technical clarity in section 3 and 4.</a:t>
                      </a:r>
                      <a:br>
                        <a:rPr lang="en-US" sz="800" u="none" strike="noStrike" dirty="0">
                          <a:effectLst/>
                        </a:rPr>
                      </a:br>
                      <a:r>
                        <a:rPr lang="en-US" sz="800" u="none" strike="noStrike" dirty="0">
                          <a:effectLst/>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br>
                        <a:rPr lang="en-US" sz="800" u="none" strike="noStrike" dirty="0">
                          <a:effectLst/>
                        </a:rPr>
                      </a:br>
                      <a:br>
                        <a:rPr lang="en-US" sz="800" u="none" strike="noStrike" dirty="0">
                          <a:effectLst/>
                        </a:rPr>
                      </a:br>
                      <a:r>
                        <a:rPr lang="en-US" sz="800" u="none" strike="noStrike" dirty="0">
                          <a:effectLst/>
                        </a:rPr>
                        <a:t>Overall, due to the technical inaccuracies as well as misinformed and misguided nature of the report, this technical report does not serve the purpose of providing a reliable reference for stakeholder/groups interested in enabling WLAN interworking with 5G networks.</a:t>
                      </a:r>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dirty="0">
                          <a:effectLst/>
                        </a:rPr>
                        <a:t>Reject</a:t>
                      </a:r>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dirty="0">
                          <a:effectLst/>
                        </a:rPr>
                        <a:t>Significant discussions were held during several AANI SC teleconferences and several related contributions were discussed: 11-20/1472r0, 11-20/1376r0 and 11-20/1031r0.  However, no specific text changes to 11-20/0013r5 were proposed. Also note, a motion made to approve 11-20/1376r0 as the baseline for the technical report failed and the AANI SC agreed to proceed with comment resolution using 11-20/0013 as the baseline (see minutes: 11-20/1512r1). The comment fails to identify changes in sufficient detail so that the specific wording of the changes that will satisfy the commenter can be determined. </a:t>
                      </a:r>
                      <a:endParaRPr lang="en-US" sz="8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951489928"/>
                  </a:ext>
                </a:extLst>
              </a:tr>
              <a:tr h="783550">
                <a:tc>
                  <a:txBody>
                    <a:bodyPr/>
                    <a:lstStyle/>
                    <a:p>
                      <a:pPr algn="l" fontAlgn="b"/>
                      <a:r>
                        <a:rPr lang="en-US" sz="800" u="none" strike="noStrike" dirty="0">
                          <a:effectLst/>
                        </a:rPr>
                        <a:t>The comment submitter will provide a separate submission on the 5G and WLAN interworking.</a:t>
                      </a:r>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dirty="0">
                          <a:effectLst/>
                        </a:rPr>
                        <a:t>Reject</a:t>
                      </a:r>
                      <a:endParaRPr lang="en-US"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a:effectLst/>
                        </a:rPr>
                        <a:t>Significant discussions were held during several AANI SC teleconferences and several related contributions were discussed: 11-20/1472r0, 11-20/1376r0 and 11-20/1031r0.  However, no specific text changes to 11-20/0013r5 were proposed. Also note, a motion made to approve 11-20/1376r0 as the baseline for the technical report failed and the AANI SC agreed to proceed with comment resolution using 11-20/0013 as the baseline (see minutes: 11-20/1512r1). The comment fails to identify changes in sufficient detail so that the specific wording of the changes that will satisfy the commenter can be determined. </a:t>
                      </a:r>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988748633"/>
                  </a:ext>
                </a:extLst>
              </a:tr>
              <a:tr h="794838">
                <a:tc>
                  <a:txBody>
                    <a:bodyPr/>
                    <a:lstStyle/>
                    <a:p>
                      <a:pPr algn="l" fontAlgn="b"/>
                      <a:r>
                        <a:rPr lang="en-US" sz="800" u="none" strike="noStrike">
                          <a:effectLst/>
                        </a:rPr>
                        <a:t>This document has too many issues and misleading information on overall WLAN &amp; 5G integration options, architectures and solutions. It would be very confusing and concerning to publish such a report. Also, please note that there is a paralel related "5G &amp; WLAN RAN Convergenge" work at WBA. It is important that we are aware of what is already happening in this space rather than proposing something disregarding them.</a:t>
                      </a:r>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a:effectLst/>
                        </a:rPr>
                        <a:t>Do not publish it unless it is radically re-written and aligned with the other work in this space.</a:t>
                      </a:r>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a:effectLst/>
                        </a:rPr>
                        <a:t>Reject</a:t>
                      </a:r>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a:effectLst/>
                        </a:rPr>
                        <a:t>Significant discussions were held during several AANI SC teleconferences and several related contributions were discussed: 11-20/1472r0, 11-20/1376r0 and 11-20/1031r0.  However, no specific text changes to 11-20/0013r5 were proposed. Also note, a motion made to approve 11-20/1376r0 as the baseline for the technical report failed and the AANI SC agreed to proceed with comment resolution using 11-20/0013 as the baseline (see minutes: 11-20/1512r1). The comment fails to identify changes in sufficient detail so that the specific wording of the changes that will satisfy the commenter can be determined. </a:t>
                      </a:r>
                      <a:endParaRPr lang="en-US" sz="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97054149"/>
                  </a:ext>
                </a:extLst>
              </a:tr>
              <a:tr h="852153">
                <a:tc>
                  <a:txBody>
                    <a:bodyPr/>
                    <a:lstStyle/>
                    <a:p>
                      <a:pPr algn="l" fontAlgn="b"/>
                      <a:r>
                        <a:rPr lang="en-US" sz="800" u="none" strike="noStrike">
                          <a:effectLst/>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a:effectLst/>
                        </a:rPr>
                        <a:t>More discussion/contributions needed  to fix the inaccuracies specifically wrt TSN architectures shown in the paper are required.</a:t>
                      </a:r>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a:effectLst/>
                        </a:rPr>
                        <a:t>Reject</a:t>
                      </a:r>
                      <a:endParaRPr lang="en-US" sz="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800" u="none" strike="noStrike" dirty="0">
                          <a:effectLst/>
                        </a:rPr>
                        <a:t>Significant discussions were held during several AANI SC teleconferences and several related contributions were discussed: 11-20/1472r0, 11-20/1376r0 and 11-20/1031r0.  However, no specific text changes to 11-20/0013r5 were proposed. Also note, a motion made to approve 11-20/1376r0 as the baseline for the technical report failed and the AANI SC agreed to proceed with comment resolution using 11-20/0013 as the baseline (see minutes: 11-20/1512r1). The comment fails to identify changes in sufficient detail so that the specific wording of the changes that will satisfy the commenter can be determined.  </a:t>
                      </a:r>
                      <a:endParaRPr lang="en-US" sz="8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177165976"/>
                  </a:ext>
                </a:extLst>
              </a:tr>
            </a:tbl>
          </a:graphicData>
        </a:graphic>
      </p:graphicFrame>
    </p:spTree>
    <p:extLst>
      <p:ext uri="{BB962C8B-B14F-4D97-AF65-F5344CB8AC3E}">
        <p14:creationId xmlns:p14="http://schemas.microsoft.com/office/powerpoint/2010/main" val="154779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AB99-48FC-4F78-AE50-E5301BFFDAE5}"/>
              </a:ext>
            </a:extLst>
          </p:cNvPr>
          <p:cNvSpPr>
            <a:spLocks noGrp="1"/>
          </p:cNvSpPr>
          <p:nvPr>
            <p:ph type="title"/>
          </p:nvPr>
        </p:nvSpPr>
        <p:spPr>
          <a:xfrm>
            <a:off x="914400" y="609601"/>
            <a:ext cx="10361084" cy="457200"/>
          </a:xfrm>
        </p:spPr>
        <p:txBody>
          <a:bodyPr/>
          <a:lstStyle/>
          <a:p>
            <a:r>
              <a:rPr lang="en-US" dirty="0"/>
              <a:t>Specific objections (2)</a:t>
            </a:r>
          </a:p>
        </p:txBody>
      </p:sp>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I question the value of the report as an 802.11 WG document</a:t>
            </a:r>
          </a:p>
          <a:p>
            <a:pPr>
              <a:buFont typeface="Arial" panose="020B0604020202020204" pitchFamily="34" charset="0"/>
              <a:buChar char="•"/>
            </a:pPr>
            <a:r>
              <a:rPr lang="en-US" dirty="0"/>
              <a:t>As a tutorial it is less informative than material available elsewhere, e.g.,</a:t>
            </a:r>
          </a:p>
          <a:p>
            <a:pPr lvl="1">
              <a:buFont typeface="Arial" panose="020B0604020202020204" pitchFamily="34" charset="0"/>
              <a:buChar char="•"/>
            </a:pPr>
            <a:r>
              <a:rPr lang="en-US" dirty="0"/>
              <a:t>20/1579r0 “IEEE 802.11 and 3GPP 5G System Interworking”</a:t>
            </a:r>
          </a:p>
          <a:p>
            <a:pPr lvl="1">
              <a:buFont typeface="Arial" panose="020B0604020202020204" pitchFamily="34" charset="0"/>
              <a:buChar char="•"/>
            </a:pPr>
            <a:r>
              <a:rPr lang="en-US" dirty="0"/>
              <a:t>21/0408r0 “5G and Wi-Fi RAN Convergence”</a:t>
            </a:r>
          </a:p>
          <a:p>
            <a:pPr>
              <a:buFont typeface="Arial" panose="020B0604020202020204" pitchFamily="34" charset="0"/>
              <a:buChar char="•"/>
            </a:pPr>
            <a:r>
              <a:rPr lang="en-US" dirty="0"/>
              <a:t>The gap analysis is not comprehensive and lacks detail</a:t>
            </a:r>
          </a:p>
          <a:p>
            <a:pPr lvl="1">
              <a:buFont typeface="Arial" panose="020B0604020202020204" pitchFamily="34" charset="0"/>
              <a:buChar char="•"/>
            </a:pPr>
            <a:r>
              <a:rPr lang="en-US" dirty="0"/>
              <a:t>The gap analysis in 20/1579r0 and 21/0408r0 covers all the topics in this report and provides more detail</a:t>
            </a:r>
          </a:p>
          <a:p>
            <a:pPr>
              <a:buFont typeface="Arial" panose="020B0604020202020204" pitchFamily="34" charset="0"/>
              <a:buChar char="•"/>
            </a:pPr>
            <a:r>
              <a:rPr lang="en-US" dirty="0"/>
              <a:t>It is inaccurate and misleading in certain areas, e.g.,</a:t>
            </a:r>
          </a:p>
          <a:p>
            <a:pPr lvl="1">
              <a:buFont typeface="Arial" panose="020B0604020202020204" pitchFamily="34" charset="0"/>
              <a:buChar char="•"/>
            </a:pPr>
            <a:r>
              <a:rPr lang="en-US" sz="1400" dirty="0"/>
              <a:t>3GPP Rel 15/16 does not define tightly coupled &amp; loosely coupled interworking model shown in Figure 2 &amp; 3. Figure 3 shows TNGF as part of loosely coupled model, however TNGF requires tight integration with WLAN over Ta, but N3IWF does not. </a:t>
            </a:r>
          </a:p>
          <a:p>
            <a:pPr lvl="1">
              <a:buFont typeface="Arial" panose="020B0604020202020204" pitchFamily="34" charset="0"/>
              <a:buChar char="•"/>
            </a:pPr>
            <a:r>
              <a:rPr lang="en-US" sz="1400" dirty="0"/>
              <a:t>Section 4.2: “A STA terminal shall initially support registration and authentication to establish a connection between a STA terminal and N3IWF” is inaccurate. Registration and auth are not done to establish connection with N3IWF.</a:t>
            </a:r>
          </a:p>
          <a:p>
            <a:pPr lvl="1">
              <a:buFont typeface="Arial" panose="020B0604020202020204" pitchFamily="34" charset="0"/>
              <a:buChar char="•"/>
            </a:pPr>
            <a:r>
              <a:rPr lang="en-US" sz="1400" dirty="0"/>
              <a:t>Section 6.1: “NAS signaling to AMF and packet session control to SMF are specified in 3GPP specifications and can be implemented in STA TEC and WLAN ANC.”</a:t>
            </a:r>
            <a:r>
              <a:rPr lang="en-US" sz="1800" dirty="0"/>
              <a:t> </a:t>
            </a:r>
            <a:r>
              <a:rPr lang="en-US" sz="1400" dirty="0"/>
              <a:t>is inaccurate. WLAN access network does not implement NAS signaling and packet session related control. </a:t>
            </a:r>
          </a:p>
          <a:p>
            <a:pPr lvl="1">
              <a:buFont typeface="Arial" panose="020B0604020202020204" pitchFamily="34" charset="0"/>
              <a:buChar char="•"/>
            </a:pPr>
            <a:r>
              <a:rPr lang="en-US" sz="1400" dirty="0"/>
              <a:t>Section 7: “The STA TEC and WLAN ANC  should contain the function for NAS signaling, ATSSS and QoS management functions, and should follow the guidance of the 3GPP specifications.” is inaccurate. NAS Signaling and ATSSS are not supported by WLAN access network.</a:t>
            </a:r>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17241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B8CE7-C3C1-45A6-AFD6-88F6F689A9B7}"/>
              </a:ext>
            </a:extLst>
          </p:cNvPr>
          <p:cNvSpPr>
            <a:spLocks noGrp="1"/>
          </p:cNvSpPr>
          <p:nvPr>
            <p:ph type="title"/>
          </p:nvPr>
        </p:nvSpPr>
        <p:spPr/>
        <p:txBody>
          <a:bodyPr/>
          <a:lstStyle/>
          <a:p>
            <a:r>
              <a:rPr lang="en-US" dirty="0"/>
              <a:t>Proposed Way Forward</a:t>
            </a:r>
          </a:p>
        </p:txBody>
      </p:sp>
      <p:sp>
        <p:nvSpPr>
          <p:cNvPr id="3" name="Content Placeholder 2">
            <a:extLst>
              <a:ext uri="{FF2B5EF4-FFF2-40B4-BE49-F238E27FC236}">
                <a16:creationId xmlns:a16="http://schemas.microsoft.com/office/drawing/2014/main" id="{BEF8EAD5-FCBB-46C6-8CD0-9DFCB3215E8F}"/>
              </a:ext>
            </a:extLst>
          </p:cNvPr>
          <p:cNvSpPr>
            <a:spLocks noGrp="1"/>
          </p:cNvSpPr>
          <p:nvPr>
            <p:ph idx="1"/>
          </p:nvPr>
        </p:nvSpPr>
        <p:spPr>
          <a:xfrm>
            <a:off x="929217" y="1600200"/>
            <a:ext cx="10361084" cy="4494213"/>
          </a:xfrm>
        </p:spPr>
        <p:txBody>
          <a:bodyPr/>
          <a:lstStyle/>
          <a:p>
            <a:pPr>
              <a:buFont typeface="Arial" panose="020B0604020202020204" pitchFamily="34" charset="0"/>
              <a:buChar char="•"/>
            </a:pPr>
            <a:r>
              <a:rPr lang="en-US" sz="2000" dirty="0"/>
              <a:t>Acknowledge the work done by the authors of this report</a:t>
            </a:r>
          </a:p>
          <a:p>
            <a:pPr lvl="1">
              <a:buFont typeface="Arial" panose="020B0604020202020204" pitchFamily="34" charset="0"/>
              <a:buChar char="•"/>
            </a:pPr>
            <a:r>
              <a:rPr lang="en-US" sz="1800" dirty="0"/>
              <a:t>It has raised awareness in 802.11 on an important topic</a:t>
            </a:r>
          </a:p>
          <a:p>
            <a:pPr lvl="1">
              <a:buFont typeface="Arial" panose="020B0604020202020204" pitchFamily="34" charset="0"/>
              <a:buChar char="•"/>
            </a:pPr>
            <a:r>
              <a:rPr lang="en-US" sz="1800" dirty="0"/>
              <a:t>It has stimulated debate and engaged individuals that typically don’t participate in 802.11</a:t>
            </a:r>
          </a:p>
          <a:p>
            <a:pPr>
              <a:buFont typeface="Arial" panose="020B0604020202020204" pitchFamily="34" charset="0"/>
              <a:buChar char="•"/>
            </a:pPr>
            <a:r>
              <a:rPr lang="en-US" sz="2000" dirty="0"/>
              <a:t>However, do not give this document more weight than other input to 802.11</a:t>
            </a:r>
          </a:p>
          <a:p>
            <a:pPr lvl="1">
              <a:buFont typeface="Arial" panose="020B0604020202020204" pitchFamily="34" charset="0"/>
              <a:buChar char="•"/>
            </a:pPr>
            <a:r>
              <a:rPr lang="en-US" sz="1800" dirty="0"/>
              <a:t>It is primarily the work of its authors</a:t>
            </a:r>
          </a:p>
          <a:p>
            <a:pPr>
              <a:buFont typeface="Arial" panose="020B0604020202020204" pitchFamily="34" charset="0"/>
              <a:buChar char="•"/>
            </a:pPr>
            <a:r>
              <a:rPr lang="en-US" sz="2000" dirty="0"/>
              <a:t>802.11 should use this document (as a contribution from its authors) together with other input (e.g., previously cited material) to motivate for change in the one document that matters: the 802.11 standard</a:t>
            </a:r>
          </a:p>
          <a:p>
            <a:pPr>
              <a:buFont typeface="Arial" panose="020B0604020202020204" pitchFamily="34" charset="0"/>
              <a:buChar char="•"/>
            </a:pPr>
            <a:r>
              <a:rPr lang="en-US" sz="2000" dirty="0"/>
              <a:t>We should encourage, individuals to get together and debate specific topics</a:t>
            </a:r>
          </a:p>
          <a:p>
            <a:pPr>
              <a:buFont typeface="Arial" panose="020B0604020202020204" pitchFamily="34" charset="0"/>
              <a:buChar char="•"/>
            </a:pPr>
            <a:r>
              <a:rPr lang="en-US" sz="2000" dirty="0"/>
              <a:t>But we should make decisions on technical change in the appropriate project (e.g., </a:t>
            </a:r>
            <a:r>
              <a:rPr lang="en-US" sz="2000" dirty="0" err="1"/>
              <a:t>TGme</a:t>
            </a:r>
            <a:r>
              <a:rPr lang="en-US" sz="2000" dirty="0"/>
              <a:t>, </a:t>
            </a:r>
            <a:r>
              <a:rPr lang="en-US" sz="2000" dirty="0" err="1"/>
              <a:t>TGbe</a:t>
            </a:r>
            <a:r>
              <a:rPr lang="en-US" sz="2000" dirty="0"/>
              <a:t>)</a:t>
            </a:r>
          </a:p>
          <a:p>
            <a:pPr lvl="1">
              <a:buFont typeface="Arial" panose="020B0604020202020204" pitchFamily="34" charset="0"/>
              <a:buChar char="•"/>
            </a:pPr>
            <a:r>
              <a:rPr lang="en-US" sz="1600" dirty="0"/>
              <a:t>E.g., ARC and the “What is an ESS?” topic. A group of individuals got together, debated a specific topic and came up with a set of changes that they will bring as a proposal to </a:t>
            </a:r>
            <a:r>
              <a:rPr lang="en-US" sz="1600" dirty="0" err="1"/>
              <a:t>TGme</a:t>
            </a:r>
            <a:endParaRPr lang="en-US" sz="1600" dirty="0"/>
          </a:p>
          <a:p>
            <a:endParaRPr lang="en-US" sz="2000" dirty="0"/>
          </a:p>
        </p:txBody>
      </p:sp>
      <p:sp>
        <p:nvSpPr>
          <p:cNvPr id="4" name="Slide Number Placeholder 3">
            <a:extLst>
              <a:ext uri="{FF2B5EF4-FFF2-40B4-BE49-F238E27FC236}">
                <a16:creationId xmlns:a16="http://schemas.microsoft.com/office/drawing/2014/main" id="{E5457E3D-C6CA-4406-A712-45158ADFBF6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431DF49-0304-4A26-AC75-6EE5A733DD05}"/>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270855D4-E167-4980-97AF-A92EE4B2EE8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508244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426</TotalTime>
  <Words>1619</Words>
  <Application>Microsoft Office PowerPoint</Application>
  <PresentationFormat>Widescreen</PresentationFormat>
  <Paragraphs>93</Paragraphs>
  <Slides>6</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Calibri</vt:lpstr>
      <vt:lpstr>Times New Roman</vt:lpstr>
      <vt:lpstr>Office Theme</vt:lpstr>
      <vt:lpstr>Document</vt:lpstr>
      <vt:lpstr>WLAN/5G interworking report Proposed Way Forward</vt:lpstr>
      <vt:lpstr>Abstract</vt:lpstr>
      <vt:lpstr>Specific objections (1)</vt:lpstr>
      <vt:lpstr>Rejected comments</vt:lpstr>
      <vt:lpstr>Specific objections (2)</vt:lpstr>
      <vt:lpstr>Proposed Way Forward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3GPP/WLAN interworking - way forward</dc:title>
  <dc:creator>Stacey, Robert</dc:creator>
  <cp:lastModifiedBy>Stacey, Robert</cp:lastModifiedBy>
  <cp:revision>42</cp:revision>
  <cp:lastPrinted>1601-01-01T00:00:00Z</cp:lastPrinted>
  <dcterms:created xsi:type="dcterms:W3CDTF">2021-03-10T15:55:20Z</dcterms:created>
  <dcterms:modified xsi:type="dcterms:W3CDTF">2021-03-10T23:35:42Z</dcterms:modified>
</cp:coreProperties>
</file>