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7" r:id="rId3"/>
    <p:sldId id="288" r:id="rId4"/>
    <p:sldId id="289" r:id="rId5"/>
    <p:sldId id="303" r:id="rId6"/>
    <p:sldId id="304" r:id="rId7"/>
    <p:sldId id="269" r:id="rId8"/>
    <p:sldId id="264" r:id="rId9"/>
    <p:sldId id="294" r:id="rId10"/>
    <p:sldId id="300" r:id="rId11"/>
    <p:sldId id="29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58" autoAdjust="0"/>
    <p:restoredTop sz="93601"/>
  </p:normalViewPr>
  <p:slideViewPr>
    <p:cSldViewPr>
      <p:cViewPr varScale="1">
        <p:scale>
          <a:sx n="140" d="100"/>
          <a:sy n="140" d="100"/>
        </p:scale>
        <p:origin x="192" y="3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802.11-21/0428r0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Greg Geonjung Ko, WILUS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802.11-21/0428r0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Greg Geonjung Ko, WILUS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802.11-21/0428r0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Greg Geonjung Ko, WILUS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802.11-21/0428r0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Greg Geonjung Ko, WILUS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5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RA-RU Indication in Trigger frame</a:t>
            </a:r>
            <a:endParaRPr lang="en-GB" sz="28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ACEE6E9-6ACC-0147-85C8-63B507C63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95200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</a:t>
            </a:r>
            <a:r>
              <a:rPr lang="en-US" sz="2000" b="0" kern="0" dirty="0"/>
              <a:t>21</a:t>
            </a:r>
            <a:r>
              <a:rPr lang="en-GB" sz="2000" b="0" kern="0" dirty="0"/>
              <a:t>-</a:t>
            </a:r>
            <a:r>
              <a:rPr lang="en-US" sz="2000" b="0" kern="0" dirty="0"/>
              <a:t>03</a:t>
            </a:r>
            <a:r>
              <a:rPr lang="en-GB" sz="2000" b="0" kern="0" dirty="0"/>
              <a:t>-</a:t>
            </a:r>
            <a:r>
              <a:rPr lang="en-US" sz="2000" b="0" kern="0"/>
              <a:t>10</a:t>
            </a:r>
            <a:endParaRPr lang="en-GB" sz="2000" b="0" kern="0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386DE2C9-F81F-6B41-82D3-0AB2364819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407617"/>
              </p:ext>
            </p:extLst>
          </p:nvPr>
        </p:nvGraphicFramePr>
        <p:xfrm>
          <a:off x="506413" y="3236913"/>
          <a:ext cx="8097837" cy="237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236913"/>
                        <a:ext cx="8097837" cy="237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875D5-31DE-8C45-BBA6-A1E1E7B3C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Straw poll 2-1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AEB51-33EB-9F44-80FC-58671E2EB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KR" dirty="0"/>
              <a:t>o you agree that RA-RUs soliciting EHT TB PPDUs are indicated by the AID12 subfield set to TBD value which is not 0 or 2045?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5FB82-0033-2D45-966B-28025998A8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B23C0-C479-9E4F-BCBD-24810CC054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F451FF-2C8E-D441-870E-ADDBA51F21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2042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E9FC3-F12A-CC44-9787-56C6CB584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Straw poll 2-2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E7F08-2AB1-1F48-BBC2-493FE5313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Do you agree that the Trigger frame can include the User Info field with its AID12 subfield set to 4095 before the User Info field indicating RA-RUs to be responded with an EHT TB PPDU?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6B0B8-5690-A844-B56F-35F59766C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2128B-3182-2B4F-8730-89B9BBCD00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EF77E4-7418-2A4B-87D1-E20A33DA09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10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D8534-C0C1-0648-B69F-6EFF04C83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68C1A-5716-0A47-AA25-5ACAC8426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According to the SFD, 11be has agreed the followings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/>
              <a:t>An AP may allocate an RA-RU to solicit a response in an EHT TB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/>
              <a:t>In a Trigger frame that solicits an EHT TB PPDU, a Special User Info field is placed immediately after the Common Info field and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If a Trigger frame</a:t>
            </a:r>
            <a:r>
              <a:rPr lang="en-US" sz="2000" dirty="0"/>
              <a:t> soliciting EHT TB PPDUs</a:t>
            </a:r>
            <a:r>
              <a:rPr lang="en-KR" sz="2000" dirty="0"/>
              <a:t> indicates RA-RUs as defined in 11ax with the Special User Info, HE STAs can also respond on the RA-RUs with an HE TB PPDU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This contribution discusses possible solutions to solicit EHT TB PPDUs on RA-R</a:t>
            </a:r>
            <a:r>
              <a:rPr lang="en-US" sz="2000" dirty="0"/>
              <a:t>U</a:t>
            </a:r>
            <a:r>
              <a:rPr lang="en-KR" sz="2000" dirty="0"/>
              <a:t>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4C95D-2AC7-B04F-B686-566A45146D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BA949-5845-6849-8C4A-C5F5E53411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46F6C9-C3A8-6946-B7E4-676E75CBAB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12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43F00-CFAC-2A46-A583-27AD87EC9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C4419-0093-E940-8020-3D8E9FC19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11ax, an </a:t>
            </a:r>
            <a:r>
              <a:rPr lang="en-KR" sz="2000" dirty="0"/>
              <a:t>RA-RU is indicated by </a:t>
            </a:r>
            <a:r>
              <a:rPr lang="en-US" sz="2000" dirty="0"/>
              <a:t>the </a:t>
            </a:r>
            <a:r>
              <a:rPr lang="en-KR" sz="2000" dirty="0"/>
              <a:t>User Info field with its AID12 subfield set to 0 or 2045.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Even when </a:t>
            </a:r>
            <a:r>
              <a:rPr lang="en-US" sz="2000" dirty="0"/>
              <a:t>the Special User Info is included to solicit EHT TB PPDUs, HE STAs may respond to the User Info field</a:t>
            </a:r>
            <a:r>
              <a:rPr lang="en-KR" sz="2000" dirty="0"/>
              <a:t> with AID12 set to 0 or 2045 with an HE TB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KR" sz="2000" dirty="0"/>
          </a:p>
          <a:p>
            <a:pPr>
              <a:buFont typeface="Arial" panose="020B0604020202020204" pitchFamily="34" charset="0"/>
              <a:buChar char="•"/>
            </a:pPr>
            <a:endParaRPr lang="en-KR" sz="2000" dirty="0"/>
          </a:p>
          <a:p>
            <a:pPr>
              <a:buFont typeface="Arial" panose="020B0604020202020204" pitchFamily="34" charset="0"/>
              <a:buChar char="•"/>
            </a:pPr>
            <a:endParaRPr lang="en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Following slides show potential solutions for this problem.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Method 1 indicates an RU-RU with a new AID12 value.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Method 2 includes the AID12 subfield set to 4095 before the RA-RU indication.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64594-4E10-AE43-86D1-5FEE752311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3CAC2-CC94-C041-8724-F22AB31253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Greg </a:t>
            </a:r>
            <a:r>
              <a:rPr lang="en-GB" dirty="0" err="1"/>
              <a:t>Geonjung</a:t>
            </a:r>
            <a:r>
              <a:rPr lang="en-GB" dirty="0"/>
              <a:t> Ko, WILUS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34FD28-0CEC-3A45-A1F8-B4F8D6C9E7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3BE942-ED17-8247-900A-CF1AD9731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77726"/>
              </p:ext>
            </p:extLst>
          </p:nvPr>
        </p:nvGraphicFramePr>
        <p:xfrm>
          <a:off x="1210425" y="3861048"/>
          <a:ext cx="672315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450">
                  <a:extLst>
                    <a:ext uri="{9D8B030D-6E8A-4147-A177-3AD203B41FA5}">
                      <a16:colId xmlns:a16="http://schemas.microsoft.com/office/drawing/2014/main" val="3086163313"/>
                    </a:ext>
                  </a:extLst>
                </a:gridCol>
                <a:gridCol w="960450">
                  <a:extLst>
                    <a:ext uri="{9D8B030D-6E8A-4147-A177-3AD203B41FA5}">
                      <a16:colId xmlns:a16="http://schemas.microsoft.com/office/drawing/2014/main" val="27022624"/>
                    </a:ext>
                  </a:extLst>
                </a:gridCol>
                <a:gridCol w="960450">
                  <a:extLst>
                    <a:ext uri="{9D8B030D-6E8A-4147-A177-3AD203B41FA5}">
                      <a16:colId xmlns:a16="http://schemas.microsoft.com/office/drawing/2014/main" val="3662799640"/>
                    </a:ext>
                  </a:extLst>
                </a:gridCol>
                <a:gridCol w="960450">
                  <a:extLst>
                    <a:ext uri="{9D8B030D-6E8A-4147-A177-3AD203B41FA5}">
                      <a16:colId xmlns:a16="http://schemas.microsoft.com/office/drawing/2014/main" val="245854023"/>
                    </a:ext>
                  </a:extLst>
                </a:gridCol>
                <a:gridCol w="960450">
                  <a:extLst>
                    <a:ext uri="{9D8B030D-6E8A-4147-A177-3AD203B41FA5}">
                      <a16:colId xmlns:a16="http://schemas.microsoft.com/office/drawing/2014/main" val="3256844972"/>
                    </a:ext>
                  </a:extLst>
                </a:gridCol>
                <a:gridCol w="960450">
                  <a:extLst>
                    <a:ext uri="{9D8B030D-6E8A-4147-A177-3AD203B41FA5}">
                      <a16:colId xmlns:a16="http://schemas.microsoft.com/office/drawing/2014/main" val="2473014698"/>
                    </a:ext>
                  </a:extLst>
                </a:gridCol>
                <a:gridCol w="960450">
                  <a:extLst>
                    <a:ext uri="{9D8B030D-6E8A-4147-A177-3AD203B41FA5}">
                      <a16:colId xmlns:a16="http://schemas.microsoft.com/office/drawing/2014/main" val="3599837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MAC header</a:t>
                      </a:r>
                      <a:endParaRPr lang="en-K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Common 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Special User Info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(AID12: 2007)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0" dirty="0"/>
                        <a:t>User Info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</a:t>
                      </a:r>
                      <a:r>
                        <a:rPr lang="en-US" altLang="ko-KR" sz="800" b="1" dirty="0"/>
                        <a:t>2</a:t>
                      </a:r>
                      <a:endParaRPr lang="en-KR" sz="800" b="1" dirty="0"/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dirty="0">
                          <a:solidFill>
                            <a:schemeClr val="accent2"/>
                          </a:solidFill>
                        </a:rPr>
                        <a:t>AID12: </a:t>
                      </a:r>
                      <a:r>
                        <a:rPr lang="en-US" altLang="ko-KR" sz="800" b="1" dirty="0">
                          <a:solidFill>
                            <a:schemeClr val="accent2"/>
                          </a:solidFill>
                        </a:rPr>
                        <a:t>0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Padding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FCS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28244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0E99DED-4A9F-2442-821C-0B5F86B86800}"/>
              </a:ext>
            </a:extLst>
          </p:cNvPr>
          <p:cNvSpPr txBox="1"/>
          <p:nvPr/>
        </p:nvSpPr>
        <p:spPr>
          <a:xfrm>
            <a:off x="4342403" y="4478923"/>
            <a:ext cx="43340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HE STAs may respond on RA-RU indicated by </a:t>
            </a:r>
            <a:r>
              <a:rPr lang="en-US" altLang="ko-KR" sz="1000" dirty="0">
                <a:solidFill>
                  <a:schemeClr val="tx1"/>
                </a:solidFill>
              </a:rPr>
              <a:t>User Info 2</a:t>
            </a:r>
            <a:r>
              <a:rPr lang="en-US" sz="1000" dirty="0">
                <a:solidFill>
                  <a:schemeClr val="tx1"/>
                </a:solidFill>
              </a:rPr>
              <a:t> using HE TB PPDU.</a:t>
            </a:r>
            <a:endParaRPr lang="en-KR" sz="1000" dirty="0">
              <a:solidFill>
                <a:schemeClr val="tx1"/>
              </a:solidFill>
            </a:endParaRP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581D60FA-D3D9-4F43-8700-080549A43BCB}"/>
              </a:ext>
            </a:extLst>
          </p:cNvPr>
          <p:cNvSpPr/>
          <p:nvPr/>
        </p:nvSpPr>
        <p:spPr bwMode="auto">
          <a:xfrm rot="5400000">
            <a:off x="5420997" y="3876147"/>
            <a:ext cx="246222" cy="936104"/>
          </a:xfrm>
          <a:prstGeom prst="rightBrace">
            <a:avLst>
              <a:gd name="adj1" fmla="val 78458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406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344F1-1673-5A41-8595-550EF11EB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Proposed solutions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2C39-C84E-7742-9AEC-D35BE713B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Method 1: To define a new AID12 subfield value (</a:t>
            </a:r>
            <a:r>
              <a:rPr lang="en-US" sz="2000" dirty="0"/>
              <a:t>e.g.,</a:t>
            </a:r>
            <a:r>
              <a:rPr lang="en-KR" sz="2000" dirty="0"/>
              <a:t> 2047) indicating RA-RUs to solicit an EHT TB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HE STAs cannot recognize the new value as a value indicating RA-RUs.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KR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KR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KR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Trigger frame soliciting EHT TB PPDUs should not include User Info fields with AID12 of 0 or 2045 in R1.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Trigger frame soliciting HE TB PPDUs only should not include User Info fields with AID12 set to the new value.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 EHT STA can maintain a single OBO counter and decrease it for RA-RUs indicated by AID12 of 0, 2045 and the new value.</a:t>
            </a:r>
            <a:endParaRPr lang="en-KR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A2701-5DCD-394C-A3A3-76ED96B843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453E2-5A1B-994D-802F-F65A56CA7D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337DFB-ACF5-6F40-AFAD-D6405881A8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53AE692-BDD3-A447-9BD8-C0C85E5BC8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735216"/>
              </p:ext>
            </p:extLst>
          </p:nvPr>
        </p:nvGraphicFramePr>
        <p:xfrm>
          <a:off x="1187624" y="3284984"/>
          <a:ext cx="7074417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0631">
                  <a:extLst>
                    <a:ext uri="{9D8B030D-6E8A-4147-A177-3AD203B41FA5}">
                      <a16:colId xmlns:a16="http://schemas.microsoft.com/office/drawing/2014/main" val="3086163313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7022624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662799640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381474576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45854023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473014698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599837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MAC header</a:t>
                      </a:r>
                      <a:endParaRPr lang="en-K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Common 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Special User Info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(AID12: 2007)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0" dirty="0"/>
                        <a:t>User Info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2</a:t>
                      </a:r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u="none" dirty="0">
                          <a:solidFill>
                            <a:schemeClr val="accent2"/>
                          </a:solidFill>
                        </a:rPr>
                        <a:t>AID12: New value indicating RA-RU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Padding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FCS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282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772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7D53E-8380-6646-8C24-BDC0F86E7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Proposed solutions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B5235-7997-C645-85FA-C48046A84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Method 2: To include the User Info field with its AID12 subfield set to 4095 before the User Info field indicating RA-RUs to solicit EHT TB PPDUs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AID12 of 4095 is the value indicating the start of the Padding field.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HE STAs cannot continue to parse User Info fields after the User Info field with AID12 of 4095.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R1, the Trigger frame soliciting EHT TB PPDUs should not include the User Info field indicating RA-RUs before the User Info field with AID12 of 4095.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length of the User Info field with AID12 of 4095 is the same with other User Info fields included in the same Trigger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AID12 of 4095 can still be used for the Padding field.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AID12 of 4095 for spoofing can be indicated by the other subfield in the same User Info field.</a:t>
            </a:r>
            <a:endParaRPr lang="en-KR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36B5E-A86B-C446-AE01-94D119186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A07CA-FBAD-4147-A1D2-1BA164E90A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651EC6-0754-7F4A-9D6A-C140297907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556B8F4-6F81-D54C-B79B-D6B1DAA41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875460"/>
              </p:ext>
            </p:extLst>
          </p:nvPr>
        </p:nvGraphicFramePr>
        <p:xfrm>
          <a:off x="1101730" y="2949704"/>
          <a:ext cx="7440608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0076">
                  <a:extLst>
                    <a:ext uri="{9D8B030D-6E8A-4147-A177-3AD203B41FA5}">
                      <a16:colId xmlns:a16="http://schemas.microsoft.com/office/drawing/2014/main" val="3086163313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27022624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3662799640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380782406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245854023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3256844972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2473014698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3599837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MAC header</a:t>
                      </a:r>
                      <a:endParaRPr lang="en-K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Common 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Special User Info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(AID12: 2007)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0" dirty="0"/>
                        <a:t>User Info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2</a:t>
                      </a:r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u="none" dirty="0">
                          <a:solidFill>
                            <a:srgbClr val="FF0000"/>
                          </a:solidFill>
                        </a:rPr>
                        <a:t>AID12: 4095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</a:t>
                      </a:r>
                      <a:r>
                        <a:rPr lang="en-US" altLang="ko-KR" sz="800" b="1" dirty="0"/>
                        <a:t>3</a:t>
                      </a:r>
                      <a:endParaRPr lang="en-KR" sz="800" b="1" dirty="0"/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dirty="0">
                          <a:solidFill>
                            <a:schemeClr val="accent2"/>
                          </a:solidFill>
                        </a:rPr>
                        <a:t>AID12: </a:t>
                      </a:r>
                      <a:r>
                        <a:rPr lang="en-US" altLang="ko-KR" sz="800" b="1" dirty="0">
                          <a:solidFill>
                            <a:schemeClr val="accent2"/>
                          </a:solidFill>
                        </a:rPr>
                        <a:t>0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Padding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FCS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282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25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9881C-D22D-FC4E-9013-6E7F64653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Comparison of two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32DB4-CD22-484E-AE04-6D9B79796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Method 1 does not require the additional User Info field as in Method 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Trigger frame may be shorter when using Method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Method 2, a non-AP STA does not need to check the additional AID12 value.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Method 1, a non-AP STA needs to check three AID12 values (its own AID, 0, and new value).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Method 2, a non-AP STA needs to check two AID12 values (its own AID, and 0).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HE STAs will not parse the remaining User Info fields after AID12 of 4095.</a:t>
            </a:r>
            <a:endParaRPr lang="en-KR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B4316-D66A-DF47-AD43-B78E88DD80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0C7FC-C7E4-EA47-A7FA-761DEED98A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FB3B2D-A3DE-5E43-82AA-3FB81ED0E2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8139999-C9B7-AC43-AC48-ACFFC292F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859801"/>
              </p:ext>
            </p:extLst>
          </p:nvPr>
        </p:nvGraphicFramePr>
        <p:xfrm>
          <a:off x="698872" y="1819672"/>
          <a:ext cx="7074417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0631">
                  <a:extLst>
                    <a:ext uri="{9D8B030D-6E8A-4147-A177-3AD203B41FA5}">
                      <a16:colId xmlns:a16="http://schemas.microsoft.com/office/drawing/2014/main" val="3086163313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7022624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662799640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381474576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45854023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473014698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599837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MAC header</a:t>
                      </a:r>
                      <a:endParaRPr lang="en-K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Common 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Special User Info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(AID12: 2007)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0" dirty="0"/>
                        <a:t>User Info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2</a:t>
                      </a:r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u="none" dirty="0">
                          <a:solidFill>
                            <a:schemeClr val="accent2"/>
                          </a:solidFill>
                        </a:rPr>
                        <a:t>AID12: New value indicating RA-RU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Padding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FCS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28244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505AE2A-0748-F64C-A08D-12C5075567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288033"/>
              </p:ext>
            </p:extLst>
          </p:nvPr>
        </p:nvGraphicFramePr>
        <p:xfrm>
          <a:off x="698872" y="2661672"/>
          <a:ext cx="81216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200">
                  <a:extLst>
                    <a:ext uri="{9D8B030D-6E8A-4147-A177-3AD203B41FA5}">
                      <a16:colId xmlns:a16="http://schemas.microsoft.com/office/drawing/2014/main" val="3086163313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7022624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3662799640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380782406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45854023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3256844972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473014698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3599837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MAC header</a:t>
                      </a:r>
                      <a:endParaRPr lang="en-K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Common 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Special User Info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(AID12: 2007)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0" dirty="0"/>
                        <a:t>User Info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2</a:t>
                      </a:r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u="none" dirty="0">
                          <a:solidFill>
                            <a:srgbClr val="FF0000"/>
                          </a:solidFill>
                        </a:rPr>
                        <a:t>AID12: 4095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</a:t>
                      </a:r>
                      <a:r>
                        <a:rPr lang="en-US" altLang="ko-KR" sz="800" b="1" dirty="0"/>
                        <a:t>3</a:t>
                      </a:r>
                      <a:endParaRPr lang="en-KR" sz="800" b="1" dirty="0"/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dirty="0">
                          <a:solidFill>
                            <a:schemeClr val="accent2"/>
                          </a:solidFill>
                        </a:rPr>
                        <a:t>AID12: </a:t>
                      </a:r>
                      <a:r>
                        <a:rPr lang="en-US" altLang="ko-KR" sz="800" b="1" dirty="0">
                          <a:solidFill>
                            <a:schemeClr val="accent2"/>
                          </a:solidFill>
                        </a:rPr>
                        <a:t>0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Padding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FCS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28244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82EEEC9-9A9B-D74F-B9CA-61454613C5DC}"/>
              </a:ext>
            </a:extLst>
          </p:cNvPr>
          <p:cNvSpPr txBox="1"/>
          <p:nvPr/>
        </p:nvSpPr>
        <p:spPr>
          <a:xfrm>
            <a:off x="496734" y="1484784"/>
            <a:ext cx="2823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sz="1600" b="1" dirty="0">
                <a:solidFill>
                  <a:schemeClr val="tx1"/>
                </a:solidFill>
              </a:rPr>
              <a:t>* Method 1: New AID12 value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B3AA52-05CB-1D4A-8068-83092D7305E2}"/>
              </a:ext>
            </a:extLst>
          </p:cNvPr>
          <p:cNvSpPr txBox="1"/>
          <p:nvPr/>
        </p:nvSpPr>
        <p:spPr>
          <a:xfrm>
            <a:off x="496734" y="2348880"/>
            <a:ext cx="2550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sz="1600" b="1" dirty="0">
                <a:solidFill>
                  <a:schemeClr val="tx1"/>
                </a:solidFill>
              </a:rPr>
              <a:t>* Method 2: AID12 of 4095</a:t>
            </a:r>
          </a:p>
        </p:txBody>
      </p:sp>
    </p:spTree>
    <p:extLst>
      <p:ext uri="{BB962C8B-B14F-4D97-AF65-F5344CB8AC3E}">
        <p14:creationId xmlns:p14="http://schemas.microsoft.com/office/powerpoint/2010/main" val="2545681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D3620-E38E-C347-A45C-F1BA692F2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B8ACB-7C0D-2E42-AB48-9DFBF9B3F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This contribution proposed signaling methods to indicate RA-RUs when soliciting an EHT TB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Method 2 may be more preferable considering the non-AP side operation.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DF282-4F3C-EC48-9EF5-BFC2685BA3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3AD7E-07E1-724E-A33E-9EDCC7EAD8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AB8B4B-87A5-104D-8713-5888002B06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568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DF710-6CA7-3048-97CE-A3EF74CFB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E5C91-1171-A840-B73D-5F14671E1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KR" dirty="0"/>
              <a:t>[1] </a:t>
            </a:r>
            <a:r>
              <a:rPr lang="en-US" dirty="0"/>
              <a:t>11-19/1262r23 Specification Framework for </a:t>
            </a:r>
            <a:r>
              <a:rPr lang="en-US" dirty="0" err="1"/>
              <a:t>TGbe</a:t>
            </a:r>
            <a:endParaRPr lang="en-US" dirty="0"/>
          </a:p>
          <a:p>
            <a:r>
              <a:rPr lang="en-US" dirty="0"/>
              <a:t>[2] 11-20/1192r1 TB PPDU Format Signaling in Trigger Frame</a:t>
            </a:r>
            <a:endParaRPr lang="en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BE5F4-A89E-4F40-A421-43214C2F6B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B036A-3147-6D42-B345-9DE8B31D7B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391EEF-55CD-1344-BA03-633776B997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555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0299F-7409-254A-931A-737875412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0EE25-F58C-654C-8E96-40DB9CC9D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Which option do you prefer between method 1 and method 2 to solicit EHT </a:t>
            </a:r>
            <a:r>
              <a:rPr lang="en-KR"/>
              <a:t>TB PPDUs </a:t>
            </a:r>
            <a:r>
              <a:rPr lang="en-KR" dirty="0"/>
              <a:t>using UORA?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Method 1: To define a new AID12 value indicating RA-RUs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Method 2: To include the User Info field with AID12 subfield of 4095 before the User Info field indicating RA-R</a:t>
            </a:r>
            <a:r>
              <a:rPr lang="en-US" dirty="0"/>
              <a:t>U</a:t>
            </a:r>
            <a:r>
              <a:rPr lang="en-KR" dirty="0"/>
              <a:t>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F1B33-AC52-2647-8F00-C8F8C5D89F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0F580-CD71-3246-82F7-FA3A7F1C2B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5A41C7-5190-3A4B-9AF8-47A219B58E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137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50280</TotalTime>
  <Words>1098</Words>
  <Application>Microsoft Macintosh PowerPoint</Application>
  <PresentationFormat>On-screen Show (4:3)</PresentationFormat>
  <Paragraphs>157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RA-RU Indication in Trigger frame</vt:lpstr>
      <vt:lpstr>Introduction</vt:lpstr>
      <vt:lpstr>Problem</vt:lpstr>
      <vt:lpstr>Proposed solutions (1)</vt:lpstr>
      <vt:lpstr>Proposed solutions (2)</vt:lpstr>
      <vt:lpstr>Comparison of two methods</vt:lpstr>
      <vt:lpstr>Conclusion</vt:lpstr>
      <vt:lpstr>References</vt:lpstr>
      <vt:lpstr>Straw poll 1</vt:lpstr>
      <vt:lpstr>Straw poll 2-1</vt:lpstr>
      <vt:lpstr>Straw poll 2-2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</dc:title>
  <dc:creator>Greg</dc:creator>
  <cp:lastModifiedBy>Greg</cp:lastModifiedBy>
  <cp:revision>1142</cp:revision>
  <cp:lastPrinted>2020-05-12T13:26:25Z</cp:lastPrinted>
  <dcterms:created xsi:type="dcterms:W3CDTF">2020-03-12T05:50:52Z</dcterms:created>
  <dcterms:modified xsi:type="dcterms:W3CDTF">2021-03-10T08:50:52Z</dcterms:modified>
</cp:coreProperties>
</file>