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2"/>
  </p:notesMasterIdLst>
  <p:handoutMasterIdLst>
    <p:handoutMasterId r:id="rId13"/>
  </p:handoutMasterIdLst>
  <p:sldIdLst>
    <p:sldId id="269" r:id="rId2"/>
    <p:sldId id="477" r:id="rId3"/>
    <p:sldId id="491" r:id="rId4"/>
    <p:sldId id="492" r:id="rId5"/>
    <p:sldId id="487" r:id="rId6"/>
    <p:sldId id="488" r:id="rId7"/>
    <p:sldId id="493" r:id="rId8"/>
    <p:sldId id="489" r:id="rId9"/>
    <p:sldId id="484" r:id="rId10"/>
    <p:sldId id="486" r:id="rId11"/>
  </p:sldIdLst>
  <p:sldSz cx="9144000" cy="6858000" type="screen4x3"/>
  <p:notesSz cx="6797675" cy="9926638"/>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1593"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ook Bong Lee" initials="WBL" lastIdx="2" clrIdx="0">
    <p:extLst>
      <p:ext uri="{19B8F6BF-5375-455C-9EA6-DF929625EA0E}">
        <p15:presenceInfo xmlns:p15="http://schemas.microsoft.com/office/powerpoint/2012/main" userId="S-1-5-21-191130273-305881739-1540833222-6385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FFCCCC"/>
    <a:srgbClr val="33CCCC"/>
    <a:srgbClr val="9966FF"/>
    <a:srgbClr val="FFCC99"/>
    <a:srgbClr val="EAEAEA"/>
    <a:srgbClr val="C00000"/>
    <a:srgbClr val="F2DC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D7B26C5-4107-4FEC-AEDC-1716B250A1EF}" styleName="밝은 스타일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D083AE6-46FA-4A59-8FB0-9F97EB10719F}" styleName="밝은 스타일 3 - 강조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3B4B98B0-60AC-42C2-AFA5-B58CD77FA1E5}" styleName="밝은 스타일 1 - 강조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밝은 스타일 1 - 강조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밝은 스타일 1 - 강조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27102A9-8310-4765-A935-A1911B00CA55}" styleName="밝은 스타일 1 - 강조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391" autoAdjust="0"/>
  </p:normalViewPr>
  <p:slideViewPr>
    <p:cSldViewPr>
      <p:cViewPr varScale="1">
        <p:scale>
          <a:sx n="116" d="100"/>
          <a:sy n="116" d="100"/>
        </p:scale>
        <p:origin x="1446" y="108"/>
      </p:cViewPr>
      <p:guideLst>
        <p:guide orient="horz" pos="1593"/>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3996" y="90"/>
      </p:cViewPr>
      <p:guideLst>
        <p:guide orient="horz" pos="3127"/>
        <p:guide pos="2141"/>
      </p:guideLst>
    </p:cSldViewPr>
  </p:notesViewPr>
  <p:gridSpacing cx="180000" cy="180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20182" y="20227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81635" y="202270"/>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4542760" y="9607410"/>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064476" y="960741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80079" y="414317"/>
            <a:ext cx="543751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80079" y="9607410"/>
            <a:ext cx="718145" cy="184666"/>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80079" y="9595524"/>
            <a:ext cx="5588473"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801901" y="117368"/>
            <a:ext cx="23561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smtClean="0"/>
              <a:t>doc.: IEEE 802.11-yy/XXXXr0</a:t>
            </a:r>
            <a:endParaRPr lang="en-US" dirty="0"/>
          </a:p>
        </p:txBody>
      </p:sp>
      <p:sp>
        <p:nvSpPr>
          <p:cNvPr id="2051" name="Rectangle 3"/>
          <p:cNvSpPr>
            <a:spLocks noGrp="1" noChangeArrowheads="1"/>
          </p:cNvSpPr>
          <p:nvPr>
            <p:ph type="dt" idx="1"/>
          </p:nvPr>
        </p:nvSpPr>
        <p:spPr bwMode="auto">
          <a:xfrm>
            <a:off x="641173" y="117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925513" y="750888"/>
            <a:ext cx="4946650" cy="37099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5734" y="4715408"/>
            <a:ext cx="4986207" cy="4467496"/>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045301" y="9610806"/>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144074" y="9610806"/>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09648" y="9610806"/>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09648" y="9609108"/>
            <a:ext cx="537838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34948" y="317531"/>
            <a:ext cx="552778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xfrm>
            <a:off x="3246667" y="9610806"/>
            <a:ext cx="415177" cy="184666"/>
          </a:xfrm>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925513" y="750888"/>
            <a:ext cx="4946650" cy="3709987"/>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898223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dirty="0" smtClean="0"/>
              <a:t>March 2021</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March 2021</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March 2021</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March 2021</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47800"/>
            <a:ext cx="7772400" cy="4648200"/>
          </a:xfrm>
        </p:spPr>
        <p:txBody>
          <a:bodyPr/>
          <a:lstStyle>
            <a:lvl1pPr>
              <a:defRPr sz="2000"/>
            </a:lvl1pPr>
            <a:lvl2pPr>
              <a:defRPr sz="1800"/>
            </a:lvl2pPr>
            <a:lvl3pPr>
              <a:defRPr sz="1600"/>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제목 4"/>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p:txBody>
          <a:bodyPr/>
          <a:lstStyle/>
          <a:p>
            <a:pPr>
              <a:defRPr/>
            </a:pPr>
            <a:r>
              <a:rPr lang="en-US" altLang="ko-KR" dirty="0" smtClean="0"/>
              <a:t>March 2021</a:t>
            </a:r>
            <a:endParaRPr lang="en-US" dirty="0"/>
          </a:p>
        </p:txBody>
      </p:sp>
      <p:sp>
        <p:nvSpPr>
          <p:cNvPr id="9" name="바닥글 개체 틀 8"/>
          <p:cNvSpPr>
            <a:spLocks noGrp="1"/>
          </p:cNvSpPr>
          <p:nvPr>
            <p:ph type="ftr" sz="quarter" idx="11"/>
          </p:nvPr>
        </p:nvSpPr>
        <p:spPr/>
        <p:txBody>
          <a:bodyPr/>
          <a:lstStyle/>
          <a:p>
            <a:pPr>
              <a:defRPr/>
            </a:pPr>
            <a:r>
              <a:rPr lang="en-US" altLang="ko-KR" dirty="0" smtClean="0"/>
              <a:t>Wook Bong Lee, Samsung</a:t>
            </a:r>
            <a:endParaRPr lang="en-US" altLang="ko-KR" dirty="0"/>
          </a:p>
        </p:txBody>
      </p:sp>
      <p:sp>
        <p:nvSpPr>
          <p:cNvPr id="10" name="슬라이드 번호 개체 틀 9"/>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pPr>
              <a:defRPr/>
            </a:pPr>
            <a:r>
              <a:rPr lang="en-US" altLang="ko-KR" dirty="0" smtClean="0"/>
              <a:t>March 2021</a:t>
            </a:r>
            <a:endParaRPr lang="en-US" dirty="0"/>
          </a:p>
        </p:txBody>
      </p:sp>
      <p:sp>
        <p:nvSpPr>
          <p:cNvPr id="4" name="바닥글 개체 틀 3"/>
          <p:cNvSpPr>
            <a:spLocks noGrp="1"/>
          </p:cNvSpPr>
          <p:nvPr>
            <p:ph type="ftr" sz="quarter" idx="11"/>
          </p:nvPr>
        </p:nvSpPr>
        <p:spPr/>
        <p:txBody>
          <a:bodyPr/>
          <a:lstStyle/>
          <a:p>
            <a:pPr>
              <a:defRPr/>
            </a:pPr>
            <a:r>
              <a:rPr lang="en-US" altLang="ko-KR" dirty="0" smtClean="0"/>
              <a:t>Wook Bong Lee, Samsung</a:t>
            </a:r>
            <a:endParaRPr lang="en-US" altLang="ko-KR" dirty="0"/>
          </a:p>
        </p:txBody>
      </p:sp>
      <p:sp>
        <p:nvSpPr>
          <p:cNvPr id="5" name="슬라이드 번호 개체 틀 4"/>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Tree>
    <p:extLst>
      <p:ext uri="{BB962C8B-B14F-4D97-AF65-F5344CB8AC3E}">
        <p14:creationId xmlns:p14="http://schemas.microsoft.com/office/powerpoint/2010/main" val="354285920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dirty="0" smtClean="0"/>
              <a:t>March 2021</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dirty="0" smtClean="0"/>
              <a:t>March 2021</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dirty="0" smtClean="0"/>
              <a:t>March 2021</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dirty="0" smtClean="0"/>
              <a:t>March 2021</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March 2021</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March 2021</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685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4478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ltLang="ko-KR" dirty="0" smtClean="0"/>
              <a:t>March 2021</a:t>
            </a:r>
            <a:endParaRPr lang="en-US" dirty="0"/>
          </a:p>
        </p:txBody>
      </p:sp>
      <p:sp>
        <p:nvSpPr>
          <p:cNvPr id="1029" name="Rectangle 5"/>
          <p:cNvSpPr>
            <a:spLocks noGrp="1" noChangeArrowheads="1"/>
          </p:cNvSpPr>
          <p:nvPr>
            <p:ph type="ftr" sz="quarter" idx="3"/>
          </p:nvPr>
        </p:nvSpPr>
        <p:spPr bwMode="auto">
          <a:xfrm>
            <a:off x="6895525" y="6475413"/>
            <a:ext cx="16484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Wook Bong Lee, Samsung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802.11-21/0409r0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iming>
    <p:tnLst>
      <p:par>
        <p:cTn id="1" dur="indefinite" restart="never" nodeType="tmRoot"/>
      </p:par>
    </p:tnLst>
  </p:timing>
  <p:hf hdr="0"/>
  <p:txStyles>
    <p:titleStyle>
      <a:lvl1pPr algn="ctr" rtl="0" eaLnBrk="0" fontAlgn="base" hangingPunct="0">
        <a:spcBef>
          <a:spcPct val="0"/>
        </a:spcBef>
        <a:spcAft>
          <a:spcPct val="0"/>
        </a:spcAft>
        <a:defRPr sz="28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altLang="ko-KR" dirty="0" smtClean="0"/>
              <a:t>March 2021</a:t>
            </a:r>
            <a:endParaRPr lang="en-US" dirty="0"/>
          </a:p>
        </p:txBody>
      </p:sp>
      <p:sp>
        <p:nvSpPr>
          <p:cNvPr id="1028" name="Footer Placeholder 4"/>
          <p:cNvSpPr>
            <a:spLocks noGrp="1"/>
          </p:cNvSpPr>
          <p:nvPr>
            <p:ph type="ftr" sz="quarter" idx="11"/>
          </p:nvPr>
        </p:nvSpPr>
        <p:spPr>
          <a:xfrm>
            <a:off x="6895524" y="6475413"/>
            <a:ext cx="1648401" cy="184666"/>
          </a:xfrm>
        </p:spPr>
        <p:txBody>
          <a:bodyPr/>
          <a:lstStyle/>
          <a:p>
            <a:pPr>
              <a:defRPr/>
            </a:pPr>
            <a:r>
              <a:rPr lang="en-US" altLang="ko-KR" dirty="0"/>
              <a:t>Wook Bong Lee, Samsung</a:t>
            </a:r>
          </a:p>
        </p:txBody>
      </p:sp>
      <p:sp>
        <p:nvSpPr>
          <p:cNvPr id="1029" name="Rectangle 2"/>
          <p:cNvSpPr>
            <a:spLocks noGrp="1" noChangeArrowheads="1"/>
          </p:cNvSpPr>
          <p:nvPr>
            <p:ph type="title"/>
          </p:nvPr>
        </p:nvSpPr>
        <p:spPr>
          <a:xfrm>
            <a:off x="381000" y="685800"/>
            <a:ext cx="8305800" cy="1066800"/>
          </a:xfrm>
        </p:spPr>
        <p:txBody>
          <a:bodyPr/>
          <a:lstStyle/>
          <a:p>
            <a:r>
              <a:rPr lang="en-US" sz="2600" dirty="0" smtClean="0"/>
              <a:t>Preferred Link Pair</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2021-03-05</a:t>
            </a:r>
          </a:p>
        </p:txBody>
      </p:sp>
      <p:sp>
        <p:nvSpPr>
          <p:cNvPr id="1031" name="Rectangle 12"/>
          <p:cNvSpPr>
            <a:spLocks noChangeArrowheads="1"/>
          </p:cNvSpPr>
          <p:nvPr/>
        </p:nvSpPr>
        <p:spPr bwMode="auto">
          <a:xfrm>
            <a:off x="533400" y="2209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1</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349489761"/>
              </p:ext>
            </p:extLst>
          </p:nvPr>
        </p:nvGraphicFramePr>
        <p:xfrm>
          <a:off x="764886" y="2722563"/>
          <a:ext cx="7227115" cy="1854200"/>
        </p:xfrm>
        <a:graphic>
          <a:graphicData uri="http://schemas.openxmlformats.org/drawingml/2006/table">
            <a:tbl>
              <a:tblPr firstRow="1" bandRow="1">
                <a:tableStyleId>{5940675A-B579-460E-94D1-54222C63F5DA}</a:tableStyleId>
              </a:tblPr>
              <a:tblGrid>
                <a:gridCol w="1647114"/>
                <a:gridCol w="1260000"/>
                <a:gridCol w="1429155"/>
                <a:gridCol w="910845"/>
                <a:gridCol w="1980001"/>
              </a:tblGrid>
              <a:tr h="370840">
                <a:tc>
                  <a:txBody>
                    <a:bodyPr/>
                    <a:lstStyle/>
                    <a:p>
                      <a:pPr algn="ctr"/>
                      <a:r>
                        <a:rPr lang="en-US" sz="1600" b="1" dirty="0" smtClean="0"/>
                        <a:t>Name</a:t>
                      </a:r>
                      <a:endParaRPr lang="en-US" sz="1600" b="1" dirty="0"/>
                    </a:p>
                  </a:txBody>
                  <a:tcPr anchor="ctr"/>
                </a:tc>
                <a:tc>
                  <a:txBody>
                    <a:bodyPr/>
                    <a:lstStyle/>
                    <a:p>
                      <a:pPr algn="ctr"/>
                      <a:r>
                        <a:rPr lang="en-US" sz="1600" b="1" dirty="0" smtClean="0"/>
                        <a:t>Affiliations</a:t>
                      </a:r>
                      <a:endParaRPr lang="en-US" sz="1600" b="1" dirty="0"/>
                    </a:p>
                  </a:txBody>
                  <a:tcPr anchor="ctr"/>
                </a:tc>
                <a:tc>
                  <a:txBody>
                    <a:bodyPr/>
                    <a:lstStyle/>
                    <a:p>
                      <a:pPr algn="ctr"/>
                      <a:r>
                        <a:rPr lang="en-US" sz="1600" b="1" dirty="0" smtClean="0"/>
                        <a:t>Address</a:t>
                      </a:r>
                      <a:endParaRPr lang="en-US" sz="1600" b="1" dirty="0"/>
                    </a:p>
                  </a:txBody>
                  <a:tcPr anchor="ctr"/>
                </a:tc>
                <a:tc>
                  <a:txBody>
                    <a:bodyPr/>
                    <a:lstStyle/>
                    <a:p>
                      <a:pPr algn="ctr"/>
                      <a:r>
                        <a:rPr lang="en-US" sz="1600" b="1" dirty="0" smtClean="0"/>
                        <a:t>Phone</a:t>
                      </a:r>
                      <a:endParaRPr lang="en-US" sz="1600" b="1" dirty="0"/>
                    </a:p>
                  </a:txBody>
                  <a:tcPr anchor="ctr"/>
                </a:tc>
                <a:tc>
                  <a:txBody>
                    <a:bodyPr/>
                    <a:lstStyle/>
                    <a:p>
                      <a:pPr algn="ctr"/>
                      <a:r>
                        <a:rPr lang="en-US" sz="1600" b="1" dirty="0" smtClean="0"/>
                        <a:t>email</a:t>
                      </a:r>
                      <a:endParaRPr lang="en-US" sz="1600" b="1" dirty="0"/>
                    </a:p>
                  </a:txBody>
                  <a:tcPr anchor="ctr"/>
                </a:tc>
              </a:tr>
              <a:tr h="370840">
                <a:tc>
                  <a:txBody>
                    <a:bodyPr/>
                    <a:lstStyle/>
                    <a:p>
                      <a:pPr algn="ctr"/>
                      <a:r>
                        <a:rPr lang="en-US" sz="1100" dirty="0" smtClean="0"/>
                        <a:t>Wook Bong Lee</a:t>
                      </a:r>
                      <a:endParaRPr lang="en-US" sz="1100" dirty="0"/>
                    </a:p>
                  </a:txBody>
                  <a:tcPr anchor="ctr"/>
                </a:tc>
                <a:tc>
                  <a:txBody>
                    <a:bodyPr/>
                    <a:lstStyle/>
                    <a:p>
                      <a:pPr algn="ctr"/>
                      <a:r>
                        <a:rPr lang="en-US" sz="1100" dirty="0" smtClean="0"/>
                        <a:t>Samsung</a:t>
                      </a:r>
                      <a:endParaRPr lang="en-US" sz="1100" dirty="0"/>
                    </a:p>
                  </a:txBody>
                  <a:tcPr anchor="ctr"/>
                </a:tc>
                <a:tc>
                  <a:txBody>
                    <a:bodyPr/>
                    <a:lstStyle/>
                    <a:p>
                      <a:pPr algn="ctr"/>
                      <a:endParaRPr lang="en-US" sz="1100" dirty="0"/>
                    </a:p>
                  </a:txBody>
                  <a:tcPr anchor="ctr"/>
                </a:tc>
                <a:tc>
                  <a:txBody>
                    <a:bodyPr/>
                    <a:lstStyle/>
                    <a:p>
                      <a:pPr algn="ctr"/>
                      <a:endParaRPr lang="en-US" sz="1100" dirty="0"/>
                    </a:p>
                  </a:txBody>
                  <a:tcPr anchor="ctr"/>
                </a:tc>
                <a:tc>
                  <a:txBody>
                    <a:bodyPr/>
                    <a:lstStyle/>
                    <a:p>
                      <a:pPr algn="ctr"/>
                      <a:r>
                        <a:rPr lang="en-US" sz="1100" dirty="0" smtClean="0"/>
                        <a:t>wookbong.lee@Samsung.com</a:t>
                      </a:r>
                      <a:endParaRPr lang="en-US" sz="1100" dirty="0"/>
                    </a:p>
                  </a:txBody>
                  <a:tcPr anchor="ctr"/>
                </a:tc>
              </a:tr>
              <a:tr h="370840">
                <a:tc>
                  <a:txBody>
                    <a:bodyPr/>
                    <a:lstStyle/>
                    <a:p>
                      <a:pPr algn="ctr"/>
                      <a:r>
                        <a:rPr lang="en-US" sz="1100" dirty="0" smtClean="0"/>
                        <a:t>Steve Jones</a:t>
                      </a:r>
                      <a:endParaRPr lang="en-US" sz="1100" dirty="0"/>
                    </a:p>
                  </a:txBody>
                  <a:tcPr anchor="ctr"/>
                </a:tc>
                <a:tc>
                  <a:txBody>
                    <a:bodyPr/>
                    <a:lstStyle/>
                    <a:p>
                      <a:pPr algn="ctr"/>
                      <a:r>
                        <a:rPr lang="en-US" sz="1100" dirty="0" smtClean="0"/>
                        <a:t>Samsung</a:t>
                      </a:r>
                      <a:endParaRPr lang="en-US" sz="1100" dirty="0"/>
                    </a:p>
                  </a:txBody>
                  <a:tcPr anchor="ctr"/>
                </a:tc>
                <a:tc>
                  <a:txBody>
                    <a:bodyPr/>
                    <a:lstStyle/>
                    <a:p>
                      <a:pPr algn="ctr"/>
                      <a:endParaRPr lang="en-US" sz="1100"/>
                    </a:p>
                  </a:txBody>
                  <a:tcPr anchor="ctr"/>
                </a:tc>
                <a:tc>
                  <a:txBody>
                    <a:bodyPr/>
                    <a:lstStyle/>
                    <a:p>
                      <a:pPr algn="ctr"/>
                      <a:endParaRPr lang="en-US" sz="1100"/>
                    </a:p>
                  </a:txBody>
                  <a:tcPr anchor="ctr"/>
                </a:tc>
                <a:tc>
                  <a:txBody>
                    <a:bodyPr/>
                    <a:lstStyle/>
                    <a:p>
                      <a:pPr algn="ctr"/>
                      <a:endParaRPr lang="en-US" sz="1100"/>
                    </a:p>
                  </a:txBody>
                  <a:tcPr anchor="ctr"/>
                </a:tc>
              </a:tr>
              <a:tr h="370840">
                <a:tc>
                  <a:txBody>
                    <a:bodyPr/>
                    <a:lstStyle/>
                    <a:p>
                      <a:pPr algn="ctr"/>
                      <a:r>
                        <a:rPr lang="en-US" sz="1100" dirty="0" smtClean="0"/>
                        <a:t>Srinivas Kandala</a:t>
                      </a:r>
                      <a:endParaRPr lang="en-US" sz="1100" dirty="0"/>
                    </a:p>
                  </a:txBody>
                  <a:tcPr anchor="ctr"/>
                </a:tc>
                <a:tc>
                  <a:txBody>
                    <a:bodyPr/>
                    <a:lstStyle/>
                    <a:p>
                      <a:pPr algn="ctr"/>
                      <a:r>
                        <a:rPr lang="en-US" sz="1100" dirty="0" smtClean="0"/>
                        <a:t>Samsung</a:t>
                      </a:r>
                      <a:endParaRPr lang="en-US" sz="1100" dirty="0"/>
                    </a:p>
                  </a:txBody>
                  <a:tcPr anchor="ctr"/>
                </a:tc>
                <a:tc>
                  <a:txBody>
                    <a:bodyPr/>
                    <a:lstStyle/>
                    <a:p>
                      <a:pPr algn="ctr"/>
                      <a:endParaRPr lang="en-US" sz="1100" dirty="0"/>
                    </a:p>
                  </a:txBody>
                  <a:tcPr anchor="ctr"/>
                </a:tc>
                <a:tc>
                  <a:txBody>
                    <a:bodyPr/>
                    <a:lstStyle/>
                    <a:p>
                      <a:pPr algn="ctr"/>
                      <a:endParaRPr lang="en-US" sz="1100" dirty="0"/>
                    </a:p>
                  </a:txBody>
                  <a:tcPr anchor="ctr"/>
                </a:tc>
                <a:tc>
                  <a:txBody>
                    <a:bodyPr/>
                    <a:lstStyle/>
                    <a:p>
                      <a:pPr algn="ctr"/>
                      <a:endParaRPr lang="en-US" sz="1100" dirty="0"/>
                    </a:p>
                  </a:txBody>
                  <a:tcPr anchor="ctr"/>
                </a:tc>
              </a:tr>
              <a:tr h="370840">
                <a:tc>
                  <a:txBody>
                    <a:bodyPr/>
                    <a:lstStyle/>
                    <a:p>
                      <a:pPr algn="ctr"/>
                      <a:endParaRPr lang="en-US" sz="1100" dirty="0"/>
                    </a:p>
                  </a:txBody>
                  <a:tcPr anchor="ctr"/>
                </a:tc>
                <a:tc>
                  <a:txBody>
                    <a:bodyPr/>
                    <a:lstStyle/>
                    <a:p>
                      <a:pPr algn="ctr"/>
                      <a:endParaRPr lang="en-US" sz="1100" dirty="0"/>
                    </a:p>
                  </a:txBody>
                  <a:tcPr anchor="ctr"/>
                </a:tc>
                <a:tc>
                  <a:txBody>
                    <a:bodyPr/>
                    <a:lstStyle/>
                    <a:p>
                      <a:pPr algn="ctr"/>
                      <a:endParaRPr lang="en-US" sz="1100" dirty="0"/>
                    </a:p>
                  </a:txBody>
                  <a:tcPr anchor="ctr"/>
                </a:tc>
                <a:tc>
                  <a:txBody>
                    <a:bodyPr/>
                    <a:lstStyle/>
                    <a:p>
                      <a:pPr algn="ctr"/>
                      <a:endParaRPr lang="en-US" sz="1100" dirty="0"/>
                    </a:p>
                  </a:txBody>
                  <a:tcPr anchor="ctr"/>
                </a:tc>
                <a:tc>
                  <a:txBody>
                    <a:bodyPr/>
                    <a:lstStyle/>
                    <a:p>
                      <a:pPr algn="ctr"/>
                      <a:endParaRPr lang="en-US" sz="1100" dirty="0"/>
                    </a:p>
                  </a:txBody>
                  <a:tcPr anchor="ct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[1] A. </a:t>
            </a:r>
            <a:r>
              <a:rPr lang="en-US" dirty="0" smtClean="0"/>
              <a:t>Sabharwal </a:t>
            </a:r>
            <a:r>
              <a:rPr lang="en-US" dirty="0"/>
              <a:t>et </a:t>
            </a:r>
            <a:r>
              <a:rPr lang="en-US" dirty="0" smtClean="0"/>
              <a:t>al., </a:t>
            </a:r>
            <a:r>
              <a:rPr lang="en-US" dirty="0"/>
              <a:t>“In-Band Full-Duplex Wireless: Challenges</a:t>
            </a:r>
          </a:p>
          <a:p>
            <a:pPr marL="0" indent="0">
              <a:buNone/>
            </a:pPr>
            <a:r>
              <a:rPr lang="en-US" dirty="0"/>
              <a:t>and </a:t>
            </a:r>
            <a:r>
              <a:rPr lang="en-US" dirty="0" smtClean="0"/>
              <a:t>Opportunities,” IEEE Journal On Selected Areas In Communications, vol. 32, no. 9, Sept. 2014</a:t>
            </a:r>
            <a:endParaRPr lang="en-US" dirty="0"/>
          </a:p>
        </p:txBody>
      </p:sp>
      <p:sp>
        <p:nvSpPr>
          <p:cNvPr id="3" name="Title 2"/>
          <p:cNvSpPr>
            <a:spLocks noGrp="1"/>
          </p:cNvSpPr>
          <p:nvPr>
            <p:ph type="title"/>
          </p:nvPr>
        </p:nvSpPr>
        <p:spPr/>
        <p:txBody>
          <a:bodyPr/>
          <a:lstStyle/>
          <a:p>
            <a:r>
              <a:rPr lang="en-US" dirty="0" smtClean="0"/>
              <a:t>Reference</a:t>
            </a:r>
            <a:endParaRPr lang="en-US" dirty="0"/>
          </a:p>
        </p:txBody>
      </p:sp>
      <p:sp>
        <p:nvSpPr>
          <p:cNvPr id="4" name="Date Placeholder 3"/>
          <p:cNvSpPr>
            <a:spLocks noGrp="1"/>
          </p:cNvSpPr>
          <p:nvPr>
            <p:ph type="dt" sz="half" idx="10"/>
          </p:nvPr>
        </p:nvSpPr>
        <p:spPr/>
        <p:txBody>
          <a:bodyPr/>
          <a:lstStyle/>
          <a:p>
            <a:pPr>
              <a:defRPr/>
            </a:pPr>
            <a:r>
              <a:rPr lang="en-US" altLang="ko-KR" smtClean="0"/>
              <a:t>March 2021</a:t>
            </a:r>
            <a:endParaRPr lang="en-US" dirty="0"/>
          </a:p>
        </p:txBody>
      </p:sp>
      <p:sp>
        <p:nvSpPr>
          <p:cNvPr id="5" name="Footer Placeholder 4"/>
          <p:cNvSpPr>
            <a:spLocks noGrp="1"/>
          </p:cNvSpPr>
          <p:nvPr>
            <p:ph type="ftr" sz="quarter" idx="11"/>
          </p:nvPr>
        </p:nvSpPr>
        <p:spPr/>
        <p:txBody>
          <a:bodyPr/>
          <a:lstStyle/>
          <a:p>
            <a:pPr>
              <a:defRPr/>
            </a:pPr>
            <a:r>
              <a:rPr lang="en-US" altLang="ko-KR" smtClean="0"/>
              <a:t>Wook Bong Lee, Samsung</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10</a:t>
            </a:fld>
            <a:endParaRPr lang="en-US"/>
          </a:p>
        </p:txBody>
      </p:sp>
    </p:spTree>
    <p:extLst>
      <p:ext uri="{BB962C8B-B14F-4D97-AF65-F5344CB8AC3E}">
        <p14:creationId xmlns:p14="http://schemas.microsoft.com/office/powerpoint/2010/main" val="1328229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85800"/>
          </a:xfrm>
        </p:spPr>
        <p:txBody>
          <a:bodyPr/>
          <a:lstStyle/>
          <a:p>
            <a:r>
              <a:rPr lang="en-US" altLang="ko-KR" dirty="0"/>
              <a:t>Introduction</a:t>
            </a:r>
            <a:endParaRPr lang="ko-KR" altLang="en-US" dirty="0"/>
          </a:p>
        </p:txBody>
      </p:sp>
      <p:sp>
        <p:nvSpPr>
          <p:cNvPr id="3" name="내용 개체 틀 2"/>
          <p:cNvSpPr>
            <a:spLocks noGrp="1"/>
          </p:cNvSpPr>
          <p:nvPr>
            <p:ph idx="1"/>
          </p:nvPr>
        </p:nvSpPr>
        <p:spPr>
          <a:xfrm>
            <a:off x="685800" y="1480800"/>
            <a:ext cx="7772400" cy="4648200"/>
          </a:xfrm>
        </p:spPr>
        <p:txBody>
          <a:bodyPr/>
          <a:lstStyle/>
          <a:p>
            <a:r>
              <a:rPr lang="en-US" altLang="ko-KR" dirty="0" smtClean="0"/>
              <a:t>In this contribution, we propose a preferred link pair to </a:t>
            </a:r>
            <a:r>
              <a:rPr lang="en-US" altLang="ko-KR" dirty="0"/>
              <a:t>enable better STR operation</a:t>
            </a:r>
            <a:endParaRPr lang="en-US" altLang="ko-KR" dirty="0" smtClean="0"/>
          </a:p>
          <a:p>
            <a:pPr lvl="1"/>
            <a:endParaRPr lang="en-US" altLang="ko-KR" dirty="0"/>
          </a:p>
          <a:p>
            <a:endParaRPr lang="en-US" altLang="ko-KR" dirty="0"/>
          </a:p>
          <a:p>
            <a:endParaRPr lang="en-US" altLang="ko-KR" dirty="0"/>
          </a:p>
          <a:p>
            <a:endParaRPr lang="en-US" altLang="ko-KR" dirty="0" smtClean="0"/>
          </a:p>
          <a:p>
            <a:endParaRPr lang="en-US" altLang="ko-KR" dirty="0"/>
          </a:p>
          <a:p>
            <a:endParaRPr lang="en-US" altLang="ko-KR" dirty="0" smtClean="0"/>
          </a:p>
          <a:p>
            <a:endParaRPr lang="en-US" altLang="ko-KR" dirty="0"/>
          </a:p>
          <a:p>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pPr>
              <a:defRPr/>
            </a:pPr>
            <a:r>
              <a:rPr lang="en-US" altLang="ko-KR" dirty="0"/>
              <a:t>March 2021</a:t>
            </a:r>
            <a:endParaRPr lang="en-US" dirty="0"/>
          </a:p>
        </p:txBody>
      </p:sp>
      <p:sp>
        <p:nvSpPr>
          <p:cNvPr id="5" name="슬라이드 번호 개체 틀 4"/>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2</a:t>
            </a:fld>
            <a:endParaRPr lang="en-US"/>
          </a:p>
        </p:txBody>
      </p:sp>
      <p:sp>
        <p:nvSpPr>
          <p:cNvPr id="6" name="바닥글 개체 틀 5"/>
          <p:cNvSpPr>
            <a:spLocks noGrp="1"/>
          </p:cNvSpPr>
          <p:nvPr>
            <p:ph type="ftr" sz="quarter" idx="11"/>
          </p:nvPr>
        </p:nvSpPr>
        <p:spPr>
          <a:xfrm>
            <a:off x="6895524" y="6475413"/>
            <a:ext cx="1648401" cy="184666"/>
          </a:xfrm>
        </p:spPr>
        <p:txBody>
          <a:bodyPr/>
          <a:lstStyle/>
          <a:p>
            <a:pPr>
              <a:defRPr/>
            </a:pPr>
            <a:r>
              <a:rPr lang="en-US" altLang="ko-KR" dirty="0"/>
              <a:t>Wook Bong Lee, Samsung</a:t>
            </a:r>
          </a:p>
        </p:txBody>
      </p:sp>
    </p:spTree>
    <p:extLst>
      <p:ext uri="{BB962C8B-B14F-4D97-AF65-F5344CB8AC3E}">
        <p14:creationId xmlns:p14="http://schemas.microsoft.com/office/powerpoint/2010/main" val="16348988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Transmitter Noise</a:t>
            </a:r>
          </a:p>
          <a:p>
            <a:pPr lvl="1"/>
            <a:r>
              <a:rPr lang="en-US" dirty="0"/>
              <a:t>We assume that the transmit and receive channels will be spaced apart such that the OOB modulation noise from the transmit is below the thermal noise of the transmit chain at full power.  Let us take this to be 5x channels offset.  </a:t>
            </a:r>
          </a:p>
          <a:p>
            <a:pPr lvl="1"/>
            <a:r>
              <a:rPr lang="en-US" dirty="0"/>
              <a:t>At this point, a well-designed 802.11 transmit chain should generate </a:t>
            </a:r>
            <a:r>
              <a:rPr lang="en-US" dirty="0" smtClean="0"/>
              <a:t>less than </a:t>
            </a:r>
            <a:r>
              <a:rPr lang="en-US" dirty="0"/>
              <a:t>-55dBm/MHz of noise at max transmit power, which is +59dB above thermal noise at room temp.   </a:t>
            </a:r>
          </a:p>
          <a:p>
            <a:r>
              <a:rPr lang="en-US" dirty="0"/>
              <a:t>Receiver Noise Floor</a:t>
            </a:r>
          </a:p>
          <a:p>
            <a:pPr lvl="1"/>
            <a:r>
              <a:rPr lang="en-US" dirty="0"/>
              <a:t>802.11 minimum receiver sensitivity requirements can be met with a receiver NF of 15dB using modern modem technology. </a:t>
            </a:r>
          </a:p>
          <a:p>
            <a:pPr lvl="1"/>
            <a:r>
              <a:rPr lang="en-US" dirty="0"/>
              <a:t>A receiver NF of 15dB equates to -99dBm/MHz noise floor at room temp.  </a:t>
            </a:r>
          </a:p>
          <a:p>
            <a:pPr lvl="1"/>
            <a:r>
              <a:rPr lang="en-US" dirty="0"/>
              <a:t>Most implementations have an equivalent receiver NF of around 3dB to 5dB.  </a:t>
            </a:r>
          </a:p>
          <a:p>
            <a:endParaRPr lang="en-US" dirty="0"/>
          </a:p>
          <a:p>
            <a:endParaRPr lang="en-US" dirty="0"/>
          </a:p>
        </p:txBody>
      </p:sp>
      <p:sp>
        <p:nvSpPr>
          <p:cNvPr id="3" name="Title 2"/>
          <p:cNvSpPr>
            <a:spLocks noGrp="1"/>
          </p:cNvSpPr>
          <p:nvPr>
            <p:ph type="title"/>
          </p:nvPr>
        </p:nvSpPr>
        <p:spPr/>
        <p:txBody>
          <a:bodyPr/>
          <a:lstStyle/>
          <a:p>
            <a:r>
              <a:rPr lang="en-US" dirty="0"/>
              <a:t>How much isolation do we need</a:t>
            </a:r>
            <a:r>
              <a:rPr lang="en-US" dirty="0" smtClean="0"/>
              <a:t>? (1/2)</a:t>
            </a:r>
            <a:endParaRPr lang="en-US" dirty="0"/>
          </a:p>
        </p:txBody>
      </p:sp>
      <p:sp>
        <p:nvSpPr>
          <p:cNvPr id="4" name="Date Placeholder 3"/>
          <p:cNvSpPr>
            <a:spLocks noGrp="1"/>
          </p:cNvSpPr>
          <p:nvPr>
            <p:ph type="dt" sz="half" idx="10"/>
          </p:nvPr>
        </p:nvSpPr>
        <p:spPr/>
        <p:txBody>
          <a:bodyPr/>
          <a:lstStyle/>
          <a:p>
            <a:pPr>
              <a:defRPr/>
            </a:pPr>
            <a:r>
              <a:rPr lang="en-US" altLang="ko-KR" smtClean="0"/>
              <a:t>March 2021</a:t>
            </a:r>
            <a:endParaRPr lang="en-US" dirty="0"/>
          </a:p>
        </p:txBody>
      </p:sp>
      <p:sp>
        <p:nvSpPr>
          <p:cNvPr id="5" name="Footer Placeholder 4"/>
          <p:cNvSpPr>
            <a:spLocks noGrp="1"/>
          </p:cNvSpPr>
          <p:nvPr>
            <p:ph type="ftr" sz="quarter" idx="11"/>
          </p:nvPr>
        </p:nvSpPr>
        <p:spPr/>
        <p:txBody>
          <a:bodyPr/>
          <a:lstStyle/>
          <a:p>
            <a:pPr>
              <a:defRPr/>
            </a:pPr>
            <a:r>
              <a:rPr lang="en-US" altLang="ko-KR" smtClean="0"/>
              <a:t>Wook Bong Lee, Samsung</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3</a:t>
            </a:fld>
            <a:endParaRPr lang="en-US"/>
          </a:p>
        </p:txBody>
      </p:sp>
    </p:spTree>
    <p:extLst>
      <p:ext uri="{BB962C8B-B14F-4D97-AF65-F5344CB8AC3E}">
        <p14:creationId xmlns:p14="http://schemas.microsoft.com/office/powerpoint/2010/main" val="3581363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Isolation Estimate</a:t>
            </a:r>
          </a:p>
          <a:p>
            <a:pPr lvl="1"/>
            <a:r>
              <a:rPr lang="en-US" dirty="0"/>
              <a:t>We need to leave some margin for receiver blocking effects from the transmit signal (see next bullet).  </a:t>
            </a:r>
          </a:p>
          <a:p>
            <a:pPr lvl="1"/>
            <a:r>
              <a:rPr lang="en-US" dirty="0"/>
              <a:t>If we divide up desensitization from receiver blocking and transmit noise equally, then the maximum allowable noise at the receiver input will be </a:t>
            </a:r>
            <a:r>
              <a:rPr lang="en-US" dirty="0" smtClean="0"/>
              <a:t>         (-99dBm) </a:t>
            </a:r>
            <a:r>
              <a:rPr lang="en-US" dirty="0"/>
              <a:t>– </a:t>
            </a:r>
            <a:r>
              <a:rPr lang="en-US" dirty="0" smtClean="0"/>
              <a:t>(3dB) </a:t>
            </a:r>
            <a:r>
              <a:rPr lang="en-US" dirty="0"/>
              <a:t>= -102dBm/MHz, which gives an equivalent receiver NF of 12dB.  </a:t>
            </a:r>
          </a:p>
          <a:p>
            <a:pPr lvl="1"/>
            <a:r>
              <a:rPr lang="en-US" dirty="0"/>
              <a:t>So the isolation needed is (-55dBm/MHz) – (-102dBm/MHz) = 47dB.  </a:t>
            </a:r>
          </a:p>
          <a:p>
            <a:r>
              <a:rPr lang="en-US" dirty="0"/>
              <a:t>Receiver Blocking</a:t>
            </a:r>
          </a:p>
          <a:p>
            <a:pPr lvl="1"/>
            <a:r>
              <a:rPr lang="en-US" dirty="0"/>
              <a:t>The </a:t>
            </a:r>
            <a:r>
              <a:rPr lang="en-US" dirty="0" smtClean="0"/>
              <a:t>desensitization </a:t>
            </a:r>
            <a:r>
              <a:rPr lang="en-US" dirty="0"/>
              <a:t>in the receiver </a:t>
            </a:r>
            <a:r>
              <a:rPr lang="en-US" dirty="0" smtClean="0"/>
              <a:t>sensitivity </a:t>
            </a:r>
            <a:r>
              <a:rPr lang="en-US" dirty="0"/>
              <a:t>in the presence of the -31dBm blocker, must equate to an receiver </a:t>
            </a:r>
            <a:r>
              <a:rPr lang="en-US" dirty="0" smtClean="0"/>
              <a:t>NF </a:t>
            </a:r>
            <a:r>
              <a:rPr lang="en-US" dirty="0"/>
              <a:t>of &lt;12dB.  For a typical implementation of receiver </a:t>
            </a:r>
            <a:r>
              <a:rPr lang="en-US" dirty="0" smtClean="0"/>
              <a:t>NF </a:t>
            </a:r>
            <a:r>
              <a:rPr lang="en-US" dirty="0"/>
              <a:t>in the range 3-5dB, this gives 7-9dB of allowable </a:t>
            </a:r>
            <a:r>
              <a:rPr lang="en-US" dirty="0" smtClean="0"/>
              <a:t>desensitization </a:t>
            </a:r>
            <a:r>
              <a:rPr lang="en-US" dirty="0"/>
              <a:t>due to receiver </a:t>
            </a:r>
            <a:r>
              <a:rPr lang="en-US" dirty="0" smtClean="0"/>
              <a:t>blocking</a:t>
            </a:r>
            <a:r>
              <a:rPr lang="en-US" dirty="0"/>
              <a:t>.     </a:t>
            </a:r>
          </a:p>
          <a:p>
            <a:r>
              <a:rPr lang="en-US" dirty="0"/>
              <a:t>Effect of isolation</a:t>
            </a:r>
          </a:p>
          <a:p>
            <a:pPr lvl="1"/>
            <a:r>
              <a:rPr lang="en-US" dirty="0"/>
              <a:t>Taking receiver NF &lt; 12dB for transmit noise and receiver NF from transmit signal to &lt;12dB, gives a total of &lt;15dB, which should allow the modem to demodulate at the minimum receiver sensitivity levels specified in </a:t>
            </a:r>
            <a:r>
              <a:rPr lang="en-US" dirty="0" smtClean="0"/>
              <a:t>802.11.</a:t>
            </a:r>
            <a:endParaRPr lang="en-US" dirty="0"/>
          </a:p>
        </p:txBody>
      </p:sp>
      <p:sp>
        <p:nvSpPr>
          <p:cNvPr id="3" name="Title 2"/>
          <p:cNvSpPr>
            <a:spLocks noGrp="1"/>
          </p:cNvSpPr>
          <p:nvPr>
            <p:ph type="title"/>
          </p:nvPr>
        </p:nvSpPr>
        <p:spPr/>
        <p:txBody>
          <a:bodyPr/>
          <a:lstStyle/>
          <a:p>
            <a:r>
              <a:rPr lang="en-US" dirty="0"/>
              <a:t>How much isolation do we need</a:t>
            </a:r>
            <a:r>
              <a:rPr lang="en-US" dirty="0" smtClean="0"/>
              <a:t>? (2/2)</a:t>
            </a:r>
            <a:endParaRPr lang="en-US" dirty="0"/>
          </a:p>
        </p:txBody>
      </p:sp>
      <p:sp>
        <p:nvSpPr>
          <p:cNvPr id="4" name="Date Placeholder 3"/>
          <p:cNvSpPr>
            <a:spLocks noGrp="1"/>
          </p:cNvSpPr>
          <p:nvPr>
            <p:ph type="dt" sz="half" idx="10"/>
          </p:nvPr>
        </p:nvSpPr>
        <p:spPr/>
        <p:txBody>
          <a:bodyPr/>
          <a:lstStyle/>
          <a:p>
            <a:pPr>
              <a:defRPr/>
            </a:pPr>
            <a:r>
              <a:rPr lang="en-US" altLang="ko-KR" smtClean="0"/>
              <a:t>March 2021</a:t>
            </a:r>
            <a:endParaRPr lang="en-US" dirty="0"/>
          </a:p>
        </p:txBody>
      </p:sp>
      <p:sp>
        <p:nvSpPr>
          <p:cNvPr id="5" name="Footer Placeholder 4"/>
          <p:cNvSpPr>
            <a:spLocks noGrp="1"/>
          </p:cNvSpPr>
          <p:nvPr>
            <p:ph type="ftr" sz="quarter" idx="11"/>
          </p:nvPr>
        </p:nvSpPr>
        <p:spPr/>
        <p:txBody>
          <a:bodyPr/>
          <a:lstStyle/>
          <a:p>
            <a:pPr>
              <a:defRPr/>
            </a:pPr>
            <a:r>
              <a:rPr lang="en-US" altLang="ko-KR" smtClean="0"/>
              <a:t>Wook Bong Lee, Samsung</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4</a:t>
            </a:fld>
            <a:endParaRPr lang="en-US"/>
          </a:p>
        </p:txBody>
      </p:sp>
    </p:spTree>
    <p:extLst>
      <p:ext uri="{BB962C8B-B14F-4D97-AF65-F5344CB8AC3E}">
        <p14:creationId xmlns:p14="http://schemas.microsoft.com/office/powerpoint/2010/main" val="3779963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There are lots of self-interference rejection schemes were developed and studied under the full-duplex system</a:t>
            </a:r>
          </a:p>
          <a:p>
            <a:r>
              <a:rPr lang="en-US" dirty="0" smtClean="0"/>
              <a:t>Three categories [1]</a:t>
            </a:r>
          </a:p>
          <a:p>
            <a:pPr lvl="1"/>
            <a:r>
              <a:rPr lang="en-US" dirty="0"/>
              <a:t>Wireless-propagation domain techniques </a:t>
            </a:r>
          </a:p>
          <a:p>
            <a:pPr lvl="2"/>
            <a:r>
              <a:rPr lang="en-US" dirty="0" smtClean="0"/>
              <a:t>More 30 dB isolation with on-air antenna isolation is possible, but this will reduce the number of spatial streams per link. </a:t>
            </a:r>
          </a:p>
          <a:p>
            <a:pPr lvl="1"/>
            <a:r>
              <a:rPr lang="en-US" dirty="0" smtClean="0"/>
              <a:t>Digital-domain </a:t>
            </a:r>
            <a:r>
              <a:rPr lang="en-US" dirty="0"/>
              <a:t>techniques</a:t>
            </a:r>
          </a:p>
          <a:p>
            <a:pPr lvl="2"/>
            <a:r>
              <a:rPr lang="en-US" dirty="0" smtClean="0"/>
              <a:t>Bit width of ADC should be increased</a:t>
            </a:r>
          </a:p>
          <a:p>
            <a:pPr lvl="1"/>
            <a:r>
              <a:rPr lang="en-US" dirty="0" smtClean="0"/>
              <a:t>Analog-circuit-domain techniques, e.g. circulator</a:t>
            </a:r>
          </a:p>
          <a:p>
            <a:pPr lvl="2"/>
            <a:r>
              <a:rPr lang="en-US" dirty="0" smtClean="0"/>
              <a:t>Circulator can be a bit bulky for mobile phone</a:t>
            </a:r>
            <a:endParaRPr lang="en-US" dirty="0"/>
          </a:p>
        </p:txBody>
      </p:sp>
      <p:sp>
        <p:nvSpPr>
          <p:cNvPr id="3" name="Title 2"/>
          <p:cNvSpPr>
            <a:spLocks noGrp="1"/>
          </p:cNvSpPr>
          <p:nvPr>
            <p:ph type="title"/>
          </p:nvPr>
        </p:nvSpPr>
        <p:spPr/>
        <p:txBody>
          <a:bodyPr/>
          <a:lstStyle/>
          <a:p>
            <a:r>
              <a:rPr lang="en-US" dirty="0" smtClean="0"/>
              <a:t>Self Interference Rejection Techniques</a:t>
            </a:r>
            <a:endParaRPr lang="en-US" dirty="0"/>
          </a:p>
        </p:txBody>
      </p:sp>
      <p:sp>
        <p:nvSpPr>
          <p:cNvPr id="4" name="Date Placeholder 3"/>
          <p:cNvSpPr>
            <a:spLocks noGrp="1"/>
          </p:cNvSpPr>
          <p:nvPr>
            <p:ph type="dt" sz="half" idx="10"/>
          </p:nvPr>
        </p:nvSpPr>
        <p:spPr/>
        <p:txBody>
          <a:bodyPr/>
          <a:lstStyle/>
          <a:p>
            <a:pPr>
              <a:defRPr/>
            </a:pPr>
            <a:r>
              <a:rPr lang="en-US" altLang="ko-KR" smtClean="0"/>
              <a:t>March 2021</a:t>
            </a:r>
            <a:endParaRPr lang="en-US" dirty="0"/>
          </a:p>
        </p:txBody>
      </p:sp>
      <p:sp>
        <p:nvSpPr>
          <p:cNvPr id="5" name="Footer Placeholder 4"/>
          <p:cNvSpPr>
            <a:spLocks noGrp="1"/>
          </p:cNvSpPr>
          <p:nvPr>
            <p:ph type="ftr" sz="quarter" idx="11"/>
          </p:nvPr>
        </p:nvSpPr>
        <p:spPr/>
        <p:txBody>
          <a:bodyPr/>
          <a:lstStyle/>
          <a:p>
            <a:pPr>
              <a:defRPr/>
            </a:pPr>
            <a:r>
              <a:rPr lang="en-US" altLang="ko-KR" smtClean="0"/>
              <a:t>Wook Bong Lee, Samsung</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5</a:t>
            </a:fld>
            <a:endParaRPr lang="en-US"/>
          </a:p>
        </p:txBody>
      </p:sp>
      <p:pic>
        <p:nvPicPr>
          <p:cNvPr id="7" name="Picture 6"/>
          <p:cNvPicPr>
            <a:picLocks noChangeAspect="1"/>
          </p:cNvPicPr>
          <p:nvPr/>
        </p:nvPicPr>
        <p:blipFill>
          <a:blip r:embed="rId2"/>
          <a:stretch>
            <a:fillRect/>
          </a:stretch>
        </p:blipFill>
        <p:spPr>
          <a:xfrm>
            <a:off x="3222000" y="4652373"/>
            <a:ext cx="2700000" cy="1633333"/>
          </a:xfrm>
          <a:prstGeom prst="rect">
            <a:avLst/>
          </a:prstGeom>
        </p:spPr>
      </p:pic>
    </p:spTree>
    <p:extLst>
      <p:ext uri="{BB962C8B-B14F-4D97-AF65-F5344CB8AC3E}">
        <p14:creationId xmlns:p14="http://schemas.microsoft.com/office/powerpoint/2010/main" val="224681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Define four bands</a:t>
            </a:r>
          </a:p>
          <a:p>
            <a:pPr lvl="1"/>
            <a:r>
              <a:rPr lang="en-US" dirty="0" smtClean="0"/>
              <a:t>We </a:t>
            </a:r>
            <a:r>
              <a:rPr lang="en-US" dirty="0" smtClean="0"/>
              <a:t>can consider filter banks with four bands, i.e. 5L (lower 5 GHz band), 5U (upper 5 GHz band), 6L (lower 6 GHz band), and 6U (upper 6 GHz band</a:t>
            </a:r>
            <a:r>
              <a:rPr lang="en-US" dirty="0" smtClean="0"/>
              <a:t>).</a:t>
            </a:r>
            <a:endParaRPr lang="en-US" dirty="0" smtClean="0"/>
          </a:p>
          <a:p>
            <a:r>
              <a:rPr lang="en-GB" dirty="0" smtClean="0"/>
              <a:t>Disallowing multilink channel selection in adjacent bands</a:t>
            </a:r>
          </a:p>
          <a:p>
            <a:pPr lvl="1"/>
            <a:r>
              <a:rPr lang="en-GB" dirty="0" smtClean="0"/>
              <a:t>To </a:t>
            </a:r>
            <a:r>
              <a:rPr lang="en-GB" dirty="0"/>
              <a:t>achieve the level of isolation required with a practical filter/duplex implementation, we will need to forbid the use of adjacent </a:t>
            </a:r>
            <a:r>
              <a:rPr lang="en-GB" dirty="0" smtClean="0"/>
              <a:t>bands.</a:t>
            </a:r>
          </a:p>
          <a:p>
            <a:pPr lvl="1"/>
            <a:r>
              <a:rPr lang="en-GB" dirty="0" smtClean="0"/>
              <a:t>An </a:t>
            </a:r>
            <a:r>
              <a:rPr lang="en-GB" dirty="0"/>
              <a:t>additional benefit of this is that the passbands of each sub-band filter can be made to overlap slightly with the adjacent bands, which ensures that we don’t lose performance on any of the channels that occur at the top and bottom of the </a:t>
            </a:r>
            <a:r>
              <a:rPr lang="en-GB" dirty="0" smtClean="0"/>
              <a:t>sub-bands.</a:t>
            </a:r>
            <a:endParaRPr lang="en-US" dirty="0"/>
          </a:p>
          <a:p>
            <a:pPr lvl="1"/>
            <a:r>
              <a:rPr lang="en-GB" dirty="0" smtClean="0"/>
              <a:t>Although </a:t>
            </a:r>
            <a:r>
              <a:rPr lang="en-GB" dirty="0"/>
              <a:t>the submission has focused on STR, as this is the most demanding case, the isolation levels estimated here will be sufficient for STT operation as </a:t>
            </a:r>
            <a:r>
              <a:rPr lang="en-GB" dirty="0" smtClean="0"/>
              <a:t>well.</a:t>
            </a:r>
          </a:p>
          <a:p>
            <a:pPr lvl="1"/>
            <a:r>
              <a:rPr lang="en-GB" dirty="0" smtClean="0"/>
              <a:t>For </a:t>
            </a:r>
            <a:r>
              <a:rPr lang="en-GB" dirty="0"/>
              <a:t>this mode, it is important to consider isolation for reducing inter and cross-modulation effects from the two transmit paths, which can degrade spectral mask and </a:t>
            </a:r>
            <a:r>
              <a:rPr lang="en-GB" dirty="0" smtClean="0"/>
              <a:t>EVM.</a:t>
            </a:r>
          </a:p>
        </p:txBody>
      </p:sp>
      <p:sp>
        <p:nvSpPr>
          <p:cNvPr id="3" name="Title 2"/>
          <p:cNvSpPr>
            <a:spLocks noGrp="1"/>
          </p:cNvSpPr>
          <p:nvPr>
            <p:ph type="title"/>
          </p:nvPr>
        </p:nvSpPr>
        <p:spPr/>
        <p:txBody>
          <a:bodyPr/>
          <a:lstStyle/>
          <a:p>
            <a:r>
              <a:rPr lang="en-US" dirty="0" smtClean="0"/>
              <a:t>Preferred </a:t>
            </a:r>
            <a:r>
              <a:rPr lang="en-US" dirty="0" smtClean="0"/>
              <a:t>Option (1/2)</a:t>
            </a:r>
            <a:endParaRPr lang="en-US" dirty="0"/>
          </a:p>
        </p:txBody>
      </p:sp>
      <p:sp>
        <p:nvSpPr>
          <p:cNvPr id="4" name="Date Placeholder 3"/>
          <p:cNvSpPr>
            <a:spLocks noGrp="1"/>
          </p:cNvSpPr>
          <p:nvPr>
            <p:ph type="dt" sz="half" idx="10"/>
          </p:nvPr>
        </p:nvSpPr>
        <p:spPr/>
        <p:txBody>
          <a:bodyPr/>
          <a:lstStyle/>
          <a:p>
            <a:pPr>
              <a:defRPr/>
            </a:pPr>
            <a:r>
              <a:rPr lang="en-US" altLang="ko-KR" smtClean="0"/>
              <a:t>March 2021</a:t>
            </a:r>
            <a:endParaRPr lang="en-US" dirty="0"/>
          </a:p>
        </p:txBody>
      </p:sp>
      <p:sp>
        <p:nvSpPr>
          <p:cNvPr id="5" name="Footer Placeholder 4"/>
          <p:cNvSpPr>
            <a:spLocks noGrp="1"/>
          </p:cNvSpPr>
          <p:nvPr>
            <p:ph type="ftr" sz="quarter" idx="11"/>
          </p:nvPr>
        </p:nvSpPr>
        <p:spPr/>
        <p:txBody>
          <a:bodyPr/>
          <a:lstStyle/>
          <a:p>
            <a:pPr>
              <a:defRPr/>
            </a:pPr>
            <a:r>
              <a:rPr lang="en-US" altLang="ko-KR" smtClean="0"/>
              <a:t>Wook Bong Lee, Samsung</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6</a:t>
            </a:fld>
            <a:endParaRPr lang="en-US"/>
          </a:p>
        </p:txBody>
      </p:sp>
    </p:spTree>
    <p:extLst>
      <p:ext uri="{BB962C8B-B14F-4D97-AF65-F5344CB8AC3E}">
        <p14:creationId xmlns:p14="http://schemas.microsoft.com/office/powerpoint/2010/main" val="3437523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Allowed </a:t>
            </a:r>
            <a:r>
              <a:rPr lang="en-US" dirty="0" smtClean="0"/>
              <a:t>band pairs are 5L + 6L, 5L + 6U, and 5U + 6U</a:t>
            </a:r>
          </a:p>
          <a:p>
            <a:endParaRPr lang="en-US" dirty="0" smtClean="0"/>
          </a:p>
          <a:p>
            <a:r>
              <a:rPr lang="en-US" dirty="0" smtClean="0"/>
              <a:t>One example implementation choice for 5L </a:t>
            </a:r>
            <a:r>
              <a:rPr lang="en-US" dirty="0" smtClean="0"/>
              <a:t>+ 6L</a:t>
            </a:r>
          </a:p>
          <a:p>
            <a:pPr lvl="1"/>
            <a:r>
              <a:rPr lang="en-US" dirty="0" smtClean="0"/>
              <a:t>For each antenna, two transmit and two receive chains are connected to filters for 5L and </a:t>
            </a:r>
            <a:r>
              <a:rPr lang="en-US" dirty="0" smtClean="0"/>
              <a:t>6L.</a:t>
            </a:r>
            <a:endParaRPr lang="en-US" dirty="0" smtClean="0"/>
          </a:p>
          <a:p>
            <a:pPr lvl="1"/>
            <a:r>
              <a:rPr lang="en-US" dirty="0" smtClean="0"/>
              <a:t>High </a:t>
            </a:r>
            <a:r>
              <a:rPr lang="en-US" dirty="0"/>
              <a:t>band and low band </a:t>
            </a:r>
            <a:r>
              <a:rPr lang="en-US" dirty="0" smtClean="0"/>
              <a:t>can be combined </a:t>
            </a:r>
            <a:r>
              <a:rPr lang="en-US" dirty="0"/>
              <a:t>onto the antenna via </a:t>
            </a:r>
            <a:r>
              <a:rPr lang="en-US" dirty="0" smtClean="0"/>
              <a:t>a </a:t>
            </a:r>
            <a:r>
              <a:rPr lang="en-US" dirty="0"/>
              <a:t>high-pass/low-pass </a:t>
            </a:r>
            <a:r>
              <a:rPr lang="en-US" dirty="0" smtClean="0"/>
              <a:t>diplexer.</a:t>
            </a:r>
            <a:endParaRPr lang="en-US" dirty="0"/>
          </a:p>
          <a:p>
            <a:pPr lvl="1"/>
            <a:r>
              <a:rPr lang="en-US" dirty="0" smtClean="0"/>
              <a:t>Other arrangements of filters/diplexers and switches can be used which does not fundamentally change the combinations of channels/bands that can be supported </a:t>
            </a:r>
            <a:r>
              <a:rPr lang="en-US" dirty="0" smtClean="0"/>
              <a:t>concurrently</a:t>
            </a:r>
            <a:r>
              <a:rPr lang="en-US" dirty="0"/>
              <a:t>.</a:t>
            </a:r>
            <a:endParaRPr lang="en-US" dirty="0"/>
          </a:p>
        </p:txBody>
      </p:sp>
      <p:sp>
        <p:nvSpPr>
          <p:cNvPr id="3" name="Title 2"/>
          <p:cNvSpPr>
            <a:spLocks noGrp="1"/>
          </p:cNvSpPr>
          <p:nvPr>
            <p:ph type="title"/>
          </p:nvPr>
        </p:nvSpPr>
        <p:spPr/>
        <p:txBody>
          <a:bodyPr/>
          <a:lstStyle/>
          <a:p>
            <a:r>
              <a:rPr lang="en-US" dirty="0" smtClean="0"/>
              <a:t>Preferred </a:t>
            </a:r>
            <a:r>
              <a:rPr lang="en-US" dirty="0" smtClean="0"/>
              <a:t>Option (2/2)</a:t>
            </a:r>
            <a:endParaRPr lang="en-US" dirty="0"/>
          </a:p>
        </p:txBody>
      </p:sp>
      <p:sp>
        <p:nvSpPr>
          <p:cNvPr id="4" name="Date Placeholder 3"/>
          <p:cNvSpPr>
            <a:spLocks noGrp="1"/>
          </p:cNvSpPr>
          <p:nvPr>
            <p:ph type="dt" sz="half" idx="10"/>
          </p:nvPr>
        </p:nvSpPr>
        <p:spPr/>
        <p:txBody>
          <a:bodyPr/>
          <a:lstStyle/>
          <a:p>
            <a:pPr>
              <a:defRPr/>
            </a:pPr>
            <a:r>
              <a:rPr lang="en-US" altLang="ko-KR" smtClean="0"/>
              <a:t>March 2021</a:t>
            </a:r>
            <a:endParaRPr lang="en-US" dirty="0"/>
          </a:p>
        </p:txBody>
      </p:sp>
      <p:sp>
        <p:nvSpPr>
          <p:cNvPr id="5" name="Footer Placeholder 4"/>
          <p:cNvSpPr>
            <a:spLocks noGrp="1"/>
          </p:cNvSpPr>
          <p:nvPr>
            <p:ph type="ftr" sz="quarter" idx="11"/>
          </p:nvPr>
        </p:nvSpPr>
        <p:spPr/>
        <p:txBody>
          <a:bodyPr/>
          <a:lstStyle/>
          <a:p>
            <a:pPr>
              <a:defRPr/>
            </a:pPr>
            <a:r>
              <a:rPr lang="en-US" altLang="ko-KR" smtClean="0"/>
              <a:t>Wook Bong Lee, Samsung</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7</a:t>
            </a:fld>
            <a:endParaRPr lang="en-US"/>
          </a:p>
        </p:txBody>
      </p:sp>
    </p:spTree>
    <p:extLst>
      <p:ext uri="{BB962C8B-B14F-4D97-AF65-F5344CB8AC3E}">
        <p14:creationId xmlns:p14="http://schemas.microsoft.com/office/powerpoint/2010/main" val="338012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Define preferred link pair</a:t>
            </a:r>
          </a:p>
          <a:p>
            <a:pPr lvl="1"/>
            <a:r>
              <a:rPr lang="en-US" dirty="0" smtClean="0"/>
              <a:t>One link using a channel in 5L and the other using a channel in 6L</a:t>
            </a:r>
          </a:p>
          <a:p>
            <a:pPr lvl="1"/>
            <a:r>
              <a:rPr lang="en-US" dirty="0"/>
              <a:t>One link using a channel in </a:t>
            </a:r>
            <a:r>
              <a:rPr lang="en-US" dirty="0" smtClean="0"/>
              <a:t>5L </a:t>
            </a:r>
            <a:r>
              <a:rPr lang="en-US" dirty="0"/>
              <a:t>and the other using a channel in </a:t>
            </a:r>
            <a:r>
              <a:rPr lang="en-US" dirty="0" smtClean="0"/>
              <a:t>6U</a:t>
            </a:r>
          </a:p>
          <a:p>
            <a:pPr lvl="1"/>
            <a:r>
              <a:rPr lang="en-US" dirty="0" smtClean="0"/>
              <a:t>One link using a channel in 5U and the other using a channel in 6U</a:t>
            </a:r>
          </a:p>
          <a:p>
            <a:pPr lvl="1"/>
            <a:r>
              <a:rPr lang="en-US" dirty="0" smtClean="0"/>
              <a:t>One link using a channel in 2.4 GHz and the other using a channel in one of 5L, 5U, 6L, and 6U</a:t>
            </a:r>
          </a:p>
          <a:p>
            <a:pPr lvl="1"/>
            <a:r>
              <a:rPr lang="en-US" dirty="0" smtClean="0"/>
              <a:t>Where </a:t>
            </a:r>
          </a:p>
          <a:p>
            <a:pPr lvl="2"/>
            <a:r>
              <a:rPr lang="en-US" dirty="0" smtClean="0"/>
              <a:t>5L: U-NII-1 and U-NII-2A (from 5170 MHz to 5330 MHz)</a:t>
            </a:r>
          </a:p>
          <a:p>
            <a:pPr lvl="2"/>
            <a:r>
              <a:rPr lang="en-US" dirty="0" smtClean="0"/>
              <a:t>5U: U-NII-2C, U-NII-3 and U-NII-4 (from 5470 MHz to 5895 MHz)</a:t>
            </a:r>
          </a:p>
          <a:p>
            <a:pPr lvl="2"/>
            <a:r>
              <a:rPr lang="en-US" dirty="0" smtClean="0"/>
              <a:t>6L: U-NII-5 (5945 MHz to 6425 MHz)</a:t>
            </a:r>
          </a:p>
          <a:p>
            <a:pPr lvl="2"/>
            <a:r>
              <a:rPr lang="en-US" dirty="0" smtClean="0"/>
              <a:t>6U: U-NII-6 to U-NII-8 (6425 MHz to 7125 MHz)</a:t>
            </a:r>
          </a:p>
        </p:txBody>
      </p:sp>
      <p:sp>
        <p:nvSpPr>
          <p:cNvPr id="3" name="Title 2"/>
          <p:cNvSpPr>
            <a:spLocks noGrp="1"/>
          </p:cNvSpPr>
          <p:nvPr>
            <p:ph type="title"/>
          </p:nvPr>
        </p:nvSpPr>
        <p:spPr/>
        <p:txBody>
          <a:bodyPr/>
          <a:lstStyle/>
          <a:p>
            <a:r>
              <a:rPr lang="en-US" dirty="0" smtClean="0"/>
              <a:t>Proposal</a:t>
            </a:r>
            <a:endParaRPr lang="en-US" dirty="0"/>
          </a:p>
        </p:txBody>
      </p:sp>
      <p:sp>
        <p:nvSpPr>
          <p:cNvPr id="4" name="Date Placeholder 3"/>
          <p:cNvSpPr>
            <a:spLocks noGrp="1"/>
          </p:cNvSpPr>
          <p:nvPr>
            <p:ph type="dt" sz="half" idx="10"/>
          </p:nvPr>
        </p:nvSpPr>
        <p:spPr/>
        <p:txBody>
          <a:bodyPr/>
          <a:lstStyle/>
          <a:p>
            <a:pPr>
              <a:defRPr/>
            </a:pPr>
            <a:r>
              <a:rPr lang="en-US" altLang="ko-KR" smtClean="0"/>
              <a:t>March 2021</a:t>
            </a:r>
            <a:endParaRPr lang="en-US" dirty="0"/>
          </a:p>
        </p:txBody>
      </p:sp>
      <p:sp>
        <p:nvSpPr>
          <p:cNvPr id="5" name="Footer Placeholder 4"/>
          <p:cNvSpPr>
            <a:spLocks noGrp="1"/>
          </p:cNvSpPr>
          <p:nvPr>
            <p:ph type="ftr" sz="quarter" idx="11"/>
          </p:nvPr>
        </p:nvSpPr>
        <p:spPr/>
        <p:txBody>
          <a:bodyPr/>
          <a:lstStyle/>
          <a:p>
            <a:pPr>
              <a:defRPr/>
            </a:pPr>
            <a:r>
              <a:rPr lang="en-US" altLang="ko-KR" smtClean="0"/>
              <a:t>Wook Bong Lee, Samsung</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7614916F-BBEF-4684-B6F5-1E636F42BA02}" type="slidenum">
              <a:rPr lang="en-US" smtClean="0"/>
              <a:pPr>
                <a:defRPr/>
              </a:pPr>
              <a:t>8</a:t>
            </a:fld>
            <a:endParaRPr lang="en-US"/>
          </a:p>
        </p:txBody>
      </p:sp>
    </p:spTree>
    <p:extLst>
      <p:ext uri="{BB962C8B-B14F-4D97-AF65-F5344CB8AC3E}">
        <p14:creationId xmlns:p14="http://schemas.microsoft.com/office/powerpoint/2010/main" val="4280063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a:bodyPr>
          <a:lstStyle/>
          <a:p>
            <a:r>
              <a:rPr lang="en-US" altLang="ko-KR" dirty="0" smtClean="0"/>
              <a:t>Do you support to define preferred link pair as follows</a:t>
            </a:r>
            <a:r>
              <a:rPr lang="en-US" dirty="0" smtClean="0"/>
              <a:t>?</a:t>
            </a:r>
            <a:endParaRPr lang="en-US" altLang="ko-KR" dirty="0" smtClean="0"/>
          </a:p>
          <a:p>
            <a:pPr lvl="1"/>
            <a:r>
              <a:rPr lang="en-US" dirty="0" smtClean="0"/>
              <a:t>Preferred </a:t>
            </a:r>
            <a:r>
              <a:rPr lang="en-US" dirty="0"/>
              <a:t>link pair</a:t>
            </a:r>
          </a:p>
          <a:p>
            <a:pPr lvl="2"/>
            <a:r>
              <a:rPr lang="en-US" dirty="0"/>
              <a:t>One link using a channel in </a:t>
            </a:r>
            <a:r>
              <a:rPr lang="en-US" dirty="0" smtClean="0"/>
              <a:t>5L </a:t>
            </a:r>
            <a:r>
              <a:rPr lang="en-US" dirty="0"/>
              <a:t>and the other using a channel in </a:t>
            </a:r>
            <a:r>
              <a:rPr lang="en-US" dirty="0" smtClean="0"/>
              <a:t>6L</a:t>
            </a:r>
            <a:endParaRPr lang="en-US" dirty="0"/>
          </a:p>
          <a:p>
            <a:pPr lvl="2"/>
            <a:r>
              <a:rPr lang="en-US" dirty="0"/>
              <a:t>One link using a channel in </a:t>
            </a:r>
            <a:r>
              <a:rPr lang="en-US" dirty="0" smtClean="0"/>
              <a:t>5L </a:t>
            </a:r>
            <a:r>
              <a:rPr lang="en-US" dirty="0"/>
              <a:t>and the other using a channel in </a:t>
            </a:r>
            <a:r>
              <a:rPr lang="en-US" dirty="0" smtClean="0"/>
              <a:t>6U</a:t>
            </a:r>
            <a:endParaRPr lang="en-US" dirty="0"/>
          </a:p>
          <a:p>
            <a:pPr lvl="2"/>
            <a:r>
              <a:rPr lang="en-US" dirty="0"/>
              <a:t>One link using a channel in </a:t>
            </a:r>
            <a:r>
              <a:rPr lang="en-US" dirty="0" smtClean="0"/>
              <a:t>5U </a:t>
            </a:r>
            <a:r>
              <a:rPr lang="en-US" dirty="0"/>
              <a:t>and the other using a channel in </a:t>
            </a:r>
            <a:r>
              <a:rPr lang="en-US" dirty="0" smtClean="0"/>
              <a:t>6U</a:t>
            </a:r>
            <a:endParaRPr lang="en-US" dirty="0"/>
          </a:p>
          <a:p>
            <a:pPr lvl="2"/>
            <a:r>
              <a:rPr lang="en-US" dirty="0"/>
              <a:t>One link using a channel in 2.4 GHz and the other using a channel in one of </a:t>
            </a:r>
            <a:r>
              <a:rPr lang="en-US" dirty="0" smtClean="0"/>
              <a:t>5L</a:t>
            </a:r>
            <a:r>
              <a:rPr lang="en-US" dirty="0"/>
              <a:t>, </a:t>
            </a:r>
            <a:r>
              <a:rPr lang="en-US" dirty="0" smtClean="0"/>
              <a:t>5U</a:t>
            </a:r>
            <a:r>
              <a:rPr lang="en-US" dirty="0"/>
              <a:t>, </a:t>
            </a:r>
            <a:r>
              <a:rPr lang="en-US" dirty="0" smtClean="0"/>
              <a:t>6L</a:t>
            </a:r>
            <a:r>
              <a:rPr lang="en-US" dirty="0"/>
              <a:t>, and </a:t>
            </a:r>
            <a:r>
              <a:rPr lang="en-US" dirty="0" smtClean="0"/>
              <a:t>6U</a:t>
            </a:r>
            <a:endParaRPr lang="en-US" dirty="0"/>
          </a:p>
          <a:p>
            <a:pPr lvl="2"/>
            <a:r>
              <a:rPr lang="en-US" dirty="0"/>
              <a:t>Where </a:t>
            </a:r>
          </a:p>
          <a:p>
            <a:pPr lvl="3"/>
            <a:r>
              <a:rPr lang="en-US" dirty="0" smtClean="0"/>
              <a:t>5L</a:t>
            </a:r>
            <a:r>
              <a:rPr lang="en-US" dirty="0"/>
              <a:t>: U-NII-1 and U-NII-2A (from 5170 MHz to 5330 MHz)</a:t>
            </a:r>
          </a:p>
          <a:p>
            <a:pPr lvl="3"/>
            <a:r>
              <a:rPr lang="en-US" dirty="0" smtClean="0"/>
              <a:t>5U</a:t>
            </a:r>
            <a:r>
              <a:rPr lang="en-US" dirty="0"/>
              <a:t>: U-NII-2C, U-NII-3 and U-NII-4 (from 5470 MHz to 5895 MHz)</a:t>
            </a:r>
          </a:p>
          <a:p>
            <a:pPr lvl="3"/>
            <a:r>
              <a:rPr lang="en-US" dirty="0" smtClean="0"/>
              <a:t>6L</a:t>
            </a:r>
            <a:r>
              <a:rPr lang="en-US" dirty="0"/>
              <a:t>: U-NII-5 (5945 MHz to 6425 MHz)</a:t>
            </a:r>
          </a:p>
          <a:p>
            <a:pPr lvl="3"/>
            <a:r>
              <a:rPr lang="en-US" dirty="0" smtClean="0"/>
              <a:t>6U</a:t>
            </a:r>
            <a:r>
              <a:rPr lang="en-US" dirty="0"/>
              <a:t>: U-NII-6 to U-NII-8 (6425 MHz to 7125 MHz)</a:t>
            </a:r>
          </a:p>
          <a:p>
            <a:endParaRPr lang="en-US" altLang="ko-KR" dirty="0" smtClean="0"/>
          </a:p>
          <a:p>
            <a:endParaRPr lang="en-US" altLang="ko-KR" dirty="0"/>
          </a:p>
          <a:p>
            <a:pPr lvl="1"/>
            <a:r>
              <a:rPr lang="en-US" altLang="ko-KR" dirty="0" smtClean="0"/>
              <a:t>Y/N/A</a:t>
            </a:r>
            <a:endParaRPr lang="ko-KR" altLang="en-US" dirty="0"/>
          </a:p>
          <a:p>
            <a:endParaRPr lang="en-US" altLang="ko-KR" dirty="0"/>
          </a:p>
          <a:p>
            <a:endParaRPr lang="ko-KR" altLang="en-US" dirty="0"/>
          </a:p>
        </p:txBody>
      </p:sp>
      <p:sp>
        <p:nvSpPr>
          <p:cNvPr id="3" name="제목 2"/>
          <p:cNvSpPr>
            <a:spLocks noGrp="1"/>
          </p:cNvSpPr>
          <p:nvPr>
            <p:ph type="title"/>
          </p:nvPr>
        </p:nvSpPr>
        <p:spPr/>
        <p:txBody>
          <a:bodyPr/>
          <a:lstStyle/>
          <a:p>
            <a:r>
              <a:rPr lang="en-US" altLang="ko-KR" dirty="0" smtClean="0"/>
              <a:t>SP #1</a:t>
            </a:r>
            <a:endParaRPr lang="ko-KR" altLang="en-US" dirty="0"/>
          </a:p>
        </p:txBody>
      </p:sp>
      <p:sp>
        <p:nvSpPr>
          <p:cNvPr id="4" name="날짜 개체 틀 3"/>
          <p:cNvSpPr>
            <a:spLocks noGrp="1"/>
          </p:cNvSpPr>
          <p:nvPr>
            <p:ph type="dt" sz="half" idx="10"/>
          </p:nvPr>
        </p:nvSpPr>
        <p:spPr/>
        <p:txBody>
          <a:bodyPr/>
          <a:lstStyle/>
          <a:p>
            <a:pPr>
              <a:defRPr/>
            </a:pPr>
            <a:r>
              <a:rPr lang="en-US" altLang="ko-KR" dirty="0"/>
              <a:t>March 2021</a:t>
            </a:r>
            <a:endParaRPr lang="en-US" dirty="0"/>
          </a:p>
        </p:txBody>
      </p:sp>
      <p:sp>
        <p:nvSpPr>
          <p:cNvPr id="5" name="바닥글 개체 틀 4"/>
          <p:cNvSpPr>
            <a:spLocks noGrp="1"/>
          </p:cNvSpPr>
          <p:nvPr>
            <p:ph type="ftr" sz="quarter" idx="11"/>
          </p:nvPr>
        </p:nvSpPr>
        <p:spPr/>
        <p:txBody>
          <a:bodyPr/>
          <a:lstStyle/>
          <a:p>
            <a:pPr>
              <a:defRPr/>
            </a:pPr>
            <a:r>
              <a:rPr lang="en-US" altLang="ko-KR" dirty="0"/>
              <a:t>Wook Bong Lee, Samsung</a:t>
            </a:r>
          </a:p>
        </p:txBody>
      </p:sp>
      <p:sp>
        <p:nvSpPr>
          <p:cNvPr id="6" name="슬라이드 번호 개체 틀 5"/>
          <p:cNvSpPr>
            <a:spLocks noGrp="1"/>
          </p:cNvSpPr>
          <p:nvPr>
            <p:ph type="sldNum" sz="quarter" idx="12"/>
          </p:nvPr>
        </p:nvSpPr>
        <p:spPr/>
        <p:txBody>
          <a:bodyPr/>
          <a:lstStyle/>
          <a:p>
            <a:pPr>
              <a:defRPr/>
            </a:pPr>
            <a:r>
              <a:rPr lang="en-US" smtClean="0"/>
              <a:t>Slide </a:t>
            </a:r>
            <a:fld id="{7614916F-BBEF-4684-B6F5-1E636F42BA02}" type="slidenum">
              <a:rPr lang="en-US" smtClean="0"/>
              <a:pPr>
                <a:defRPr/>
              </a:pPr>
              <a:t>9</a:t>
            </a:fld>
            <a:endParaRPr lang="en-US"/>
          </a:p>
        </p:txBody>
      </p:sp>
    </p:spTree>
    <p:extLst>
      <p:ext uri="{BB962C8B-B14F-4D97-AF65-F5344CB8AC3E}">
        <p14:creationId xmlns:p14="http://schemas.microsoft.com/office/powerpoint/2010/main" val="133245192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189834</TotalTime>
  <Words>871</Words>
  <Application>Microsoft Office PowerPoint</Application>
  <PresentationFormat>On-screen Show (4:3)</PresentationFormat>
  <Paragraphs>127</Paragraphs>
  <Slides>10</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Times New Roman</vt:lpstr>
      <vt:lpstr>802-11-Submission</vt:lpstr>
      <vt:lpstr>Preferred Link Pair</vt:lpstr>
      <vt:lpstr>Introduction</vt:lpstr>
      <vt:lpstr>How much isolation do we need? (1/2)</vt:lpstr>
      <vt:lpstr>How much isolation do we need? (2/2)</vt:lpstr>
      <vt:lpstr>Self Interference Rejection Techniques</vt:lpstr>
      <vt:lpstr>Preferred Option (1/2)</vt:lpstr>
      <vt:lpstr>Preferred Option (2/2)</vt:lpstr>
      <vt:lpstr>Proposal</vt:lpstr>
      <vt:lpstr>SP #1</vt:lpstr>
      <vt:lpstr>Reference</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Wook Bong Lee</cp:lastModifiedBy>
  <cp:revision>3767</cp:revision>
  <cp:lastPrinted>2020-06-10T06:40:30Z</cp:lastPrinted>
  <dcterms:created xsi:type="dcterms:W3CDTF">2007-05-21T21:00:37Z</dcterms:created>
  <dcterms:modified xsi:type="dcterms:W3CDTF">2021-03-09T16:31:18Z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NSCPROP_SA">
    <vt:lpwstr>C:\Users\tianyu.wu\Downloads\11-17-0371-04-00ba-wur-duty-cycle-mode-and-timing-synchronization-follow-up.pptx</vt:lpwstr>
  </property>
</Properties>
</file>