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83" r:id="rId5"/>
    <p:sldId id="286" r:id="rId6"/>
    <p:sldId id="287" r:id="rId7"/>
    <p:sldId id="288" r:id="rId8"/>
    <p:sldId id="299" r:id="rId9"/>
    <p:sldId id="294" r:id="rId10"/>
    <p:sldId id="301" r:id="rId11"/>
    <p:sldId id="302" r:id="rId12"/>
    <p:sldId id="304" r:id="rId13"/>
    <p:sldId id="290" r:id="rId14"/>
    <p:sldId id="298" r:id="rId15"/>
    <p:sldId id="291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25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  <p:cmAuthor id="2" name="Yanyi Ding" initials="YD" lastIdx="20" clrIdx="1">
    <p:extLst>
      <p:ext uri="{19B8F6BF-5375-455C-9EA6-DF929625EA0E}">
        <p15:presenceInfo xmlns:p15="http://schemas.microsoft.com/office/powerpoint/2012/main" userId="S::yanyi.ding@sg.panasonic.com::67545d51-1498-40a0-b4de-9cdfe423dc22" providerId="AD"/>
      </p:ext>
    </p:extLst>
  </p:cmAuthor>
  <p:cmAuthor id="3" name="Rajat PUSHKARNA" initials="RP" lastIdx="3" clrIdx="2">
    <p:extLst>
      <p:ext uri="{19B8F6BF-5375-455C-9EA6-DF929625EA0E}">
        <p15:presenceInfo xmlns:p15="http://schemas.microsoft.com/office/powerpoint/2012/main" userId="S::rajat.pushkarna@sg.panasonic.com::93895587-9647-41b6-8020-b917e4fa5b9a" providerId="AD"/>
      </p:ext>
    </p:extLst>
  </p:cmAuthor>
  <p:cmAuthor id="4" name="Rojan Chitrakar" initials="RC" lastIdx="9" clrIdx="3">
    <p:extLst>
      <p:ext uri="{19B8F6BF-5375-455C-9EA6-DF929625EA0E}">
        <p15:presenceInfo xmlns:p15="http://schemas.microsoft.com/office/powerpoint/2012/main" userId="S::rojan.chitrakar@sg.panasonic.com::c886c867-fd14-458a-9961-9ccfa6eb85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88687" autoAdjust="0"/>
  </p:normalViewPr>
  <p:slideViewPr>
    <p:cSldViewPr snapToGrid="0">
      <p:cViewPr varScale="1">
        <p:scale>
          <a:sx n="60" d="100"/>
          <a:sy n="60" d="100"/>
        </p:scale>
        <p:origin x="1464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9/4/2021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9/4/2021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>
                <a:cs typeface="Arial" charset="0"/>
              </a:rPr>
              <a:t>doc.: IEEE 802.11-21/0400r0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t>Mar 2021</a:t>
            </a:r>
            <a:endParaRPr kumimoji="0" lang="en-US" altLang="ko-KR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br>
              <a:rPr lang="en-US" altLang="ko-KR" sz="2800" dirty="0">
                <a:ea typeface="굴림" panose="020B0600000101010101" pitchFamily="50" charset="-127"/>
              </a:rPr>
            </a:br>
            <a:r>
              <a:rPr lang="en-US" altLang="ko-KR" sz="2800" dirty="0">
                <a:ea typeface="굴림" panose="020B0600000101010101" pitchFamily="50" charset="-127"/>
              </a:rPr>
              <a:t>Enhanced UORA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>
                <a:ea typeface="굴림" panose="020B0600000101010101" pitchFamily="50" charset="-127"/>
              </a:rPr>
              <a:t>Date:</a:t>
            </a:r>
            <a:r>
              <a:rPr lang="en-US" altLang="ko-KR" sz="2000" b="0">
                <a:ea typeface="굴림" panose="020B0600000101010101" pitchFamily="50" charset="-127"/>
              </a:rPr>
              <a:t> 2021-03-12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303492" y="728662"/>
            <a:ext cx="1991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Conclusion 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18A5F-A366-457F-854C-26D050A11DCC}"/>
              </a:ext>
            </a:extLst>
          </p:cNvPr>
          <p:cNvSpPr txBox="1"/>
          <p:nvPr/>
        </p:nvSpPr>
        <p:spPr>
          <a:xfrm>
            <a:off x="696914" y="1490662"/>
            <a:ext cx="7766050" cy="33412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In this contribution, we propose the enhanced UORA to reduce the collision rate and improve the efficiency.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STAs that wins contention may randomly select a single spatial stream on the randomly selected RA-RU to transmit.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The range of eligible spatial streams is limited by the number of HE/EHT-LTF symbols indicated in the trigger frame.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No extra </a:t>
            </a:r>
            <a:r>
              <a:rPr lang="en-SG" sz="1600" dirty="0" err="1"/>
              <a:t>signaling</a:t>
            </a:r>
            <a:r>
              <a:rPr lang="en-SG" sz="1600" dirty="0"/>
              <a:t> is needed for the range of eligible spatial streams in the Trigger frame.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Other </a:t>
            </a:r>
            <a:r>
              <a:rPr lang="en-SG" sz="1600" dirty="0" err="1"/>
              <a:t>signaling</a:t>
            </a:r>
            <a:r>
              <a:rPr lang="en-SG" sz="1600" dirty="0"/>
              <a:t> is TBD.</a:t>
            </a:r>
          </a:p>
          <a:p>
            <a:pPr marL="742950" lvl="1" indent="-28575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No extra complexity added.</a:t>
            </a:r>
            <a:endParaRPr lang="en-US" sz="160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D19409-31A1-4BFF-ABD3-A5A1B52BF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359725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2BEDFF-A110-46D4-95A7-66EC1578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26FA5-3B24-4711-8611-8973ECF7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5A2D7-0519-4C64-AF41-0AAE36E6C68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CB6C2C-BBBD-484D-AC56-64FED14C5967}"/>
              </a:ext>
            </a:extLst>
          </p:cNvPr>
          <p:cNvSpPr txBox="1"/>
          <p:nvPr/>
        </p:nvSpPr>
        <p:spPr>
          <a:xfrm>
            <a:off x="3398905" y="728662"/>
            <a:ext cx="1800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Reference 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7960BF-BE53-44AE-A5B0-2542B90BB9ED}"/>
              </a:ext>
            </a:extLst>
          </p:cNvPr>
          <p:cNvSpPr txBox="1"/>
          <p:nvPr/>
        </p:nvSpPr>
        <p:spPr>
          <a:xfrm>
            <a:off x="696913" y="1428750"/>
            <a:ext cx="7732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SG" dirty="0"/>
              <a:t>Draft P802.11ax_D8.0  </a:t>
            </a:r>
          </a:p>
          <a:p>
            <a:pPr marL="342900" indent="-342900">
              <a:buFont typeface="+mj-lt"/>
              <a:buAutoNum type="arabicPeriod"/>
            </a:pPr>
            <a:r>
              <a:rPr lang="en-SG" dirty="0"/>
              <a:t>11-15-0832-00-00ax-performance-evaluation-of-su-mu-mimo-in-ofdma</a:t>
            </a:r>
          </a:p>
        </p:txBody>
      </p:sp>
    </p:spTree>
    <p:extLst>
      <p:ext uri="{BB962C8B-B14F-4D97-AF65-F5344CB8AC3E}">
        <p14:creationId xmlns:p14="http://schemas.microsoft.com/office/powerpoint/2010/main" val="1665000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SP#1 </a:t>
            </a:r>
            <a:endParaRPr lang="en-SG" sz="2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93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allows UL MU-MIMO to be enabled in RA-RUs and relaxes the restriction on size of UL MU-MIMO enabled RU for RA-RUs?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Only applicable to EHT TB PPDU.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Only single SS per STA is allowed.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minimal size of UL MU-MIMO enabled RA-RU is TBD.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R1.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A09274-B935-4103-9036-AA65B6498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SP#2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93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allows non-AP STAs that wins UORA contention to randomly select an eligible spatial stream in the randomly selected RA-RU to transmit?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range of eligible spatial streams is limited by the number of HE/EHT-LTF symbols indicated in the trigger frame.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R1.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A09274-B935-4103-9036-AA65B6498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133793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FD7A8A-A566-42E6-A1A1-F5146B96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467DA-2B98-44F3-8F63-A35CC002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4604A-317B-4784-8A76-D21D18A7B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3B3AC-E3B0-42C1-844E-C5035F708C79}"/>
              </a:ext>
            </a:extLst>
          </p:cNvPr>
          <p:cNvSpPr txBox="1"/>
          <p:nvPr/>
        </p:nvSpPr>
        <p:spPr>
          <a:xfrm>
            <a:off x="3527945" y="776288"/>
            <a:ext cx="216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Background </a:t>
            </a:r>
            <a:endParaRPr lang="en-SG" sz="28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6680-6CB4-4836-AD6C-2AFE578A5475}"/>
              </a:ext>
            </a:extLst>
          </p:cNvPr>
          <p:cNvSpPr txBox="1"/>
          <p:nvPr/>
        </p:nvSpPr>
        <p:spPr>
          <a:xfrm>
            <a:off x="696914" y="1490662"/>
            <a:ext cx="7766050" cy="20529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The efficiency of UORA is low. In the highest-efficiency case, the RU acceptance rate is 37%. [1]</a:t>
            </a:r>
          </a:p>
          <a:p>
            <a:pPr>
              <a:lnSpc>
                <a:spcPct val="130000"/>
              </a:lnSpc>
            </a:pPr>
            <a:endParaRPr lang="en-US" sz="20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This contribution proposes an enhanced UORA (e-UORA) mechanism to reduce the collision rate and improve the success probability. </a:t>
            </a:r>
          </a:p>
        </p:txBody>
      </p:sp>
    </p:spTree>
    <p:extLst>
      <p:ext uri="{BB962C8B-B14F-4D97-AF65-F5344CB8AC3E}">
        <p14:creationId xmlns:p14="http://schemas.microsoft.com/office/powerpoint/2010/main" val="69461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54CF7B-6160-4295-BC66-98918973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02BD03-420D-4A18-BBE1-8CB379DD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431B4-AE20-469B-8D68-BC5801F30992}"/>
              </a:ext>
            </a:extLst>
          </p:cNvPr>
          <p:cNvSpPr txBox="1"/>
          <p:nvPr/>
        </p:nvSpPr>
        <p:spPr>
          <a:xfrm>
            <a:off x="2937300" y="780521"/>
            <a:ext cx="314804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Collision in UORA </a:t>
            </a:r>
            <a:endParaRPr lang="en-SG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B4442E-432F-4266-B921-3EA19169AD1D}"/>
              </a:ext>
            </a:extLst>
          </p:cNvPr>
          <p:cNvSpPr txBox="1"/>
          <p:nvPr/>
        </p:nvSpPr>
        <p:spPr>
          <a:xfrm>
            <a:off x="696913" y="1368751"/>
            <a:ext cx="7847012" cy="16608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11ax, UORA allows non-AP HE STAs that wins the contention to randomly select random access RU (RA-RU) assigned by an AP in a trigger frame. 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Non-AP HE STAs can only transmit on the first spatial stream in RA-RUs. 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i.e., UL MU-MIMO is not supported in RA-RUs.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If more than one non-AP HE STAs select a same RA-RU, collision happens.  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67B7D1-0423-4B10-BAD1-8580B469A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24F1E54C-A1AF-4D4F-A082-9139CEB6A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41135"/>
              </p:ext>
            </p:extLst>
          </p:nvPr>
        </p:nvGraphicFramePr>
        <p:xfrm>
          <a:off x="1094098" y="3761603"/>
          <a:ext cx="98235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353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1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2045)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3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D313BA10-7EE2-4552-9F26-9ED66F860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4003"/>
              </p:ext>
            </p:extLst>
          </p:nvPr>
        </p:nvGraphicFramePr>
        <p:xfrm>
          <a:off x="2803838" y="3761603"/>
          <a:ext cx="149194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40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RU1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rgbClr val="FF0000"/>
                          </a:solidFill>
                        </a:rPr>
                        <a:t>Collision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</a:p>
                    <a:p>
                      <a:pPr algn="ctr"/>
                      <a:r>
                        <a:rPr lang="en-SG" sz="1200" b="0">
                          <a:solidFill>
                            <a:schemeClr val="tx1"/>
                          </a:solidFill>
                        </a:rPr>
                        <a:t>Empty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HE TB PPDU from STA 3 (RU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2A2F734D-5AB6-445F-B26F-3B676E3DB149}"/>
              </a:ext>
            </a:extLst>
          </p:cNvPr>
          <p:cNvGrpSpPr/>
          <p:nvPr/>
        </p:nvGrpSpPr>
        <p:grpSpPr>
          <a:xfrm>
            <a:off x="499372" y="3325347"/>
            <a:ext cx="6330053" cy="2451792"/>
            <a:chOff x="1547122" y="3811942"/>
            <a:chExt cx="6330053" cy="245179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53D399F-D7F9-4EF1-B091-08C718939D6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40861" y="4042775"/>
              <a:ext cx="0" cy="19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8C2D53E-BF30-469A-A095-6EAA5BA5C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0861" y="5990638"/>
              <a:ext cx="603631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813CF82-F9C2-4659-AB9B-61632D71EAB1}"/>
                </a:ext>
              </a:extLst>
            </p:cNvPr>
            <p:cNvCxnSpPr/>
            <p:nvPr/>
          </p:nvCxnSpPr>
          <p:spPr bwMode="auto">
            <a:xfrm flipH="1">
              <a:off x="5332583" y="4395200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ACBA033-54AF-481C-BD0C-E4CEEDD5641A}"/>
                </a:ext>
              </a:extLst>
            </p:cNvPr>
            <p:cNvSpPr txBox="1"/>
            <p:nvPr/>
          </p:nvSpPr>
          <p:spPr>
            <a:xfrm>
              <a:off x="5466877" y="4243964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STA1</a:t>
              </a:r>
              <a:endParaRPr lang="en-SG" sz="1400" b="1"/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DA6EC41-276C-4FB3-95D5-4200F50DD19A}"/>
                </a:ext>
              </a:extLst>
            </p:cNvPr>
            <p:cNvCxnSpPr/>
            <p:nvPr/>
          </p:nvCxnSpPr>
          <p:spPr bwMode="auto">
            <a:xfrm flipH="1">
              <a:off x="5332583" y="4591515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C9F5377-CD13-4DDC-9410-FD3AC05A012C}"/>
                </a:ext>
              </a:extLst>
            </p:cNvPr>
            <p:cNvSpPr txBox="1"/>
            <p:nvPr/>
          </p:nvSpPr>
          <p:spPr>
            <a:xfrm>
              <a:off x="5466877" y="4440279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STA2</a:t>
              </a:r>
              <a:endParaRPr lang="en-SG" sz="1400" b="1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CE9AE32-1552-44DC-B079-F44096D9160D}"/>
                </a:ext>
              </a:extLst>
            </p:cNvPr>
            <p:cNvCxnSpPr/>
            <p:nvPr/>
          </p:nvCxnSpPr>
          <p:spPr bwMode="auto">
            <a:xfrm flipH="1">
              <a:off x="5332583" y="5674980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2FA8A7-883D-4363-8044-BCDBED45B993}"/>
                </a:ext>
              </a:extLst>
            </p:cNvPr>
            <p:cNvSpPr txBox="1"/>
            <p:nvPr/>
          </p:nvSpPr>
          <p:spPr>
            <a:xfrm>
              <a:off x="5466877" y="5523744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STA3</a:t>
              </a:r>
              <a:endParaRPr lang="en-SG" sz="1400" b="1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6F05CB-F85B-491E-A959-70B27ABC5B6C}"/>
                </a:ext>
              </a:extLst>
            </p:cNvPr>
            <p:cNvSpPr txBox="1"/>
            <p:nvPr/>
          </p:nvSpPr>
          <p:spPr>
            <a:xfrm>
              <a:off x="3216826" y="5755943"/>
              <a:ext cx="542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DA35D70-AD2C-4F9B-B8F9-A6227AFB9801}"/>
                </a:ext>
              </a:extLst>
            </p:cNvPr>
            <p:cNvSpPr txBox="1"/>
            <p:nvPr/>
          </p:nvSpPr>
          <p:spPr>
            <a:xfrm>
              <a:off x="5424023" y="5755903"/>
              <a:ext cx="542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81F6F15-F802-4FC1-BD96-9969DEA2A37A}"/>
                </a:ext>
              </a:extLst>
            </p:cNvPr>
            <p:cNvSpPr/>
            <p:nvPr/>
          </p:nvSpPr>
          <p:spPr bwMode="auto">
            <a:xfrm>
              <a:off x="6069637" y="4244478"/>
              <a:ext cx="893138" cy="174242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Multi-STA </a:t>
              </a:r>
              <a:r>
                <a:rPr kumimoji="0" lang="en-US" sz="1200" b="0" i="0" u="none" strike="noStrike" cap="none" normalizeH="0" baseline="0" err="1">
                  <a:ln>
                    <a:noFill/>
                  </a:ln>
                  <a:effectLst/>
                  <a:latin typeface="Times New Roman" pitchFamily="18" charset="0"/>
                </a:rPr>
                <a:t>BlockAck</a:t>
              </a:r>
              <a:endParaRPr kumimoji="0" lang="en-SG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04002C1-C741-48B5-B024-67166E3DF5C4}"/>
                </a:ext>
              </a:extLst>
            </p:cNvPr>
            <p:cNvSpPr txBox="1"/>
            <p:nvPr/>
          </p:nvSpPr>
          <p:spPr>
            <a:xfrm>
              <a:off x="2025473" y="3811942"/>
              <a:ext cx="11913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/>
                <a:t>Trigger frame</a:t>
              </a:r>
            </a:p>
            <a:p>
              <a:pPr algn="ctr"/>
              <a:r>
                <a:rPr lang="en-US" sz="1200"/>
                <a:t>(random access)</a:t>
              </a:r>
              <a:endParaRPr lang="en-SG" sz="120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C9FFB59-78EF-4DD1-A5E7-45CBF9ED71D7}"/>
                </a:ext>
              </a:extLst>
            </p:cNvPr>
            <p:cNvSpPr txBox="1"/>
            <p:nvPr/>
          </p:nvSpPr>
          <p:spPr>
            <a:xfrm rot="10800000">
              <a:off x="1547122" y="4025806"/>
              <a:ext cx="353943" cy="68704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100"/>
                <a:t>Frequency</a:t>
              </a:r>
              <a:endParaRPr lang="en-SG" sz="110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4F2B189-8583-4169-BD28-2EF5AAA6AD82}"/>
                </a:ext>
              </a:extLst>
            </p:cNvPr>
            <p:cNvSpPr txBox="1"/>
            <p:nvPr/>
          </p:nvSpPr>
          <p:spPr>
            <a:xfrm rot="16200000">
              <a:off x="7505759" y="5892318"/>
              <a:ext cx="353943" cy="38888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100"/>
                <a:t>Time</a:t>
              </a:r>
              <a:endParaRPr lang="en-SG" sz="110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7FD13672-082E-473F-8F26-2244507EF749}"/>
              </a:ext>
            </a:extLst>
          </p:cNvPr>
          <p:cNvSpPr txBox="1"/>
          <p:nvPr/>
        </p:nvSpPr>
        <p:spPr>
          <a:xfrm>
            <a:off x="6829425" y="3788514"/>
            <a:ext cx="2147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STA 1, STA 2</a:t>
            </a:r>
            <a:r>
              <a:rPr lang="en-US" sz="1400"/>
              <a:t>: </a:t>
            </a:r>
          </a:p>
          <a:p>
            <a:r>
              <a:rPr lang="en-US" sz="1400"/>
              <a:t>associated STAs qualified to contend for RA-RUs.</a:t>
            </a:r>
          </a:p>
          <a:p>
            <a:r>
              <a:rPr lang="en-US" sz="1400" b="1"/>
              <a:t>STA 3</a:t>
            </a:r>
            <a:r>
              <a:rPr lang="en-US" sz="1400"/>
              <a:t>: </a:t>
            </a:r>
          </a:p>
          <a:p>
            <a:r>
              <a:rPr lang="en-US" sz="1400"/>
              <a:t>unassociated STA qualified to contend for RA-RUs.</a:t>
            </a:r>
            <a:endParaRPr lang="en-SG" sz="1400"/>
          </a:p>
        </p:txBody>
      </p:sp>
    </p:spTree>
    <p:extLst>
      <p:ext uri="{BB962C8B-B14F-4D97-AF65-F5344CB8AC3E}">
        <p14:creationId xmlns:p14="http://schemas.microsoft.com/office/powerpoint/2010/main" val="272542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A82BA-923E-4E49-816D-6A0032D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079290-AEB6-46AF-B358-7D968B8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B0C32-AB6B-433F-8769-9389FADC1BDC}"/>
              </a:ext>
            </a:extLst>
          </p:cNvPr>
          <p:cNvSpPr txBox="1"/>
          <p:nvPr/>
        </p:nvSpPr>
        <p:spPr>
          <a:xfrm>
            <a:off x="3102175" y="724228"/>
            <a:ext cx="2939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Enhanced UORA 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99B78-6FD2-4B8F-A3A3-8B9E687707FA}"/>
              </a:ext>
            </a:extLst>
          </p:cNvPr>
          <p:cNvSpPr txBox="1"/>
          <p:nvPr/>
        </p:nvSpPr>
        <p:spPr>
          <a:xfrm>
            <a:off x="696913" y="1266836"/>
            <a:ext cx="7847012" cy="39014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In e-UORA, UL MU-MIMO is enabled in RA-RUs. (Whether e-UORA is enabled may be indicated in the trigger frame.)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Non-AP STAs that wins the contention may </a:t>
            </a:r>
            <a:r>
              <a:rPr lang="en-US" sz="1600" b="1" dirty="0">
                <a:cs typeface="Times New Roman"/>
              </a:rPr>
              <a:t>randomly select a single spatial stream </a:t>
            </a:r>
            <a:r>
              <a:rPr lang="en-US" sz="1600" dirty="0">
                <a:cs typeface="Times New Roman"/>
              </a:rPr>
              <a:t>in the randomly selected RA-RU to transmit. 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The range of eligible spatial streams is limited by the number of HE/EHT-LTF symbols indicated in the trigger frame.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receiver AP performs decoding on all eligible spatial streams on RA-RUs of TB PPDU.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B050"/>
                </a:solidFill>
              </a:rPr>
              <a:t>For STAs supporting UL MU-MIMO and UORA, e-UORA is a simple enhancement to realize.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9F827E-4132-452E-8AAE-F5A9B1A22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401058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30597A-708B-42DB-A3AF-81E4EDD7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14F63-491D-4D85-B818-FC786992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45485-2D6B-4A3B-8291-ECF669EFA7E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1B367B-2E86-4CEC-816F-4F53DB7A737E}"/>
              </a:ext>
            </a:extLst>
          </p:cNvPr>
          <p:cNvSpPr txBox="1"/>
          <p:nvPr/>
        </p:nvSpPr>
        <p:spPr>
          <a:xfrm>
            <a:off x="3102175" y="724228"/>
            <a:ext cx="2939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Enhanced UORA </a:t>
            </a:r>
            <a:endParaRPr lang="en-SG" sz="2800" b="1" dirty="0"/>
          </a:p>
        </p:txBody>
      </p: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E2532CB5-7923-4BE0-90BF-93D673D45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53845"/>
              </p:ext>
            </p:extLst>
          </p:nvPr>
        </p:nvGraphicFramePr>
        <p:xfrm>
          <a:off x="1022832" y="3096825"/>
          <a:ext cx="98235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353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1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2045)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3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aphicFrame>
        <p:nvGraphicFramePr>
          <p:cNvPr id="8" name="Table 13">
            <a:extLst>
              <a:ext uri="{FF2B5EF4-FFF2-40B4-BE49-F238E27FC236}">
                <a16:creationId xmlns:a16="http://schemas.microsoft.com/office/drawing/2014/main" id="{F6E85570-F5A0-405D-8C69-9120842F8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85475"/>
              </p:ext>
            </p:extLst>
          </p:nvPr>
        </p:nvGraphicFramePr>
        <p:xfrm>
          <a:off x="3299328" y="3096825"/>
          <a:ext cx="2309075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75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EHT TB PPDU from STA1 and STA2 (RU 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</a:p>
                    <a:p>
                      <a:pPr algn="ctr"/>
                      <a:r>
                        <a:rPr lang="en-SG" sz="1200" b="0">
                          <a:solidFill>
                            <a:schemeClr val="tx1"/>
                          </a:solidFill>
                        </a:rPr>
                        <a:t>Empty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EHT TB PPDU from STA 3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(RU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E7F42F59-2545-4A0C-A1EC-C8B2BD25281E}"/>
              </a:ext>
            </a:extLst>
          </p:cNvPr>
          <p:cNvGrpSpPr/>
          <p:nvPr/>
        </p:nvGrpSpPr>
        <p:grpSpPr>
          <a:xfrm>
            <a:off x="566224" y="2660569"/>
            <a:ext cx="7751762" cy="2452809"/>
            <a:chOff x="636951" y="2747862"/>
            <a:chExt cx="7751762" cy="2452809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C73091F-8CE9-4231-9D58-3C039E3121F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30690" y="2978695"/>
              <a:ext cx="0" cy="19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7ECBD08-8C4B-4EDB-81C6-195E7DB923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30690" y="4926558"/>
              <a:ext cx="74580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D16B055-115E-4217-A9AD-0794A9577E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709779" y="3303809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B098F8F-6911-42EC-8B69-8E42DD086CEF}"/>
                </a:ext>
              </a:extLst>
            </p:cNvPr>
            <p:cNvSpPr txBox="1"/>
            <p:nvPr/>
          </p:nvSpPr>
          <p:spPr>
            <a:xfrm>
              <a:off x="5844073" y="3152573"/>
              <a:ext cx="1524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STA1, selects SS1</a:t>
              </a:r>
              <a:endParaRPr lang="en-SG" sz="1400" b="1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238720B-A93B-4C4D-9553-7CB2D66401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709779" y="3500124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3FB0C19-F3B3-4699-AACC-8BD0CC7A27CA}"/>
                </a:ext>
              </a:extLst>
            </p:cNvPr>
            <p:cNvSpPr txBox="1"/>
            <p:nvPr/>
          </p:nvSpPr>
          <p:spPr>
            <a:xfrm>
              <a:off x="5844073" y="3348888"/>
              <a:ext cx="1524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STA2, selects SS2</a:t>
              </a:r>
              <a:endParaRPr lang="en-SG" sz="1400" b="1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E76165D-75DB-48AB-8505-0680351344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683729" y="4601275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63FC98D-0AF8-4B1E-A0CC-A52A477FDF9D}"/>
                </a:ext>
              </a:extLst>
            </p:cNvPr>
            <p:cNvSpPr txBox="1"/>
            <p:nvPr/>
          </p:nvSpPr>
          <p:spPr>
            <a:xfrm>
              <a:off x="5818022" y="4450039"/>
              <a:ext cx="15969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STA3, selects SS1</a:t>
              </a:r>
              <a:endParaRPr lang="en-SG" sz="1400" b="1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6978C7-51D5-4ADC-834A-5E621B07AB4F}"/>
                </a:ext>
              </a:extLst>
            </p:cNvPr>
            <p:cNvSpPr txBox="1"/>
            <p:nvPr/>
          </p:nvSpPr>
          <p:spPr>
            <a:xfrm>
              <a:off x="2451915" y="4692992"/>
              <a:ext cx="542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7705E8A-571E-46F4-8B11-05D698C558F4}"/>
                </a:ext>
              </a:extLst>
            </p:cNvPr>
            <p:cNvSpPr txBox="1"/>
            <p:nvPr/>
          </p:nvSpPr>
          <p:spPr>
            <a:xfrm>
              <a:off x="6239295" y="4661328"/>
              <a:ext cx="542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BA98179-50EA-44B6-B47C-24DB3F51BABF}"/>
                </a:ext>
              </a:extLst>
            </p:cNvPr>
            <p:cNvSpPr/>
            <p:nvPr/>
          </p:nvSpPr>
          <p:spPr bwMode="auto">
            <a:xfrm>
              <a:off x="7375162" y="3184125"/>
              <a:ext cx="828893" cy="174242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Multi-STA </a:t>
              </a:r>
              <a:r>
                <a:rPr kumimoji="0" lang="en-US" sz="1200" b="0" i="0" u="none" strike="noStrike" cap="none" normalizeH="0" baseline="0" err="1">
                  <a:ln>
                    <a:noFill/>
                  </a:ln>
                  <a:effectLst/>
                  <a:latin typeface="Times New Roman" pitchFamily="18" charset="0"/>
                </a:rPr>
                <a:t>BlockAck</a:t>
              </a:r>
              <a:endParaRPr kumimoji="0" lang="en-SG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D6DAE61-AC97-4D0A-833D-B9E7A6FC021D}"/>
                </a:ext>
              </a:extLst>
            </p:cNvPr>
            <p:cNvSpPr txBox="1"/>
            <p:nvPr/>
          </p:nvSpPr>
          <p:spPr>
            <a:xfrm>
              <a:off x="977184" y="2747862"/>
              <a:ext cx="11913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/>
                <a:t>Trigger frame</a:t>
              </a:r>
            </a:p>
            <a:p>
              <a:pPr algn="ctr"/>
              <a:r>
                <a:rPr lang="en-US" sz="1200"/>
                <a:t>(random access)</a:t>
              </a:r>
              <a:endParaRPr lang="en-SG" sz="12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AA9A40-A597-4C46-B37A-5631E7BE609E}"/>
                </a:ext>
              </a:extLst>
            </p:cNvPr>
            <p:cNvSpPr txBox="1"/>
            <p:nvPr/>
          </p:nvSpPr>
          <p:spPr>
            <a:xfrm rot="10800000">
              <a:off x="636951" y="2961726"/>
              <a:ext cx="353943" cy="68704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1100"/>
                <a:t>Frequency</a:t>
              </a:r>
              <a:endParaRPr lang="en-SG" sz="11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27AE35-A685-4910-945B-531820259A84}"/>
                </a:ext>
              </a:extLst>
            </p:cNvPr>
            <p:cNvSpPr txBox="1"/>
            <p:nvPr/>
          </p:nvSpPr>
          <p:spPr>
            <a:xfrm rot="16200000">
              <a:off x="8017297" y="4829255"/>
              <a:ext cx="353943" cy="38888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1100"/>
                <a:t>Time</a:t>
              </a:r>
              <a:endParaRPr lang="en-SG" sz="110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F52B99D-342C-4C7A-92D6-05CEA2F6FD1B}"/>
              </a:ext>
            </a:extLst>
          </p:cNvPr>
          <p:cNvSpPr txBox="1"/>
          <p:nvPr/>
        </p:nvSpPr>
        <p:spPr>
          <a:xfrm>
            <a:off x="696913" y="1578874"/>
            <a:ext cx="6724085" cy="1340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Example of e-UORA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The number of EHT-LTF symbols indicated in the trigger frame is ‘2’.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i.e., the range of eligible spatial streams in RA-RU is SS1~SS2.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SG" sz="16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15035-EB45-4393-A486-EFA38D0C1087}"/>
              </a:ext>
            </a:extLst>
          </p:cNvPr>
          <p:cNvSpPr/>
          <p:nvPr/>
        </p:nvSpPr>
        <p:spPr>
          <a:xfrm>
            <a:off x="696913" y="4958751"/>
            <a:ext cx="7847012" cy="380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00B050"/>
                </a:solidFill>
              </a:rPr>
              <a:t>In this example, the collision that could have happened in RU 1 is avoided.</a:t>
            </a:r>
          </a:p>
        </p:txBody>
      </p:sp>
    </p:spTree>
    <p:extLst>
      <p:ext uri="{BB962C8B-B14F-4D97-AF65-F5344CB8AC3E}">
        <p14:creationId xmlns:p14="http://schemas.microsoft.com/office/powerpoint/2010/main" val="419347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0BD0EB-761C-4095-A0D7-4E607582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3E04F5-B873-4677-ADB6-7E92231E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F185C-AFC4-4B45-BA3C-AFF0DE6C9B51}"/>
              </a:ext>
            </a:extLst>
          </p:cNvPr>
          <p:cNvSpPr txBox="1"/>
          <p:nvPr/>
        </p:nvSpPr>
        <p:spPr>
          <a:xfrm>
            <a:off x="2031088" y="724228"/>
            <a:ext cx="5081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Discussion on RU Size Concern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D80D0-EC62-4804-8EE7-1BCD76D0F81E}"/>
              </a:ext>
            </a:extLst>
          </p:cNvPr>
          <p:cNvSpPr/>
          <p:nvPr/>
        </p:nvSpPr>
        <p:spPr>
          <a:xfrm>
            <a:off x="696913" y="1266411"/>
            <a:ext cx="7847012" cy="35813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There is restriction on size of MU-MIMO enabled RU.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In 11ax, the minimal size of MU-MIMO enabled RU is 106-tones.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In 11be D0.3, the minimal size of MU-MIMO enabled RU is 242-tones.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restriction on size of MU-MIMO enabled RU was proposed by [2]. Considerations on throughput of DL MU-MIMO within OFDMA was discussed: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DL MU-MIMO in small-size RU causes large overhead of HE-SIG-B symbols.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B050"/>
                </a:solidFill>
              </a:rPr>
              <a:t>For UORA, there is no HE-SIG-B or only one EHT-SIG symbol in TB PPDU.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b="1" dirty="0"/>
              <a:t>The considerations on throughput of MU-MIMO within OFDMA does not exist in  e-UORA.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843FC44-A7C6-4F49-BF60-5ED58CCE1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238739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900144-E9B8-4E62-97B2-0234434C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E25BAA-D72F-480D-814E-18F4325B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B19D-F179-4706-904B-BD5818B170B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429EE-F00F-41BA-A507-F6C535C89E75}"/>
              </a:ext>
            </a:extLst>
          </p:cNvPr>
          <p:cNvSpPr txBox="1"/>
          <p:nvPr/>
        </p:nvSpPr>
        <p:spPr>
          <a:xfrm>
            <a:off x="3155597" y="724228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Simulation Setup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D3F47-3B38-42BB-8DD3-3C233F4DBF6D}"/>
              </a:ext>
            </a:extLst>
          </p:cNvPr>
          <p:cNvSpPr txBox="1"/>
          <p:nvPr/>
        </p:nvSpPr>
        <p:spPr>
          <a:xfrm>
            <a:off x="696913" y="1247448"/>
            <a:ext cx="7847012" cy="401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Common setup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Mechanism: UORA/ e-UORA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Number of STAs: [ 2, 4, 6, 8, 10, 12, 14, 16 ]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Number and size of RA-RUs: 8, 26-tone RU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Range of eligible SS in RA-RUs: [ 2, 4 ] (assume all supported by STAs)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Each STA has one packet to transmit.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Iterations: 1000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UORA setup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 err="1"/>
              <a:t>EOCWmin</a:t>
            </a:r>
            <a:r>
              <a:rPr lang="en-US" dirty="0"/>
              <a:t> = 2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BSS radius = 15 m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Active STAs are randomly located in the BSS.</a:t>
            </a:r>
          </a:p>
        </p:txBody>
      </p:sp>
    </p:spTree>
    <p:extLst>
      <p:ext uri="{BB962C8B-B14F-4D97-AF65-F5344CB8AC3E}">
        <p14:creationId xmlns:p14="http://schemas.microsoft.com/office/powerpoint/2010/main" val="213798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515CCF-C280-4091-8A6B-F80F6875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ABBCD-7AEF-4EC3-961B-A0010841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F98D4-AB02-4F2E-97BF-C80FC739FAE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01556-BE7B-4B92-AF24-A78D463CB9FF}"/>
              </a:ext>
            </a:extLst>
          </p:cNvPr>
          <p:cNvSpPr txBox="1"/>
          <p:nvPr/>
        </p:nvSpPr>
        <p:spPr>
          <a:xfrm>
            <a:off x="2990372" y="648426"/>
            <a:ext cx="3020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Simulation Result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SG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581964-64D9-47B3-97DE-F0E15B6B6957}"/>
              </a:ext>
            </a:extLst>
          </p:cNvPr>
          <p:cNvSpPr txBox="1"/>
          <p:nvPr/>
        </p:nvSpPr>
        <p:spPr>
          <a:xfrm>
            <a:off x="733261" y="5249941"/>
            <a:ext cx="7810664" cy="776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u="sng" dirty="0"/>
              <a:t>Note</a:t>
            </a:r>
            <a:r>
              <a:rPr lang="en-US" dirty="0"/>
              <a:t>: </a:t>
            </a:r>
          </a:p>
          <a:p>
            <a:pPr>
              <a:lnSpc>
                <a:spcPct val="130000"/>
              </a:lnSpc>
            </a:pPr>
            <a:r>
              <a:rPr lang="en-US" dirty="0"/>
              <a:t>Average number of collided packets is the number of collided packets per iteration.</a:t>
            </a:r>
          </a:p>
        </p:txBody>
      </p:sp>
      <p:pic>
        <p:nvPicPr>
          <p:cNvPr id="16" name="Picture 15" descr="Chart, line chart&#10;&#10;Description automatically generated">
            <a:extLst>
              <a:ext uri="{FF2B5EF4-FFF2-40B4-BE49-F238E27FC236}">
                <a16:creationId xmlns:a16="http://schemas.microsoft.com/office/drawing/2014/main" id="{EA08E3EA-DCB6-4D75-8CCF-56AE84F66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8" y="1307218"/>
            <a:ext cx="4890076" cy="366755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E710C07-38BD-413C-B90E-4A10C89B1125}"/>
              </a:ext>
            </a:extLst>
          </p:cNvPr>
          <p:cNvSpPr txBox="1"/>
          <p:nvPr/>
        </p:nvSpPr>
        <p:spPr>
          <a:xfrm>
            <a:off x="2087238" y="1134447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Nru</a:t>
            </a:r>
            <a:r>
              <a:rPr lang="en-US" b="1" dirty="0"/>
              <a:t> = 8</a:t>
            </a:r>
            <a:endParaRPr lang="en-SG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EF8805-37BA-49A6-86E9-EA8528DE9F78}"/>
              </a:ext>
            </a:extLst>
          </p:cNvPr>
          <p:cNvSpPr txBox="1"/>
          <p:nvPr/>
        </p:nvSpPr>
        <p:spPr>
          <a:xfrm>
            <a:off x="4921083" y="1503779"/>
            <a:ext cx="3730340" cy="390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At the point of </a:t>
            </a:r>
            <a:r>
              <a:rPr lang="en-US" sz="1600" dirty="0" err="1"/>
              <a:t>Nru</a:t>
            </a:r>
            <a:r>
              <a:rPr lang="en-US" sz="1600" dirty="0"/>
              <a:t>=</a:t>
            </a:r>
            <a:r>
              <a:rPr lang="en-US" sz="1600" dirty="0" err="1"/>
              <a:t>Nsta</a:t>
            </a:r>
            <a:r>
              <a:rPr lang="en-US" sz="1600" dirty="0"/>
              <a:t>, compared with UORA (1.2), the number of collided packets may be reduced by: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 ~40% when 2 SS is applied in e-UORA (0.72).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~67% when 4 SS is applied in e-UORA (0.39).</a:t>
            </a: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decrease of collided packets is more obvious with increasing number of active STAs.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SG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288E2D-7948-4994-9DAF-21E6ED9EB797}"/>
              </a:ext>
            </a:extLst>
          </p:cNvPr>
          <p:cNvSpPr txBox="1"/>
          <p:nvPr/>
        </p:nvSpPr>
        <p:spPr>
          <a:xfrm>
            <a:off x="1924494" y="3706147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1.2</a:t>
            </a:r>
            <a:endParaRPr lang="en-SG" sz="16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19FFC67-B9E1-49E9-AB93-DFDBB000797F}"/>
              </a:ext>
            </a:extLst>
          </p:cNvPr>
          <p:cNvCxnSpPr/>
          <p:nvPr/>
        </p:nvCxnSpPr>
        <p:spPr bwMode="auto">
          <a:xfrm>
            <a:off x="2312582" y="3915147"/>
            <a:ext cx="183105" cy="927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4801768-5513-4DB1-9E46-0234F9BA8358}"/>
              </a:ext>
            </a:extLst>
          </p:cNvPr>
          <p:cNvSpPr txBox="1"/>
          <p:nvPr/>
        </p:nvSpPr>
        <p:spPr>
          <a:xfrm>
            <a:off x="3248672" y="4029353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0.72</a:t>
            </a:r>
            <a:endParaRPr lang="en-SG" sz="1600" b="1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C620AA-EDC8-4047-9C83-F1F6BDABC126}"/>
              </a:ext>
            </a:extLst>
          </p:cNvPr>
          <p:cNvSpPr txBox="1"/>
          <p:nvPr/>
        </p:nvSpPr>
        <p:spPr>
          <a:xfrm>
            <a:off x="2827753" y="4312803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0.39</a:t>
            </a:r>
            <a:endParaRPr lang="en-SG" sz="1600" b="1" dirty="0">
              <a:solidFill>
                <a:srgbClr val="00B05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1B9853-B1E3-460E-BB77-6BC1D55FC4F5}"/>
              </a:ext>
            </a:extLst>
          </p:cNvPr>
          <p:cNvCxnSpPr>
            <a:stCxn id="21" idx="1"/>
          </p:cNvCxnSpPr>
          <p:nvPr/>
        </p:nvCxnSpPr>
        <p:spPr bwMode="auto">
          <a:xfrm flipH="1">
            <a:off x="2658140" y="4198630"/>
            <a:ext cx="590532" cy="677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D6A5148-FF18-4DA9-85ED-25A57FCD84E5}"/>
              </a:ext>
            </a:extLst>
          </p:cNvPr>
          <p:cNvCxnSpPr/>
          <p:nvPr/>
        </p:nvCxnSpPr>
        <p:spPr bwMode="auto">
          <a:xfrm flipH="1" flipV="1">
            <a:off x="2567037" y="4394755"/>
            <a:ext cx="263853" cy="56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7626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Chart, line chart&#10;&#10;Description automatically generated">
            <a:extLst>
              <a:ext uri="{FF2B5EF4-FFF2-40B4-BE49-F238E27FC236}">
                <a16:creationId xmlns:a16="http://schemas.microsoft.com/office/drawing/2014/main" id="{E50CC202-CF72-4011-83D3-21F82D7F5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89" y="1302045"/>
            <a:ext cx="4777563" cy="358317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36F891-E09F-48E1-ABCF-91450665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07496-8100-4D98-ACC1-4B55B75A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E9DE1-EFCE-466A-B6B9-2E4359B6F6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F16C65-D3CE-49FB-8E3A-95AACD27E0C0}"/>
              </a:ext>
            </a:extLst>
          </p:cNvPr>
          <p:cNvSpPr txBox="1"/>
          <p:nvPr/>
        </p:nvSpPr>
        <p:spPr>
          <a:xfrm>
            <a:off x="2990372" y="648426"/>
            <a:ext cx="3020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Simulation Result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SG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405EEC-884D-4C99-88C8-F2CEB80286C3}"/>
              </a:ext>
            </a:extLst>
          </p:cNvPr>
          <p:cNvSpPr txBox="1"/>
          <p:nvPr/>
        </p:nvSpPr>
        <p:spPr>
          <a:xfrm>
            <a:off x="4848489" y="1349890"/>
            <a:ext cx="4042166" cy="326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Under the same SNR, the maximal average number of successful packets can be up to: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3 in UORA.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4.2 in e-UORA with </a:t>
            </a:r>
            <a:r>
              <a:rPr lang="en-US" sz="1600" dirty="0" err="1"/>
              <a:t>Nss</a:t>
            </a:r>
            <a:r>
              <a:rPr lang="en-US" sz="1600" dirty="0"/>
              <a:t> = 2.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6.1 in e-UORA with </a:t>
            </a:r>
            <a:r>
              <a:rPr lang="en-US" sz="1600" dirty="0" err="1"/>
              <a:t>Nss</a:t>
            </a:r>
            <a:r>
              <a:rPr lang="en-US" sz="1600" dirty="0"/>
              <a:t> = 4.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SG" sz="1600" b="1" dirty="0"/>
              <a:t>It is still possible for a STA to transmit successfully in UL MU-MIMO within RA-RU, even without scheduling and power control.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7E19F-0244-4964-8881-63DF0BA60DEB}"/>
              </a:ext>
            </a:extLst>
          </p:cNvPr>
          <p:cNvSpPr txBox="1"/>
          <p:nvPr/>
        </p:nvSpPr>
        <p:spPr>
          <a:xfrm>
            <a:off x="2199204" y="116349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Nru</a:t>
            </a:r>
            <a:r>
              <a:rPr lang="en-US" b="1" dirty="0"/>
              <a:t> = 8</a:t>
            </a:r>
            <a:endParaRPr lang="en-SG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2ADB97-C5B8-4FD1-925A-D3F7228F8C30}"/>
              </a:ext>
            </a:extLst>
          </p:cNvPr>
          <p:cNvSpPr txBox="1"/>
          <p:nvPr/>
        </p:nvSpPr>
        <p:spPr>
          <a:xfrm>
            <a:off x="696913" y="5063491"/>
            <a:ext cx="7903382" cy="1340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u="sng" dirty="0"/>
              <a:t>Note</a:t>
            </a:r>
            <a:r>
              <a:rPr lang="en-US" sz="1600" dirty="0"/>
              <a:t>: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D-NLOS Channel with actual timing, without power control.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‘Successful packets’ means a packet being transmitted successfully and decoded correctly.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Average number of successful packets is the number of successful packets per iteration.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06D0D3-629D-46DC-A10F-2A9C930A5312}"/>
              </a:ext>
            </a:extLst>
          </p:cNvPr>
          <p:cNvSpPr txBox="1"/>
          <p:nvPr/>
        </p:nvSpPr>
        <p:spPr>
          <a:xfrm>
            <a:off x="2822901" y="381837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3</a:t>
            </a:r>
            <a:endParaRPr lang="en-SG" sz="16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29F947C-164E-408C-B1BE-ABE753E63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27990" y="3711463"/>
            <a:ext cx="281655" cy="220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8BB08ED-8CF0-4FB4-8D71-D9C54886322C}"/>
              </a:ext>
            </a:extLst>
          </p:cNvPr>
          <p:cNvSpPr txBox="1"/>
          <p:nvPr/>
        </p:nvSpPr>
        <p:spPr>
          <a:xfrm>
            <a:off x="3735989" y="2718241"/>
            <a:ext cx="543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4.2</a:t>
            </a:r>
            <a:endParaRPr lang="en-SG" sz="1600" b="1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E1E47C6-00A4-4F3F-84E9-518616716DE6}"/>
              </a:ext>
            </a:extLst>
          </p:cNvPr>
          <p:cNvCxnSpPr>
            <a:cxnSpLocks/>
          </p:cNvCxnSpPr>
          <p:nvPr/>
        </p:nvCxnSpPr>
        <p:spPr bwMode="auto">
          <a:xfrm>
            <a:off x="4130423" y="2923774"/>
            <a:ext cx="298610" cy="1057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99D5765-4AC1-4BD7-B9BB-79E579B8B60A}"/>
              </a:ext>
            </a:extLst>
          </p:cNvPr>
          <p:cNvSpPr txBox="1"/>
          <p:nvPr/>
        </p:nvSpPr>
        <p:spPr>
          <a:xfrm>
            <a:off x="3689277" y="2007757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6.1</a:t>
            </a:r>
            <a:endParaRPr lang="en-SG" sz="1600" b="1" dirty="0">
              <a:solidFill>
                <a:srgbClr val="00B05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D19740-55E4-4F1C-8585-67FBD58AD675}"/>
              </a:ext>
            </a:extLst>
          </p:cNvPr>
          <p:cNvCxnSpPr>
            <a:cxnSpLocks/>
          </p:cNvCxnSpPr>
          <p:nvPr/>
        </p:nvCxnSpPr>
        <p:spPr bwMode="auto">
          <a:xfrm>
            <a:off x="4083475" y="2202889"/>
            <a:ext cx="345558" cy="94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1936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8" ma:contentTypeDescription="新しいドキュメントを作成します。" ma:contentTypeScope="" ma:versionID="8a604bfc9bef6ff67b3141a6e5c1f068">
  <xsd:schema xmlns:xsd="http://www.w3.org/2001/XMLSchema" xmlns:xs="http://www.w3.org/2001/XMLSchema" xmlns:p="http://schemas.microsoft.com/office/2006/metadata/properties" xmlns:ns2="5a0e02d0-dbbe-454c-bf16-36e0337fafec" targetNamespace="http://schemas.microsoft.com/office/2006/metadata/properties" ma:root="true" ma:fieldsID="aeae8e59baa1c64671627167494469f4" ns2:_="">
    <xsd:import namespace="5a0e02d0-dbbe-454c-bf16-36e0337fa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D81CB3-30D0-4F5D-95BE-F4ADC42EB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21BFF9-981D-4FCF-9D50-BE604EB6F3D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a0e02d0-dbbe-454c-bf16-36e0337fafe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</TotalTime>
  <Words>1182</Words>
  <Application>Microsoft Office PowerPoint</Application>
  <PresentationFormat>On-screen Show (4:3)</PresentationFormat>
  <Paragraphs>208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 Enhanced UORA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78</cp:revision>
  <dcterms:created xsi:type="dcterms:W3CDTF">2020-11-09T04:54:44Z</dcterms:created>
  <dcterms:modified xsi:type="dcterms:W3CDTF">2021-04-09T14:52:18Z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</Properties>
</file>