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322" r:id="rId4"/>
    <p:sldId id="352" r:id="rId5"/>
    <p:sldId id="355" r:id="rId6"/>
    <p:sldId id="356" r:id="rId7"/>
    <p:sldId id="348" r:id="rId8"/>
    <p:sldId id="360" r:id="rId9"/>
    <p:sldId id="361" r:id="rId10"/>
    <p:sldId id="363" r:id="rId11"/>
    <p:sldId id="362" r:id="rId12"/>
    <p:sldId id="359" r:id="rId13"/>
    <p:sldId id="357" r:id="rId14"/>
    <p:sldId id="358" r:id="rId15"/>
    <p:sldId id="350" r:id="rId16"/>
    <p:sldId id="349" r:id="rId17"/>
    <p:sldId id="364" r:id="rId18"/>
  </p:sldIdLst>
  <p:sldSz cx="9144000" cy="6858000" type="screen4x3"/>
  <p:notesSz cx="7010400" cy="9296400"/>
  <p:defaultTextStyle>
    <a:defPPr>
      <a:defRPr lang="en-GB"/>
    </a:defPPr>
    <a:lvl1pPr algn="ctr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1pPr>
    <a:lvl2pPr marL="742950" indent="-285750" algn="ctr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2pPr>
    <a:lvl3pPr marL="1143000" indent="-228600" algn="ctr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3pPr>
    <a:lvl4pPr marL="1600200" indent="-228600" algn="ctr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4pPr>
    <a:lvl5pPr marL="2057400" indent="-228600" algn="ctr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5pPr>
    <a:lvl6pPr marL="2286000" algn="l" defTabSz="914400" rtl="0" eaLnBrk="1" latinLnBrk="0" hangingPunct="1"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6pPr>
    <a:lvl7pPr marL="2743200" algn="l" defTabSz="914400" rtl="0" eaLnBrk="1" latinLnBrk="0" hangingPunct="1"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7pPr>
    <a:lvl8pPr marL="3200400" algn="l" defTabSz="914400" rtl="0" eaLnBrk="1" latinLnBrk="0" hangingPunct="1"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8pPr>
    <a:lvl9pPr marL="3657600" algn="l" defTabSz="914400" rtl="0" eaLnBrk="1" latinLnBrk="0" hangingPunct="1"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5" userDrawn="1">
          <p15:clr>
            <a:srgbClr val="A4A3A4"/>
          </p15:clr>
        </p15:guide>
        <p15:guide id="2" pos="218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milton, Mark" initials="HM" lastIdx="2" clrIdx="0">
    <p:extLst>
      <p:ext uri="{19B8F6BF-5375-455C-9EA6-DF929625EA0E}">
        <p15:presenceInfo xmlns:p15="http://schemas.microsoft.com/office/powerpoint/2012/main" userId="S::Mark.Hamilton@arris.com::dbc9b3ad-d18e-4358-8462-64805d530d4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69697B"/>
    <a:srgbClr val="008000"/>
    <a:srgbClr val="963B01"/>
    <a:srgbClr val="FF7C80"/>
    <a:srgbClr val="00CC99"/>
    <a:srgbClr val="D2D2F4"/>
    <a:srgbClr val="4351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138" autoAdjust="0"/>
    <p:restoredTop sz="97440" autoAdjust="0"/>
  </p:normalViewPr>
  <p:slideViewPr>
    <p:cSldViewPr>
      <p:cViewPr varScale="1">
        <p:scale>
          <a:sx n="105" d="100"/>
          <a:sy n="105" d="100"/>
        </p:scale>
        <p:origin x="846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3662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5"/>
        <p:guide pos="218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5-10T18:51:13.193" idx="2">
    <p:pos x="4967" y="3521"/>
    <p:text>Start here next time</p:text>
    <p:extLst>
      <p:ext uri="{C676402C-5697-4E1C-873F-D02D1690AC5C}">
        <p15:threadingInfo xmlns:p15="http://schemas.microsoft.com/office/powerpoint/2012/main" timeZoneBias="36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l">
              <a:buFont typeface="Times New Roman" pitchFamily="16" charset="0"/>
              <a:buNone/>
              <a:defRPr sz="1200" dirty="0" smtClean="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r>
              <a:rPr lang="en-US"/>
              <a:t>doc.: IEEE 802.11-14/0497r0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634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r">
              <a:buFont typeface="Times New Roman" pitchFamily="16" charset="0"/>
              <a:buNone/>
              <a:defRPr sz="1200" smtClean="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r>
              <a:rPr lang="en-US"/>
              <a:t>April 2014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l">
              <a:buFont typeface="Times New Roman" pitchFamily="16" charset="0"/>
              <a:buNone/>
              <a:defRPr sz="1200" smtClean="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r>
              <a:rPr lang="en-US"/>
              <a:t>Norman Finn, Cisco Systems, Mark Hamilton, Spectralink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634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r">
              <a:buFont typeface="Times New Roman" pitchFamily="16" charset="0"/>
              <a:buNone/>
              <a:defRPr sz="1200" smtClean="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fld id="{EFA02C3A-0257-4E73-B776-6234CDD4A1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2107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6-18T00:39:17.283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386 208,'-8'5,"-1"9,-105 223,93-186,3 0,2 2,-10 59,6-25,10-47,2-1,1 1,2 1,1 46,4 917,-45-589,11-157,19-127,2-22,1 112,11-166,3 0,2-1,2 1,3-1,18 62,93 204,-80-168,-3-9,-20-87,-14-42,1 1,0-1,2 1,-1-2,1 1,1-1,1 1,0-2,0 1,16 16,152 128,-46-34,-41-39,22 18,-95-90,1 0,0 0,1-2,1 0,24 9,207 90,6 2,-165-82,124 22,-51-14,239 40,-317-68,0-3,153-11,-233 4,-1-1,1 0,0 0,0 0,-1-1,0 0,1 0,-1 0,0-1,-1 0,1 0,7-7,19-16,147-81,-119 76,-2-3,-1-3,87-75,-111 82,-3-2,0 0,-3-2,0-1,35-68,-47 74,-1 1,-2-2,0 0,-2 0,-2-1,-1 0,-1-1,1-45,-7-75,-2 58,5 1,24-167,6 36,-13 73,-5 90,2 1,3 1,47-105,19-54,36-134,-56 166,-41 107,13-90,6-23,-37 171,48-148,-44 145,1 1,0 1,2-1,27-36,22-33,-26 36,5-5,-3-1,36-82,-61 113,0 0,-3-1,-1-1,-1 0,-1 0,2-67,-8 72,0-14,-7-77,4 106,-1 0,0 0,-1 0,-1 0,0 1,0 0,-2 0,1 0,-13-15,4 5,-2 1,-1 1,0 0,-1 2,-2 0,1 1,-2 1,-1 1,-32-17,11 9,15 7,0 2,-1 1,-1 1,-50-13,28 16,-1 2,0 2,-94 4,-164 27,201-14,-320-3,248-11,112 1,1-4,-111-23,22-4,-196-34,279 57,0 4,-132 5,-34 23,-43 3,212-18,-79 18,36-5,104-19,1 0,-1 1,0 0,0 1,1 0,0 1,-1 0,1 1,1 0,-1 1,1 0,-16 13,15-8,-2 0,1-1,-1 0,-1-1,0 0,0-1,-1-1,-22 8,29-12,-1 0,1 0,0 1,-12 6,14-5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6-18T00:39:22.573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568 135,'-4'-1,"0"1,1 0,-1 0,1 1,-1-1,1 1,-1-1,1 1,-6 2,7-2,-23 5,1 1,0 2,0 0,-31 19,47-23,-1 0,2 0,-1 1,0 1,1-1,0 1,1 0,0 0,0 1,0 0,1 0,0 1,1-1,-7 18,3 2,2 0,0 1,2 0,2 0,0 0,2 0,1 0,1 0,2 0,1 0,12 40,-8-30,-1-1,-1 1,-3 1,-1-1,-2 1,-2-1,-7 55,-12 22,-40 129,55-227,-13 63,-9 105,17-101,-23 88,8-76,3 2,-8 107,26-152,-25 513,24-347,0-118,4 0,20 161,43 47,4 32,-63-323,1 0,0 0,2 0,0-1,1 0,1 0,1-1,0 0,1-1,1 1,1-2,0 0,1 0,0-1,1-1,1 0,0-1,0-1,2 0,-1-1,1-1,35 14,354 102,-308-98,312 61,-327-76,0-4,0-3,139-11,-71-9,166-40,70-44,-375 96,0-1,0-1,0 0,-1 0,0-1,0-1,-1 1,1-2,-1 0,-1 0,0-1,0 0,-1 0,0-1,0 0,-1 0,0-1,-1 0,-1 0,7-18,134-337,-115 304,67-101,1 1,-60 88,4 2,92-118,-98 143,-2-1,-2-1,-2-2,-2-1,38-99,139-494,-123 242,-57 251,82-267,-84 353,29-80,-5-3,28-164,-45 178,-20 98,-2 0,-2-1,-1 1,0-49,-6 66,0-1,-2 1,0 0,-1 0,-2 0,-7-24,10 39,0-1,-1 1,0 0,0 0,0 0,0 0,-1 0,0 1,0-1,0 1,0 0,-1 1,0-1,0 1,0 0,0 0,0 0,0 1,-1 0,1 0,-1 0,0 0,1 1,-1 0,0 1,-8-1,-220-5,-201-15,-97-8,200 16,213 0,-226-55,334 65,-73-14,-1 4,-111-3,-174 14,171 5,131 1,0 3,-121 29,54-9,74-18,0-3,-74-3,122-3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6-18T00:39:36.604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7137 192,'-6'-5,"0"1,-1 0,1 0,-1 1,0 0,0 0,0 1,-1 0,-8-2,-16-5,-26-11,-1 2,-1 3,-1 3,-115-8,-260-23,430 42,-177-18,158 18,0 1,-1 1,1 1,0 1,-29 8,43-7,0 0,1 1,-1 1,1 0,1 0,-17 14,13-10,1-1,-2 0,-15 7,-83 27,71-28,-41 19,67-26,1 0,0 1,1 0,-1 1,2 0,-16 17,-26 30,-3-4,-65 49,91-79,20-16,0 0,0 2,0-1,1 1,0 1,1-1,0 2,1-1,0 1,1 1,-8 13,-26 50,31-58,0 0,1 0,1 1,0 0,-7 26,-13 55,19-72,1 0,1 0,2 1,0 0,0 40,5-55,0 0,-1 0,0-1,-1 1,-6 23,5-27,-1-1,0-1,0 1,-1 0,0-1,0 0,0 0,-1-1,-10 10,-70 63,8-9,-67 80,124-122,2 1,1 1,2 1,-24 62,0-2,11-38,-37 51,-1 3,5-4,13-24,-46 106,-38 133,118-290,0-1,-2 0,-1-1,-1-2,-2 1,0-2,-1-1,-1-1,-1-1,-43 28,46-35,0-1,-1-1,0-1,-44 13,-99 15,-5 2,76-11,-218 61,253-77,0-2,-1-4,-86 1,107-9,0-3,0-1,-69-18,-109-50,169 56,0 3,-101-16,-103 4,237 25,-36-1,1 2,-1 3,-67 11,-146 44,223-44,0 2,1 1,-66 40,-39 18,129-68,-1 1,1 1,1 1,-1 0,2 1,-1 1,2 0,0 0,0 2,1-1,0 2,2 0,0 0,0 0,1 2,-12 30,-32 64,36-78,0 0,2 1,2 1,-13 51,21-50,2 1,1-1,2 1,1-1,7 38,-5-57,0 0,2 0,0-1,0 1,2-1,0 0,1-1,0 1,2-1,-1-1,2 0,0-1,0 0,2 0,-1-1,1-1,1 0,0-1,1 0,28 13,86 31,2-7,147 34,50 16,-230-64,1-4,1-5,2-4,0-5,144 4,330 13,-429-14,271 71,35 23,-32-52,-60-11,-302-39,737 120,-536-99,285-4,386 3,167-10,-804-45,56-2,93 54,-299-12,1-7,171-11,-275-1,504-28,-181 19,-103 0,-159 4,-1-4,0-5,100-31,-37 9,-79 21,-9 4,-2-3,141-54,-196 63,1 0,-1-2,0 0,-1-1,-1 0,0-2,0 0,-1-1,-1 0,-1-2,0 0,-1 0,-1-1,-1 0,11-24,121-338,-82 206,-48 137,-1 1,-2-2,-2 1,-1-1,-2 0,-1-1,-2 1,-2-1,-2 0,-1 1,-2 0,-1 0,-3 0,-1 1,-1 0,-2 1,-2 0,-1 1,-24-38,6 21,-2 2,-3 1,-1 3,-3 0,-1 3,-3 2,-1 2,-76-48,61 50,-1 3,-2 3,-1 2,-1 3,-1 4,-137-26,123 36,-2 3,1 5,-1 3,-103 12,-714 14,803-29,-169-28,221 22,-1-1,2-3,0-1,0-3,-67-37,99 46,1-1,0-1,0 0,1-1,1 0,0-1,0 0,1-1,1 0,0 0,1-1,-11-30,-3-15,3-1,-11-63,28 118,-8-51,1 0,0-81,5 76,2 41,0 0,2 0,0-1,2 1,0 0,1 0,10-33,13-26,58-153,-70 199,3 0,1 1,1 1,37-46,-33 47,27-49,-24 38,-9 13,-2-1,-1 0,-2-1,-1 0,-1-1,-1 0,7-65,-12 52,-1 0,-3 1,-1-1,-3 0,-12-61,13 89,-2 1,1 0,-2-1,0 2,-1-1,-1 1,0 0,-1 1,-1-1,0 2,-1 0,-18-18,-12-9,26 24,0 1,-1 1,0 1,-1 0,0 1,-22-11,-90-32,-253-70,346 114,-315-60,338 69,-83-13,-181-5,-150 35,394-13,-1 1,1 1,1 2,-1 2,-43 15,59-16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7-14T15:56:08.292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0 1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7-14T15:56:08.989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7-14T15:56:10.106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1 1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7-14T15:56:12.949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1 1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7-14T15:56:14.111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010400" cy="9296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pPr algn="l">
              <a:buFont typeface="Times New Roman" pitchFamily="16" charset="0"/>
              <a:buNone/>
              <a:defRPr/>
            </a:pPr>
            <a:endParaRPr lang="en-GB" sz="240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702370" y="97004"/>
            <a:ext cx="646792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buFont typeface="Times New Roman" pitchFamily="16" charset="0"/>
              <a:buNone/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doc.: IEEE 802.11-14/0497r0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1238" y="97004"/>
            <a:ext cx="834571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>
              <a:buFont typeface="Times New Roman" pitchFamily="16" charset="0"/>
              <a:buNone/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April 2014</a:t>
            </a:r>
          </a:p>
        </p:txBody>
      </p:sp>
      <p:sp>
        <p:nvSpPr>
          <p:cNvPr id="12293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9038" y="703263"/>
            <a:ext cx="4630737" cy="34718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0640" cy="41822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4124" tIns="46338" rIns="94124" bIns="463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416690" y="9000620"/>
            <a:ext cx="932473" cy="1812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buFont typeface="Times New Roman" pitchFamily="16" charset="0"/>
              <a:buNone/>
              <a:tabLst>
                <a:tab pos="459760" algn="l"/>
                <a:tab pos="1379281" algn="l"/>
                <a:tab pos="2298802" algn="l"/>
                <a:tab pos="3218322" algn="l"/>
                <a:tab pos="4137843" algn="l"/>
                <a:tab pos="5057364" algn="l"/>
                <a:tab pos="5976884" algn="l"/>
                <a:tab pos="6896405" algn="l"/>
                <a:tab pos="7815925" algn="l"/>
                <a:tab pos="8735446" algn="l"/>
                <a:tab pos="9654967" algn="l"/>
                <a:tab pos="10574487" algn="l"/>
              </a:tabLst>
              <a:defRPr sz="120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Norman Finn, Cisco Systems, Mark Hamilton, Spectralink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58039" y="9000620"/>
            <a:ext cx="516792" cy="3641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buFont typeface="Times New Roman" pitchFamily="16" charset="0"/>
              <a:buNone/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9E595099-37FF-4D97-855A-3A2DBA799B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0251" y="900062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l">
              <a:buFont typeface="Times New Roman" pitchFamily="16" charset="0"/>
              <a:buNone/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/>
            </a:pPr>
            <a:r>
              <a:rPr lang="en-US" sz="1200">
                <a:latin typeface="Times New Roman" pitchFamily="16" charset="0"/>
                <a:ea typeface="MS Gothic" charset="-128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1855" y="8999031"/>
            <a:ext cx="5546690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pPr algn="l">
              <a:buFont typeface="Times New Roman" pitchFamily="16" charset="0"/>
              <a:buNone/>
              <a:defRPr/>
            </a:pPr>
            <a:endParaRPr lang="en-GB" sz="240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pPr algn="l">
              <a:buFont typeface="Times New Roman" pitchFamily="16" charset="0"/>
              <a:buNone/>
              <a:defRPr/>
            </a:pPr>
            <a:endParaRPr lang="en-GB" sz="240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9254973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802.11-14/0497r0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April 2014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Norman Finn, Cisco Systems, Mark Hamilton, Spectralink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C9385C2B-E14E-49A3-BAAA-94314E0F8E7C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n-US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6390" name="Text Box 1"/>
          <p:cNvSpPr txBox="1">
            <a:spLocks noChangeArrowheads="1"/>
          </p:cNvSpPr>
          <p:nvPr/>
        </p:nvSpPr>
        <p:spPr bwMode="auto">
          <a:xfrm>
            <a:off x="1166796" y="702875"/>
            <a:ext cx="4676810" cy="347462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952" tIns="45976" rIns="91952" bIns="45976" anchor="ctr"/>
          <a:lstStyle/>
          <a:p>
            <a:pPr algn="l"/>
            <a:endParaRPr lang="en-US" sz="2400">
              <a:solidFill>
                <a:schemeClr val="bg1"/>
              </a:solidFill>
            </a:endParaRPr>
          </a:p>
        </p:txBody>
      </p:sp>
      <p:sp>
        <p:nvSpPr>
          <p:cNvPr id="16391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34078" y="4416029"/>
            <a:ext cx="5142244" cy="4277680"/>
          </a:xfrm>
          <a:noFill/>
          <a:ln/>
        </p:spPr>
        <p:txBody>
          <a:bodyPr wrap="none" anchor="ctr"/>
          <a:lstStyle/>
          <a:p>
            <a:endParaRPr 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82822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802.11-14/0497r0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April 2014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Norman Finn, Cisco Systems, Mark Hamilton, Spectralink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D798DD57-E888-4F58-B52C-8335C0926C04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2</a:t>
            </a:fld>
            <a:endParaRPr lang="en-US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8438" name="Text Box 1"/>
          <p:cNvSpPr txBox="1">
            <a:spLocks noChangeArrowheads="1"/>
          </p:cNvSpPr>
          <p:nvPr/>
        </p:nvSpPr>
        <p:spPr bwMode="auto">
          <a:xfrm>
            <a:off x="1166796" y="702875"/>
            <a:ext cx="4676810" cy="347462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952" tIns="45976" rIns="91952" bIns="45976" anchor="ctr"/>
          <a:lstStyle/>
          <a:p>
            <a:pPr algn="l"/>
            <a:endParaRPr lang="en-US" sz="2400">
              <a:solidFill>
                <a:schemeClr val="bg1"/>
              </a:solidFill>
            </a:endParaRPr>
          </a:p>
        </p:txBody>
      </p:sp>
      <p:sp>
        <p:nvSpPr>
          <p:cNvPr id="18439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34078" y="4416029"/>
            <a:ext cx="5142244" cy="4277680"/>
          </a:xfrm>
          <a:noFill/>
          <a:ln/>
        </p:spPr>
        <p:txBody>
          <a:bodyPr wrap="none" anchor="ctr"/>
          <a:lstStyle/>
          <a:p>
            <a:endParaRPr 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6127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buFont typeface="Times New Roman" pitchFamily="16" charset="0"/>
              <a:buNone/>
              <a:defRPr/>
            </a:pPr>
            <a:endParaRPr lang="en-GB" sz="240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buFont typeface="Times New Roman" pitchFamily="16" charset="0"/>
              <a:buNone/>
              <a:defRPr/>
            </a:pPr>
            <a:endParaRPr lang="en-GB" sz="240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Date Placeholder 3"/>
          <p:cNvSpPr txBox="1">
            <a:spLocks/>
          </p:cNvSpPr>
          <p:nvPr/>
        </p:nvSpPr>
        <p:spPr bwMode="auto">
          <a:xfrm>
            <a:off x="5000625" y="357188"/>
            <a:ext cx="350043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ea typeface="Arial Unicode MS" pitchFamily="34" charset="-128"/>
                <a:cs typeface="Arial Unicode MS" pitchFamily="34" charset="-128"/>
              </a:rPr>
              <a:t>doc.: IEEE 11-21/0396r5</a:t>
            </a:r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684213" y="333375"/>
            <a:ext cx="20875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l"/>
            <a:r>
              <a:rPr lang="en-US" sz="1800" b="1" dirty="0">
                <a:solidFill>
                  <a:schemeClr val="tx1"/>
                </a:solidFill>
              </a:rPr>
              <a:t>July 2021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8" name="Date Placeholder 3"/>
          <p:cNvSpPr txBox="1">
            <a:spLocks/>
          </p:cNvSpPr>
          <p:nvPr userDrawn="1"/>
        </p:nvSpPr>
        <p:spPr bwMode="auto">
          <a:xfrm>
            <a:off x="684213" y="6453188"/>
            <a:ext cx="719137" cy="201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l">
              <a:buFont typeface="Times New Roman" pitchFamily="16" charset="0"/>
              <a:buNone/>
              <a:defRPr/>
            </a:pPr>
            <a:r>
              <a:rPr lang="en-GB" sz="1200" dirty="0">
                <a:latin typeface="Times New Roman" pitchFamily="16" charset="0"/>
                <a:ea typeface="MS Gothic" charset="-128"/>
              </a:rPr>
              <a:t>Submission</a:t>
            </a:r>
            <a:endParaRPr lang="en-GB" sz="1200" b="1" dirty="0">
              <a:solidFill>
                <a:schemeClr val="tx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 bwMode="auto">
          <a:xfrm>
            <a:off x="4140200" y="6453188"/>
            <a:ext cx="647700" cy="201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l">
              <a:buFont typeface="Times New Roman" pitchFamily="16" charset="0"/>
              <a:buNone/>
              <a:defRPr/>
            </a:pPr>
            <a:r>
              <a:rPr lang="en-GB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Slide </a:t>
            </a:r>
            <a:fld id="{9F342BB7-22B5-4100-9C4D-5F8452E5D4A3}" type="slidenum">
              <a:rPr lang="en-GB" sz="120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pPr algn="l">
                <a:buFont typeface="Times New Roman" pitchFamily="16" charset="0"/>
                <a:buNone/>
                <a:defRPr/>
              </a:pPr>
              <a:t>‹#›</a:t>
            </a:fld>
            <a:endParaRPr lang="en-GB" sz="1200" dirty="0">
              <a:solidFill>
                <a:schemeClr val="tx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GB"/>
              <a:t>Slide </a:t>
            </a:r>
            <a:fld id="{9902F5C3-EE39-44CE-A5E3-4276D55FC75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Mark Hamilton, Ruckus/CommScope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4097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0812" cy="4113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idx="4"/>
          </p:nvPr>
        </p:nvSpPr>
        <p:spPr>
          <a:xfrm>
            <a:off x="4356100" y="4868863"/>
            <a:ext cx="528638" cy="363537"/>
          </a:xfrm>
          <a:prstGeom prst="rect">
            <a:avLst/>
          </a:prstGeom>
        </p:spPr>
        <p:txBody>
          <a:bodyPr/>
          <a:lstStyle>
            <a:lvl1pPr algn="l">
              <a:buFont typeface="Times New Roman" pitchFamily="16" charset="0"/>
              <a:buNone/>
              <a:defRPr sz="24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035E315F-9D7E-420F-9D9E-F633AD025B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6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4716463" y="6475413"/>
            <a:ext cx="3825875" cy="193675"/>
          </a:xfrm>
          <a:prstGeom prst="rect">
            <a:avLst/>
          </a:prstGeom>
          <a:ln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 dirty="0"/>
              <a:t>Mark Hamilton, Ruckus/Brocade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/>
  <p:txStyles>
    <p:titleStyle>
      <a:lvl1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fontAlgn="base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fontAlgn="base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fontAlgn="base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emf"/><Relationship Id="rId3" Type="http://schemas.openxmlformats.org/officeDocument/2006/relationships/image" Target="../media/image11.png"/><Relationship Id="rId7" Type="http://schemas.openxmlformats.org/officeDocument/2006/relationships/customXml" Target="../ink/ink8.xml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7.xml"/><Relationship Id="rId5" Type="http://schemas.openxmlformats.org/officeDocument/2006/relationships/customXml" Target="../ink/ink6.xml"/><Relationship Id="rId4" Type="http://schemas.openxmlformats.org/officeDocument/2006/relationships/customXml" Target="../ink/ink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customXml" Target="../ink/ink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43FFF1FD-F421-45EF-B2F7-3B6C7D498092}" type="slidenum">
              <a:rPr lang="en-GB"/>
              <a:pPr>
                <a:defRPr/>
              </a:pPr>
              <a:t>1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3120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692150"/>
            <a:ext cx="9144000" cy="1066800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Times New Roman" pitchFamily="18" charset="0"/>
                <a:ea typeface="MS Gothic" pitchFamily="49" charset="-128"/>
              </a:rPr>
              <a:t>802.11be MLD Architecture Discussion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63700"/>
            <a:ext cx="7772400" cy="396875"/>
          </a:xfrm>
        </p:spPr>
        <p:txBody>
          <a:bodyPr>
            <a:normAutofit lnSpcReduction="10000"/>
          </a:bodyPr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>
                <a:latin typeface="Times New Roman" pitchFamily="18" charset="0"/>
                <a:ea typeface="MS Gothic" pitchFamily="49" charset="-128"/>
              </a:rPr>
              <a:t>Date:</a:t>
            </a:r>
            <a:r>
              <a:rPr lang="en-GB" sz="2000" b="0" dirty="0">
                <a:latin typeface="Times New Roman" pitchFamily="18" charset="0"/>
                <a:ea typeface="MS Gothic" pitchFamily="49" charset="-128"/>
              </a:rPr>
              <a:t> 2021-07-14</a:t>
            </a:r>
          </a:p>
        </p:txBody>
      </p:sp>
      <p:graphicFrame>
        <p:nvGraphicFramePr>
          <p:cNvPr id="3119" name="Object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060573"/>
              </p:ext>
            </p:extLst>
          </p:nvPr>
        </p:nvGraphicFramePr>
        <p:xfrm>
          <a:off x="538163" y="2349500"/>
          <a:ext cx="7996237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67030" imgH="2518660" progId="Word.Document.8">
                  <p:embed/>
                </p:oleObj>
              </mc:Choice>
              <mc:Fallback>
                <p:oleObj name="Document" r:id="rId3" imgW="8267030" imgH="2518660" progId="Word.Document.8">
                  <p:embed/>
                  <p:pic>
                    <p:nvPicPr>
                      <p:cNvPr id="0" name="Picture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163" y="2349500"/>
                        <a:ext cx="7996237" cy="2438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22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160" tIns="46080" rIns="92160" bIns="46080"/>
          <a:lstStyle/>
          <a:p>
            <a:pPr algn="l"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/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82B5532-FEBB-4ED8-93C9-6A2CA04596BC}"/>
              </a:ext>
            </a:extLst>
          </p:cNvPr>
          <p:cNvSpPr txBox="1"/>
          <p:nvPr/>
        </p:nvSpPr>
        <p:spPr>
          <a:xfrm>
            <a:off x="2555776" y="5661248"/>
            <a:ext cx="36109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1" dirty="0"/>
              <a:t>Is this better, or still confusing?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DA94424-6B5F-4110-9708-135E6B3F69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2400" y="1340768"/>
            <a:ext cx="6917992" cy="360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566890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82B5532-FEBB-4ED8-93C9-6A2CA04596BC}"/>
              </a:ext>
            </a:extLst>
          </p:cNvPr>
          <p:cNvSpPr txBox="1"/>
          <p:nvPr/>
        </p:nvSpPr>
        <p:spPr>
          <a:xfrm>
            <a:off x="1187625" y="908720"/>
            <a:ext cx="523016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Is this any better (or is it worse)?</a:t>
            </a:r>
          </a:p>
          <a:p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b="1" dirty="0"/>
          </a:p>
          <a:p>
            <a:pPr algn="l"/>
            <a:endParaRPr lang="en-US" b="1" dirty="0"/>
          </a:p>
          <a:p>
            <a:pPr algn="l"/>
            <a:r>
              <a:rPr lang="en-US" b="1" dirty="0"/>
              <a:t>Other suggestions?</a:t>
            </a:r>
          </a:p>
        </p:txBody>
      </p:sp>
      <p:sp>
        <p:nvSpPr>
          <p:cNvPr id="33" name="Slide Number Placeholder 5"/>
          <p:cNvSpPr>
            <a:spLocks noGrp="1"/>
          </p:cNvSpPr>
          <p:nvPr>
            <p:ph type="sldNum" idx="10"/>
          </p:nvPr>
        </p:nvSpPr>
        <p:spPr>
          <a:xfrm>
            <a:off x="4355976" y="4725144"/>
            <a:ext cx="528638" cy="363537"/>
          </a:xfrm>
        </p:spPr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1C2B32AF-A0A6-420E-BC00-B7B1B3A82339}" type="slidenum">
              <a:rPr lang="en-GB"/>
              <a:pPr>
                <a:defRPr/>
              </a:pPr>
              <a:t>11</a:t>
            </a:fld>
            <a:endParaRPr lang="en-GB" dirty="0"/>
          </a:p>
        </p:txBody>
      </p:sp>
      <p:sp>
        <p:nvSpPr>
          <p:cNvPr id="3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EE5CDA7-23A5-4209-8C5C-D6B2EDADD8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437759"/>
            <a:ext cx="8568952" cy="4268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834324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DD641-38FD-4B4E-99BE-6630A1497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798984"/>
          </a:xfrm>
        </p:spPr>
        <p:txBody>
          <a:bodyPr/>
          <a:lstStyle/>
          <a:p>
            <a:r>
              <a:rPr lang="en-US" dirty="0"/>
              <a:t>What about non-AP?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A239CC-8CD1-4561-91F3-D7C08BE48B7A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9902F5C3-EE39-44CE-A5E3-4276D55FC75D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913E0C-F132-43C9-B8E6-15AF1A027D4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Mark Hamilton, Ruckus/CommScope</a:t>
            </a:r>
            <a:endParaRPr lang="en-GB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29161F7-7834-4D66-9A17-0A05643DE885}"/>
              </a:ext>
            </a:extLst>
          </p:cNvPr>
          <p:cNvSpPr txBox="1">
            <a:spLocks/>
          </p:cNvSpPr>
          <p:nvPr/>
        </p:nvSpPr>
        <p:spPr bwMode="auto">
          <a:xfrm>
            <a:off x="675249" y="1333872"/>
            <a:ext cx="7770813" cy="166308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marL="457200" indent="-457200" algn="l" eaLnBrk="1" hangingPunct="1">
              <a:buFont typeface="Arial" panose="020B0604020202020204" pitchFamily="34" charset="0"/>
              <a:buChar char="•"/>
            </a:pPr>
            <a:r>
              <a:rPr lang="en-US" sz="2800" b="0" kern="0" dirty="0"/>
              <a:t>Non-AP is always </a:t>
            </a:r>
            <a:r>
              <a:rPr lang="en-US" sz="2800" b="0" u="sng" kern="0" dirty="0"/>
              <a:t>either</a:t>
            </a:r>
            <a:r>
              <a:rPr lang="en-US" sz="2800" b="0" kern="0" dirty="0"/>
              <a:t> MLO or legacy</a:t>
            </a:r>
          </a:p>
          <a:p>
            <a:pPr marL="457200" indent="-457200" algn="l" eaLnBrk="1" hangingPunct="1">
              <a:buFont typeface="Arial" panose="020B0604020202020204" pitchFamily="34" charset="0"/>
              <a:buChar char="•"/>
            </a:pPr>
            <a:r>
              <a:rPr lang="en-US" sz="2800" b="0" kern="0" dirty="0"/>
              <a:t>So, no “combined” view.  It’s either one or the other: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19560EE6-E6B1-4D87-8509-298EE704E633}"/>
                  </a:ext>
                </a:extLst>
              </p14:cNvPr>
              <p14:cNvContentPartPr/>
              <p14:nvPr/>
            </p14:nvContentPartPr>
            <p14:xfrm>
              <a:off x="2858637" y="3973822"/>
              <a:ext cx="360" cy="36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19560EE6-E6B1-4D87-8509-298EE704E63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849637" y="3965182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AE217153-0969-41B5-8C48-E1CED3194C0B}"/>
                  </a:ext>
                </a:extLst>
              </p14:cNvPr>
              <p14:cNvContentPartPr/>
              <p14:nvPr/>
            </p14:nvContentPartPr>
            <p14:xfrm>
              <a:off x="4154997" y="3838462"/>
              <a:ext cx="360" cy="36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AE217153-0969-41B5-8C48-E1CED3194C0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145997" y="3829462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45809669-224D-4840-85FE-64D9E3A64326}"/>
                  </a:ext>
                </a:extLst>
              </p14:cNvPr>
              <p14:cNvContentPartPr/>
              <p14:nvPr/>
            </p14:nvContentPartPr>
            <p14:xfrm>
              <a:off x="6023757" y="2139982"/>
              <a:ext cx="360" cy="36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45809669-224D-4840-85FE-64D9E3A6432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015117" y="2131342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F0CDF9ED-C403-4318-ADDD-58A059B7DC14}"/>
                  </a:ext>
                </a:extLst>
              </p14:cNvPr>
              <p14:cNvContentPartPr/>
              <p14:nvPr/>
            </p14:nvContentPartPr>
            <p14:xfrm>
              <a:off x="3732717" y="2124862"/>
              <a:ext cx="360" cy="360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F0CDF9ED-C403-4318-ADDD-58A059B7DC1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724077" y="2116222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019B480A-9A38-4669-8A7C-F2A9427C8137}"/>
                  </a:ext>
                </a:extLst>
              </p14:cNvPr>
              <p14:cNvContentPartPr/>
              <p14:nvPr/>
            </p14:nvContentPartPr>
            <p14:xfrm>
              <a:off x="2306037" y="2316022"/>
              <a:ext cx="360" cy="36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019B480A-9A38-4669-8A7C-F2A9427C813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297037" y="2307022"/>
                <a:ext cx="18000" cy="18000"/>
              </a:xfrm>
              <a:prstGeom prst="rect">
                <a:avLst/>
              </a:prstGeom>
            </p:spPr>
          </p:pic>
        </mc:Fallback>
      </mc:AlternateContent>
      <p:pic>
        <p:nvPicPr>
          <p:cNvPr id="17" name="Picture 16">
            <a:extLst>
              <a:ext uri="{FF2B5EF4-FFF2-40B4-BE49-F238E27FC236}">
                <a16:creationId xmlns:a16="http://schemas.microsoft.com/office/drawing/2014/main" id="{8A2D08B5-605C-4B6D-91E4-498BE198142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526881" y="2492896"/>
            <a:ext cx="4067547" cy="3782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6353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5"/>
          <p:cNvSpPr>
            <a:spLocks noGrp="1"/>
          </p:cNvSpPr>
          <p:nvPr>
            <p:ph type="sldNum" idx="10"/>
          </p:nvPr>
        </p:nvSpPr>
        <p:spPr>
          <a:xfrm>
            <a:off x="4355976" y="4725144"/>
            <a:ext cx="528638" cy="363537"/>
          </a:xfrm>
        </p:spPr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1C2B32AF-A0A6-420E-BC00-B7B1B3A82339}" type="slidenum">
              <a:rPr lang="en-GB"/>
              <a:pPr>
                <a:defRPr/>
              </a:pPr>
              <a:t>13</a:t>
            </a:fld>
            <a:endParaRPr lang="en-GB" dirty="0"/>
          </a:p>
        </p:txBody>
      </p:sp>
      <p:sp>
        <p:nvSpPr>
          <p:cNvPr id="3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694" y="649235"/>
            <a:ext cx="7891644" cy="907557"/>
          </a:xfrm>
        </p:spPr>
        <p:txBody>
          <a:bodyPr/>
          <a:lstStyle/>
          <a:p>
            <a:pPr algn="l" defTabSz="914400">
              <a:lnSpc>
                <a:spcPct val="80000"/>
              </a:lnSpc>
              <a:buFont typeface="Times New Roman" pitchFamily="16" charset="0"/>
              <a:buNone/>
              <a:defRPr/>
            </a:pPr>
            <a:r>
              <a:rPr lang="en-US" sz="3600" b="0" kern="1200" dirty="0">
                <a:solidFill>
                  <a:srgbClr val="435153"/>
                </a:solidFill>
              </a:rPr>
              <a:t>Analysis of stack details – what is where?</a:t>
            </a:r>
            <a:endParaRPr lang="en-US" sz="3600" b="0" kern="1200" dirty="0">
              <a:solidFill>
                <a:schemeClr val="accent6"/>
              </a:solidFill>
            </a:endParaRP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370AE466-7EC4-4484-B4FB-B0852C778D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0715179"/>
              </p:ext>
            </p:extLst>
          </p:nvPr>
        </p:nvGraphicFramePr>
        <p:xfrm>
          <a:off x="539552" y="1556793"/>
          <a:ext cx="7704856" cy="32666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2428">
                  <a:extLst>
                    <a:ext uri="{9D8B030D-6E8A-4147-A177-3AD203B41FA5}">
                      <a16:colId xmlns:a16="http://schemas.microsoft.com/office/drawing/2014/main" val="1156369216"/>
                    </a:ext>
                  </a:extLst>
                </a:gridCol>
                <a:gridCol w="3852428">
                  <a:extLst>
                    <a:ext uri="{9D8B030D-6E8A-4147-A177-3AD203B41FA5}">
                      <a16:colId xmlns:a16="http://schemas.microsoft.com/office/drawing/2014/main" val="3159481303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571956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Security SAs/Keys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/>
                        <a:t>(In MLO, agreement, there is 1 PTK/PMK per “MLD-MLD (P2P) association”, managed by MLD stack)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(GTKs are distributed via MLD-MLD association)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PTK/PMK: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dirty="0"/>
                        <a:t>MLO: PTK/PMK in MLD stack;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dirty="0"/>
                        <a:t>Legacy: legacy stack’s PTK/PMK;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en-US" sz="1400" dirty="0"/>
                    </a:p>
                    <a:p>
                      <a:r>
                        <a:rPr lang="en-US" sz="1400" dirty="0"/>
                        <a:t>GTK, IGTK, BIGTK: in each legacy stack - </a:t>
                      </a:r>
                    </a:p>
                    <a:p>
                      <a:endParaRPr lang="en-US" sz="1400" b="0" dirty="0"/>
                    </a:p>
                    <a:p>
                      <a:r>
                        <a:rPr lang="en-US" sz="1400" b="0" dirty="0"/>
                        <a:t>(Any use case for pre-</a:t>
                      </a:r>
                      <a:r>
                        <a:rPr lang="en-US" sz="1400" b="0" dirty="0" err="1"/>
                        <a:t>assoc</a:t>
                      </a:r>
                      <a:r>
                        <a:rPr lang="en-US" sz="1400" b="0" dirty="0"/>
                        <a:t> Security SA (and PMKID) that needs to work post-</a:t>
                      </a:r>
                      <a:r>
                        <a:rPr lang="en-US" sz="1400" b="0" dirty="0" err="1"/>
                        <a:t>assoc</a:t>
                      </a:r>
                      <a:r>
                        <a:rPr lang="en-US" sz="1400" b="0" dirty="0"/>
                        <a:t>?)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6955148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(Re)(Dis)Association, (De)Authentication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AP: “Routing” </a:t>
                      </a:r>
                      <a:r>
                        <a:rPr lang="en-US" sz="1400" dirty="0" err="1"/>
                        <a:t>RX’d</a:t>
                      </a:r>
                      <a:r>
                        <a:rPr lang="en-US" sz="1400" dirty="0"/>
                        <a:t> to which stack is based on ML element indication (legacy or MLO)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187549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Authenticator(s)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 per legacy + 1 for MLD</a:t>
                      </a:r>
                    </a:p>
                    <a:p>
                      <a:r>
                        <a:rPr lang="en-US" sz="1400" dirty="0"/>
                        <a:t>(At least separate Authenticator IDs (AAs))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24173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3734567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5"/>
          <p:cNvSpPr>
            <a:spLocks noGrp="1"/>
          </p:cNvSpPr>
          <p:nvPr>
            <p:ph type="sldNum" idx="10"/>
          </p:nvPr>
        </p:nvSpPr>
        <p:spPr>
          <a:xfrm>
            <a:off x="4355976" y="4725144"/>
            <a:ext cx="528638" cy="363537"/>
          </a:xfrm>
        </p:spPr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1C2B32AF-A0A6-420E-BC00-B7B1B3A82339}" type="slidenum">
              <a:rPr lang="en-GB"/>
              <a:pPr>
                <a:defRPr/>
              </a:pPr>
              <a:t>14</a:t>
            </a:fld>
            <a:endParaRPr lang="en-GB" dirty="0"/>
          </a:p>
        </p:txBody>
      </p:sp>
      <p:sp>
        <p:nvSpPr>
          <p:cNvPr id="3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694" y="649235"/>
            <a:ext cx="7891644" cy="907557"/>
          </a:xfrm>
        </p:spPr>
        <p:txBody>
          <a:bodyPr/>
          <a:lstStyle/>
          <a:p>
            <a:pPr algn="l" defTabSz="914400">
              <a:lnSpc>
                <a:spcPct val="80000"/>
              </a:lnSpc>
              <a:buFont typeface="Times New Roman" pitchFamily="16" charset="0"/>
              <a:buNone/>
              <a:defRPr/>
            </a:pPr>
            <a:r>
              <a:rPr lang="en-US" sz="3600" b="0" kern="1200" dirty="0">
                <a:solidFill>
                  <a:srgbClr val="435153"/>
                </a:solidFill>
              </a:rPr>
              <a:t>Analysis of alternatives – what is where; what is different?</a:t>
            </a:r>
            <a:endParaRPr lang="en-US" sz="3600" b="0" kern="1200" dirty="0">
              <a:solidFill>
                <a:schemeClr val="accent6"/>
              </a:solidFill>
            </a:endParaRP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370AE466-7EC4-4484-B4FB-B0852C778D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3428331"/>
              </p:ext>
            </p:extLst>
          </p:nvPr>
        </p:nvGraphicFramePr>
        <p:xfrm>
          <a:off x="611560" y="1556793"/>
          <a:ext cx="7560839" cy="40286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33414">
                  <a:extLst>
                    <a:ext uri="{9D8B030D-6E8A-4147-A177-3AD203B41FA5}">
                      <a16:colId xmlns:a16="http://schemas.microsoft.com/office/drawing/2014/main" val="1156369216"/>
                    </a:ext>
                  </a:extLst>
                </a:gridCol>
                <a:gridCol w="4227425">
                  <a:extLst>
                    <a:ext uri="{9D8B030D-6E8A-4147-A177-3AD203B41FA5}">
                      <a16:colId xmlns:a16="http://schemas.microsoft.com/office/drawing/2014/main" val="3159481303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571956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Address1 filter/RX frame routing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/>
                        <a:t>“The value of the RA/TA fields sent over-the-air in the MAC header of a frame is the MAC address of the STA affiliated with the MLD corresponding to that link.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/>
                        <a:t>[Motion 108, [30] and [186]]”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MLD Peer -&gt; MLD (known by association)</a:t>
                      </a:r>
                    </a:p>
                    <a:p>
                      <a:r>
                        <a:rPr lang="en-US" sz="1400" dirty="0"/>
                        <a:t>Legacy Peer -&gt; Legacy stack</a:t>
                      </a:r>
                    </a:p>
                    <a:p>
                      <a:r>
                        <a:rPr lang="en-US" sz="1400" dirty="0" err="1"/>
                        <a:t>Unassoc</a:t>
                      </a:r>
                      <a:r>
                        <a:rPr lang="en-US" sz="1400" dirty="0"/>
                        <a:t> Peer -&gt; Legacy stack</a:t>
                      </a:r>
                    </a:p>
                    <a:p>
                      <a:r>
                        <a:rPr lang="en-US" sz="1400" dirty="0"/>
                        <a:t>(All </a:t>
                      </a:r>
                      <a:r>
                        <a:rPr lang="en-US" sz="1400" dirty="0" err="1"/>
                        <a:t>RX’d</a:t>
                      </a:r>
                      <a:r>
                        <a:rPr lang="en-US" sz="1400" dirty="0"/>
                        <a:t> frames, data, Auth/Assoc, </a:t>
                      </a:r>
                      <a:r>
                        <a:rPr lang="en-US" sz="1400" dirty="0" err="1"/>
                        <a:t>Mgmt</a:t>
                      </a:r>
                      <a:r>
                        <a:rPr lang="en-US" sz="1400" dirty="0"/>
                        <a:t>, etc.)</a:t>
                      </a:r>
                    </a:p>
                    <a:p>
                      <a:r>
                        <a:rPr lang="en-US" sz="1400" dirty="0"/>
                        <a:t>Note:</a:t>
                      </a:r>
                    </a:p>
                    <a:p>
                      <a:r>
                        <a:rPr lang="en-US" sz="1400" dirty="0"/>
                        <a:t>- Power Save affecting information: PM bit, PS-Poll frames, PS trigger frames – handled by coordination.  </a:t>
                      </a:r>
                    </a:p>
                    <a:p>
                      <a:r>
                        <a:rPr lang="en-US" sz="1400" dirty="0"/>
                        <a:t>- MLD knows when all links (or all relevant-TID links) are dozing, and buffers DL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9069386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SAP(s)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AP: 1 MLD, 1 per legacy – guarantees frame order w/in TS (DS is responsible for “routing” DL)</a:t>
                      </a:r>
                    </a:p>
                    <a:p>
                      <a:r>
                        <a:rPr lang="en-US" sz="1400" dirty="0"/>
                        <a:t>- Note: to guarantee frame order, without block ack, can’t do cross-link parallel transmit/queuing.</a:t>
                      </a:r>
                    </a:p>
                    <a:p>
                      <a:endParaRPr lang="en-US" sz="1400" dirty="0"/>
                    </a:p>
                    <a:p>
                      <a:r>
                        <a:rPr lang="en-US" sz="1400" dirty="0"/>
                        <a:t>Non-AP: Consistent MAC address (MLD or legacy)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52758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0170964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5"/>
          <p:cNvSpPr>
            <a:spLocks noGrp="1"/>
          </p:cNvSpPr>
          <p:nvPr>
            <p:ph type="sldNum" idx="10"/>
          </p:nvPr>
        </p:nvSpPr>
        <p:spPr>
          <a:xfrm>
            <a:off x="4355976" y="4725144"/>
            <a:ext cx="528638" cy="363537"/>
          </a:xfrm>
        </p:spPr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1C2B32AF-A0A6-420E-BC00-B7B1B3A82339}" type="slidenum">
              <a:rPr lang="en-GB"/>
              <a:pPr>
                <a:defRPr/>
              </a:pPr>
              <a:t>15</a:t>
            </a:fld>
            <a:endParaRPr lang="en-GB" dirty="0"/>
          </a:p>
        </p:txBody>
      </p:sp>
      <p:sp>
        <p:nvSpPr>
          <p:cNvPr id="3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694" y="649235"/>
            <a:ext cx="7891644" cy="907557"/>
          </a:xfrm>
        </p:spPr>
        <p:txBody>
          <a:bodyPr/>
          <a:lstStyle/>
          <a:p>
            <a:pPr algn="l" defTabSz="914400">
              <a:lnSpc>
                <a:spcPct val="80000"/>
              </a:lnSpc>
              <a:buFont typeface="Times New Roman" pitchFamily="16" charset="0"/>
              <a:buNone/>
              <a:defRPr/>
            </a:pPr>
            <a:r>
              <a:rPr lang="en-US" sz="3600" b="0" kern="1200" dirty="0">
                <a:solidFill>
                  <a:srgbClr val="435153"/>
                </a:solidFill>
              </a:rPr>
              <a:t>Analysis of alternatives – what is where; what is different?</a:t>
            </a:r>
            <a:endParaRPr lang="en-US" sz="3600" b="0" kern="1200" dirty="0">
              <a:solidFill>
                <a:schemeClr val="accent6"/>
              </a:solidFill>
            </a:endParaRP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370AE466-7EC4-4484-B4FB-B0852C778D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941484"/>
              </p:ext>
            </p:extLst>
          </p:nvPr>
        </p:nvGraphicFramePr>
        <p:xfrm>
          <a:off x="539552" y="1556793"/>
          <a:ext cx="7704856" cy="4516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2428">
                  <a:extLst>
                    <a:ext uri="{9D8B030D-6E8A-4147-A177-3AD203B41FA5}">
                      <a16:colId xmlns:a16="http://schemas.microsoft.com/office/drawing/2014/main" val="1156369216"/>
                    </a:ext>
                  </a:extLst>
                </a:gridCol>
                <a:gridCol w="3852428">
                  <a:extLst>
                    <a:ext uri="{9D8B030D-6E8A-4147-A177-3AD203B41FA5}">
                      <a16:colId xmlns:a16="http://schemas.microsoft.com/office/drawing/2014/main" val="3159481303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Alternative 2</a:t>
                      </a:r>
                      <a:endParaRPr lang="en-US" sz="1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571956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Beacons; Probes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All go to/from legacy stack (but legacy stack will add ML-element, as appropriate)</a:t>
                      </a:r>
                    </a:p>
                    <a:p>
                      <a:endParaRPr lang="en-US" sz="1400" dirty="0"/>
                    </a:p>
                    <a:p>
                      <a:r>
                        <a:rPr lang="en-US" sz="1400" dirty="0"/>
                        <a:t>TIM bits?  TBD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8072618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Robust management frames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Individually addressed – just works (PTK)</a:t>
                      </a:r>
                    </a:p>
                    <a:p>
                      <a:r>
                        <a:rPr lang="en-US" sz="1400" dirty="0"/>
                        <a:t>Group addressed?  Are there any “MLD” (not link-related/link-specific) group addressed management frames?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4363115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GAS/ANQP (Pre-Assoc or post-Assoc)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Given security and RX routing above, just works.  (Pre-</a:t>
                      </a:r>
                      <a:r>
                        <a:rPr lang="en-US" sz="1400" dirty="0" err="1"/>
                        <a:t>assoc</a:t>
                      </a:r>
                      <a:r>
                        <a:rPr lang="en-US" sz="1400" dirty="0"/>
                        <a:t> is legacy, post-</a:t>
                      </a:r>
                      <a:r>
                        <a:rPr lang="en-US" sz="1400" dirty="0" err="1"/>
                        <a:t>assoc</a:t>
                      </a:r>
                      <a:r>
                        <a:rPr lang="en-US" sz="1400" dirty="0"/>
                        <a:t> is usual rules.)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7817663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QoS(EDCA) queues/retry buffers (includes how to “merge” TX traffic at the lower MAC boundary – implementation choice)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EDCA queues per lower MAC.  Retries can “stay in their queue” (same link), or can be moved to another link (where in the queue is implementation choice).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9091920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Block Ack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??  (Is it required, to handle frame ordering across links?)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9394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2291937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5"/>
          <p:cNvSpPr>
            <a:spLocks noGrp="1"/>
          </p:cNvSpPr>
          <p:nvPr>
            <p:ph type="sldNum" idx="10"/>
          </p:nvPr>
        </p:nvSpPr>
        <p:spPr>
          <a:xfrm>
            <a:off x="4355976" y="4725144"/>
            <a:ext cx="528638" cy="363537"/>
          </a:xfrm>
        </p:spPr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1C2B32AF-A0A6-420E-BC00-B7B1B3A82339}" type="slidenum">
              <a:rPr lang="en-GB"/>
              <a:pPr>
                <a:defRPr/>
              </a:pPr>
              <a:t>16</a:t>
            </a:fld>
            <a:endParaRPr lang="en-GB" dirty="0"/>
          </a:p>
        </p:txBody>
      </p:sp>
      <p:sp>
        <p:nvSpPr>
          <p:cNvPr id="3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694" y="649235"/>
            <a:ext cx="7891644" cy="907557"/>
          </a:xfrm>
        </p:spPr>
        <p:txBody>
          <a:bodyPr/>
          <a:lstStyle/>
          <a:p>
            <a:pPr algn="l" defTabSz="914400">
              <a:lnSpc>
                <a:spcPct val="80000"/>
              </a:lnSpc>
              <a:buFont typeface="Times New Roman" pitchFamily="16" charset="0"/>
              <a:buNone/>
              <a:defRPr/>
            </a:pPr>
            <a:r>
              <a:rPr lang="en-US" sz="3600" b="0" kern="1200" dirty="0">
                <a:solidFill>
                  <a:srgbClr val="435153"/>
                </a:solidFill>
              </a:rPr>
              <a:t>Analysis of alternatives – what is where; what is different?</a:t>
            </a:r>
            <a:endParaRPr lang="en-US" sz="3600" b="0" kern="1200" dirty="0">
              <a:solidFill>
                <a:schemeClr val="accent6"/>
              </a:solidFill>
            </a:endParaRP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370AE466-7EC4-4484-B4FB-B0852C778D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1739724"/>
              </p:ext>
            </p:extLst>
          </p:nvPr>
        </p:nvGraphicFramePr>
        <p:xfrm>
          <a:off x="539552" y="1556793"/>
          <a:ext cx="7776864" cy="39730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8432">
                  <a:extLst>
                    <a:ext uri="{9D8B030D-6E8A-4147-A177-3AD203B41FA5}">
                      <a16:colId xmlns:a16="http://schemas.microsoft.com/office/drawing/2014/main" val="1156369216"/>
                    </a:ext>
                  </a:extLst>
                </a:gridCol>
                <a:gridCol w="3888432">
                  <a:extLst>
                    <a:ext uri="{9D8B030D-6E8A-4147-A177-3AD203B41FA5}">
                      <a16:colId xmlns:a16="http://schemas.microsoft.com/office/drawing/2014/main" val="3159481303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Alternative 2</a:t>
                      </a:r>
                      <a:endParaRPr lang="en-US" sz="1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9219022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MLO channel configuration/modification of operation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6262134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SN and PN (including QMF)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Number spaces per stack – need MLO </a:t>
                      </a:r>
                      <a:r>
                        <a:rPr lang="en-US" sz="1400" dirty="0" err="1"/>
                        <a:t>RXr</a:t>
                      </a:r>
                      <a:r>
                        <a:rPr lang="en-US" sz="1400" dirty="0"/>
                        <a:t> to keep separate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37626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DMS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Legacy peer: as today;</a:t>
                      </a:r>
                    </a:p>
                    <a:p>
                      <a:r>
                        <a:rPr lang="en-US" sz="1400" dirty="0"/>
                        <a:t>MLO peer: messy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5495078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Multiple BSSID sets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Are legacy and MLD stacks separate “multiple BSSs”?</a:t>
                      </a:r>
                      <a:endParaRPr lang="en-US" sz="1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4121553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Any impacts on DS interface?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Separate SAPs – so what (??)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6802186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What is an ESS/BSS?  (In MLO, transitions to/from MLO)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3159107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BSS transition (“AP roaming”) – group address frames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How is this different/more complicated than legacy case?  Multiple DTIM timings…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6773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2517750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5"/>
          <p:cNvSpPr>
            <a:spLocks noGrp="1"/>
          </p:cNvSpPr>
          <p:nvPr>
            <p:ph type="sldNum" idx="10"/>
          </p:nvPr>
        </p:nvSpPr>
        <p:spPr>
          <a:xfrm>
            <a:off x="4355976" y="4725144"/>
            <a:ext cx="528638" cy="363537"/>
          </a:xfrm>
        </p:spPr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1C2B32AF-A0A6-420E-BC00-B7B1B3A82339}" type="slidenum">
              <a:rPr lang="en-GB"/>
              <a:pPr>
                <a:defRPr/>
              </a:pPr>
              <a:t>17</a:t>
            </a:fld>
            <a:endParaRPr lang="en-GB" dirty="0"/>
          </a:p>
        </p:txBody>
      </p:sp>
      <p:sp>
        <p:nvSpPr>
          <p:cNvPr id="3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694" y="649235"/>
            <a:ext cx="7891644" cy="907557"/>
          </a:xfrm>
        </p:spPr>
        <p:txBody>
          <a:bodyPr/>
          <a:lstStyle/>
          <a:p>
            <a:pPr algn="l" defTabSz="914400">
              <a:lnSpc>
                <a:spcPct val="80000"/>
              </a:lnSpc>
              <a:buFont typeface="Times New Roman" pitchFamily="16" charset="0"/>
              <a:buNone/>
              <a:defRPr/>
            </a:pPr>
            <a:r>
              <a:rPr lang="en-US" sz="3600" b="0" kern="1200" dirty="0">
                <a:solidFill>
                  <a:srgbClr val="435153"/>
                </a:solidFill>
              </a:rPr>
              <a:t>Analysis of alternatives – what is where; what is different?</a:t>
            </a:r>
            <a:endParaRPr lang="en-US" sz="3600" b="0" kern="1200" dirty="0">
              <a:solidFill>
                <a:schemeClr val="accent6"/>
              </a:solidFill>
            </a:endParaRP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370AE466-7EC4-4484-B4FB-B0852C778D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4967868"/>
              </p:ext>
            </p:extLst>
          </p:nvPr>
        </p:nvGraphicFramePr>
        <p:xfrm>
          <a:off x="539552" y="1556793"/>
          <a:ext cx="7776864" cy="2246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8432">
                  <a:extLst>
                    <a:ext uri="{9D8B030D-6E8A-4147-A177-3AD203B41FA5}">
                      <a16:colId xmlns:a16="http://schemas.microsoft.com/office/drawing/2014/main" val="1156369216"/>
                    </a:ext>
                  </a:extLst>
                </a:gridCol>
                <a:gridCol w="3888432">
                  <a:extLst>
                    <a:ext uri="{9D8B030D-6E8A-4147-A177-3AD203B41FA5}">
                      <a16:colId xmlns:a16="http://schemas.microsoft.com/office/drawing/2014/main" val="3159481303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Alternative 2</a:t>
                      </a:r>
                      <a:endParaRPr lang="en-US" sz="1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9219022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Access Controls?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51109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Multi-AP coordination?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0961084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(Mixed-mode) Mesh?  Relays?  OCB?  TDLS?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5876608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Group membership for group addressed frames?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29617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461388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51E13BA2-B879-42C0-8282-F2846D2A86F3}" type="slidenum">
              <a:rPr lang="en-GB"/>
              <a:pPr>
                <a:defRPr/>
              </a:pPr>
              <a:t>2</a:t>
            </a:fld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latin typeface="Times New Roman" pitchFamily="18" charset="0"/>
                <a:ea typeface="MS Gothic" pitchFamily="49" charset="-128"/>
              </a:rPr>
              <a:t>Abstract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4213" y="1989138"/>
            <a:ext cx="7772400" cy="4114800"/>
          </a:xfrm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latin typeface="Times New Roman" pitchFamily="18" charset="0"/>
                <a:ea typeface="MS Gothic" pitchFamily="49" charset="-128"/>
              </a:rPr>
              <a:t>	This presentation considers architecture concepts for </a:t>
            </a:r>
            <a:r>
              <a:rPr lang="en-GB" dirty="0" err="1">
                <a:latin typeface="Times New Roman" pitchFamily="18" charset="0"/>
                <a:ea typeface="MS Gothic" pitchFamily="49" charset="-128"/>
              </a:rPr>
              <a:t>TGbe</a:t>
            </a:r>
            <a:r>
              <a:rPr lang="en-GB" dirty="0">
                <a:latin typeface="Times New Roman" pitchFamily="18" charset="0"/>
                <a:ea typeface="MS Gothic" pitchFamily="49" charset="-128"/>
              </a:rPr>
              <a:t> MLDs, AP and non-AP. 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>
              <a:latin typeface="Times New Roman" pitchFamily="18" charset="0"/>
              <a:ea typeface="MS Gothic" pitchFamily="49" charset="-128"/>
            </a:endParaRP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latin typeface="Times New Roman" pitchFamily="18" charset="0"/>
                <a:ea typeface="MS Gothic" pitchFamily="49" charset="-128"/>
              </a:rPr>
              <a:t>	This is follow-on from ideas in 11-20/1639, and starts from assumptions/agreements from ARC sessions from Nov ’20 through Feb ’21, in that document.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>
              <a:latin typeface="Times New Roman" pitchFamily="18" charset="0"/>
              <a:ea typeface="MS Gothic" pitchFamily="49" charset="-128"/>
            </a:endParaRP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latin typeface="Times New Roman" pitchFamily="18" charset="0"/>
                <a:ea typeface="MS Gothic" pitchFamily="49" charset="-128"/>
              </a:rPr>
              <a:t>The contents here are from ongoing discussions in the ARC group, and are still open discussions (TBDs, questions/question marks/TBRs are actions for the ARC group)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5"/>
          <p:cNvSpPr>
            <a:spLocks noGrp="1"/>
          </p:cNvSpPr>
          <p:nvPr>
            <p:ph type="sldNum" idx="10"/>
          </p:nvPr>
        </p:nvSpPr>
        <p:spPr>
          <a:xfrm>
            <a:off x="4355976" y="4725144"/>
            <a:ext cx="528638" cy="363537"/>
          </a:xfrm>
        </p:spPr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1C2B32AF-A0A6-420E-BC00-B7B1B3A82339}" type="slidenum">
              <a:rPr lang="en-GB"/>
              <a:pPr>
                <a:defRPr/>
              </a:pPr>
              <a:t>3</a:t>
            </a:fld>
            <a:endParaRPr lang="en-GB" dirty="0"/>
          </a:p>
        </p:txBody>
      </p:sp>
      <p:sp>
        <p:nvSpPr>
          <p:cNvPr id="3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755576" y="1124744"/>
            <a:ext cx="3064419" cy="8382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fontAlgn="base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fontAlgn="base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53975" indent="0"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MLD data plane agreed model</a:t>
            </a:r>
          </a:p>
          <a:p>
            <a:pPr marL="53975" indent="0"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kern="0" dirty="0">
              <a:solidFill>
                <a:schemeClr val="tx1"/>
              </a:solidFill>
              <a:latin typeface="Times New Roman" pitchFamily="18" charset="0"/>
              <a:ea typeface="MS Gothic" pitchFamily="49" charset="-128"/>
            </a:endParaRPr>
          </a:p>
          <a:p>
            <a:pPr marL="53975" indent="0" eaLnBrk="1" hangingPunct="1">
              <a:lnSpc>
                <a:spcPct val="80000"/>
              </a:lnSpc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(See also, slide 9 </a:t>
            </a:r>
          </a:p>
          <a:p>
            <a:pPr marL="53975" indent="0" eaLnBrk="1" hangingPunct="1">
              <a:lnSpc>
                <a:spcPct val="80000"/>
              </a:lnSpc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of 11-21/0316r0)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80281C6-17D9-4610-B035-583CA35E19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9792" y="692696"/>
            <a:ext cx="5433466" cy="5657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48692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DD641-38FD-4B4E-99BE-6630A1497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798984"/>
          </a:xfrm>
        </p:spPr>
        <p:txBody>
          <a:bodyPr/>
          <a:lstStyle/>
          <a:p>
            <a:r>
              <a:rPr lang="en-US" dirty="0"/>
              <a:t>AP Data plane w/legacy operation added (Alt 2 of 11-20/1639)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A239CC-8CD1-4561-91F3-D7C08BE48B7A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9902F5C3-EE39-44CE-A5E3-4276D55FC75D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913E0C-F132-43C9-B8E6-15AF1A027D4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Mark Hamilton, Ruckus/CommScope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E1D7E58-ECB5-45C7-9822-FFA5653686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9832" y="1700809"/>
            <a:ext cx="3535827" cy="4680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46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DD641-38FD-4B4E-99BE-6630A1497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15008"/>
          </a:xfrm>
        </p:spPr>
        <p:txBody>
          <a:bodyPr/>
          <a:lstStyle/>
          <a:p>
            <a:r>
              <a:rPr lang="en-US" dirty="0"/>
              <a:t>Reminder of (legacy) DS structure,</a:t>
            </a:r>
            <a:br>
              <a:rPr lang="en-US" dirty="0"/>
            </a:br>
            <a:r>
              <a:rPr lang="en-US" dirty="0"/>
              <a:t>Figure 7-1, in 802.11-2020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A239CC-8CD1-4561-91F3-D7C08BE48B7A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9902F5C3-EE39-44CE-A5E3-4276D55FC75D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913E0C-F132-43C9-B8E6-15AF1A027D4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Mark Hamilton, Ruckus/CommScope</a:t>
            </a: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5F73A86-4A9C-47B1-8B6F-FA62869F87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411" y="2349303"/>
            <a:ext cx="7701178" cy="2303833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EB0202E8-A704-452E-A09F-4A00F2E577D1}"/>
              </a:ext>
            </a:extLst>
          </p:cNvPr>
          <p:cNvSpPr/>
          <p:nvPr/>
        </p:nvSpPr>
        <p:spPr bwMode="auto">
          <a:xfrm>
            <a:off x="572153" y="2204864"/>
            <a:ext cx="8096532" cy="268168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734159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DD641-38FD-4B4E-99BE-6630A1497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637581"/>
          </a:xfrm>
        </p:spPr>
        <p:txBody>
          <a:bodyPr/>
          <a:lstStyle/>
          <a:p>
            <a:r>
              <a:rPr lang="en-US" dirty="0"/>
              <a:t>MLO DS structure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A239CC-8CD1-4561-91F3-D7C08BE48B7A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9902F5C3-EE39-44CE-A5E3-4276D55FC75D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913E0C-F132-43C9-B8E6-15AF1A027D4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Mark Hamilton, Ruckus/CommScope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B0202E8-A704-452E-A09F-4A00F2E577D1}"/>
              </a:ext>
            </a:extLst>
          </p:cNvPr>
          <p:cNvSpPr/>
          <p:nvPr/>
        </p:nvSpPr>
        <p:spPr bwMode="auto">
          <a:xfrm>
            <a:off x="572153" y="1323381"/>
            <a:ext cx="8096532" cy="325774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38B00F4-E42C-489B-B9BE-6E8B0BB615FF}"/>
              </a:ext>
            </a:extLst>
          </p:cNvPr>
          <p:cNvSpPr txBox="1"/>
          <p:nvPr/>
        </p:nvSpPr>
        <p:spPr>
          <a:xfrm>
            <a:off x="572151" y="4586352"/>
            <a:ext cx="817631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b="1" dirty="0"/>
              <a:t>“multi-link device (MLD): </a:t>
            </a:r>
            <a:r>
              <a:rPr lang="en-US" dirty="0"/>
              <a:t>A device that is a logical entity and has more than one affiliated station (STA) and has a single medium access control (MAC) service access point (SAP) to logical link control (LLC), which includes one MAC data service.”</a:t>
            </a:r>
          </a:p>
          <a:p>
            <a:pPr marL="342900" indent="-342900" algn="l">
              <a:buFontTx/>
              <a:buChar char="-"/>
            </a:pPr>
            <a:endParaRPr lang="en-US" dirty="0"/>
          </a:p>
          <a:p>
            <a:pPr marL="342900" indent="-342900" algn="l">
              <a:buFontTx/>
              <a:buChar char="-"/>
            </a:pPr>
            <a:r>
              <a:rPr lang="en-US" dirty="0"/>
              <a:t>Each stack has a MAC SAP, which (on an AP) supports a DSAF, with a DS SAP</a:t>
            </a:r>
          </a:p>
          <a:p>
            <a:pPr marL="342900" indent="-342900" algn="l">
              <a:buFontTx/>
              <a:buChar char="-"/>
            </a:pPr>
            <a:r>
              <a:rPr lang="en-US" dirty="0"/>
              <a:t>MLD AP and legacy APs look like (N+1) APs to the DS</a:t>
            </a:r>
          </a:p>
          <a:p>
            <a:pPr marL="342900" indent="-342900" algn="l">
              <a:buFontTx/>
              <a:buChar char="-"/>
            </a:pPr>
            <a:r>
              <a:rPr lang="en-US" dirty="0"/>
              <a:t>The DS will route all downlink frames to the DS SAP that has “registered” this client (legacy non-AP STAs or MLO non-APs)</a:t>
            </a:r>
          </a:p>
          <a:p>
            <a:pPr marL="342900" indent="-342900" algn="l">
              <a:buFontTx/>
              <a:buChar char="-"/>
            </a:pPr>
            <a:r>
              <a:rPr lang="en-US" dirty="0"/>
              <a:t>Portal hides the details to the outside world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B4DA834-3F38-4E59-B4D2-798524DAF3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292759"/>
            <a:ext cx="7894461" cy="314985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A9EBE193-E632-41DE-ADF4-DA649F1622AF}"/>
                  </a:ext>
                </a:extLst>
              </p14:cNvPr>
              <p14:cNvContentPartPr/>
              <p14:nvPr/>
            </p14:nvContentPartPr>
            <p14:xfrm>
              <a:off x="856628" y="1615628"/>
              <a:ext cx="1688040" cy="194364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A9EBE193-E632-41DE-ADF4-DA649F1622A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47628" y="1606988"/>
                <a:ext cx="1705680" cy="1961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4EBA84F3-0E70-4D35-B62A-C21F9EFB10AE}"/>
                  </a:ext>
                </a:extLst>
              </p14:cNvPr>
              <p14:cNvContentPartPr/>
              <p14:nvPr/>
            </p14:nvContentPartPr>
            <p14:xfrm>
              <a:off x="4115348" y="1594388"/>
              <a:ext cx="1581480" cy="178740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4EBA84F3-0E70-4D35-B62A-C21F9EFB10AE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106348" y="1585388"/>
                <a:ext cx="1599120" cy="1805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47CCB186-F5A2-48AF-9A78-5AC511097B63}"/>
                  </a:ext>
                </a:extLst>
              </p14:cNvPr>
              <p14:cNvContentPartPr/>
              <p14:nvPr/>
            </p14:nvContentPartPr>
            <p14:xfrm>
              <a:off x="811988" y="1573868"/>
              <a:ext cx="4487400" cy="205524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47CCB186-F5A2-48AF-9A78-5AC511097B63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757988" y="1465868"/>
                <a:ext cx="4595040" cy="2270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618601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5"/>
          <p:cNvSpPr>
            <a:spLocks noGrp="1"/>
          </p:cNvSpPr>
          <p:nvPr>
            <p:ph type="sldNum" idx="10"/>
          </p:nvPr>
        </p:nvSpPr>
        <p:spPr>
          <a:xfrm>
            <a:off x="4355976" y="4725144"/>
            <a:ext cx="528638" cy="363537"/>
          </a:xfrm>
        </p:spPr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1C2B32AF-A0A6-420E-BC00-B7B1B3A82339}" type="slidenum">
              <a:rPr lang="en-GB"/>
              <a:pPr>
                <a:defRPr/>
              </a:pPr>
              <a:t>7</a:t>
            </a:fld>
            <a:endParaRPr lang="en-GB" dirty="0"/>
          </a:p>
        </p:txBody>
      </p:sp>
      <p:sp>
        <p:nvSpPr>
          <p:cNvPr id="3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9A4ED98-0458-4B60-B65B-BFEB5F850357}"/>
              </a:ext>
            </a:extLst>
          </p:cNvPr>
          <p:cNvSpPr txBox="1"/>
          <p:nvPr/>
        </p:nvSpPr>
        <p:spPr>
          <a:xfrm>
            <a:off x="801100" y="692696"/>
            <a:ext cx="7109752" cy="40011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US" dirty="0"/>
              <a:t>Add (ML) management operations, and consider the stack details: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4C643E0-CE8F-40FE-886D-458F573654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2165" y="1268760"/>
            <a:ext cx="7861545" cy="5162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0014538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82B5532-FEBB-4ED8-93C9-6A2CA04596BC}"/>
              </a:ext>
            </a:extLst>
          </p:cNvPr>
          <p:cNvSpPr txBox="1"/>
          <p:nvPr/>
        </p:nvSpPr>
        <p:spPr>
          <a:xfrm>
            <a:off x="649607" y="908720"/>
            <a:ext cx="7506735" cy="53245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To add management concepts, we have this figure as the </a:t>
            </a:r>
          </a:p>
          <a:p>
            <a:r>
              <a:rPr lang="en-US" b="1" dirty="0"/>
              <a:t>fundamental reference model for a STA</a:t>
            </a:r>
          </a:p>
          <a:p>
            <a:r>
              <a:rPr lang="en-US" b="1" dirty="0"/>
              <a:t>(Figure 4-24 in 802.11-2020)</a:t>
            </a:r>
          </a:p>
          <a:p>
            <a:pPr marL="342900" indent="-342900" algn="l">
              <a:buFontTx/>
              <a:buChar char="-"/>
            </a:pPr>
            <a:r>
              <a:rPr lang="en-US" dirty="0"/>
              <a:t>This adds MLME, PLME, SME concepts, and their SAPs</a:t>
            </a:r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r>
              <a:rPr lang="en-US" b="1" dirty="0"/>
              <a:t>Do we want/need a similar reference model for MLDs?</a:t>
            </a:r>
          </a:p>
        </p:txBody>
      </p:sp>
      <p:sp>
        <p:nvSpPr>
          <p:cNvPr id="33" name="Slide Number Placeholder 5"/>
          <p:cNvSpPr>
            <a:spLocks noGrp="1"/>
          </p:cNvSpPr>
          <p:nvPr>
            <p:ph type="sldNum" idx="10"/>
          </p:nvPr>
        </p:nvSpPr>
        <p:spPr>
          <a:xfrm>
            <a:off x="4355976" y="4725144"/>
            <a:ext cx="528638" cy="363537"/>
          </a:xfrm>
        </p:spPr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1C2B32AF-A0A6-420E-BC00-B7B1B3A82339}" type="slidenum">
              <a:rPr lang="en-GB"/>
              <a:pPr>
                <a:defRPr/>
              </a:pPr>
              <a:t>8</a:t>
            </a:fld>
            <a:endParaRPr lang="en-GB" dirty="0"/>
          </a:p>
        </p:txBody>
      </p:sp>
      <p:sp>
        <p:nvSpPr>
          <p:cNvPr id="3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25185E7-64A0-4E97-9E0C-5AA4FA46D4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6952" y="2475179"/>
            <a:ext cx="4763320" cy="3114061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E86FBE78-7566-4749-BA45-B50245E0942A}"/>
              </a:ext>
            </a:extLst>
          </p:cNvPr>
          <p:cNvSpPr/>
          <p:nvPr/>
        </p:nvSpPr>
        <p:spPr bwMode="auto">
          <a:xfrm>
            <a:off x="1907704" y="2348880"/>
            <a:ext cx="5400600" cy="338437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 w="76200">
                <a:solidFill>
                  <a:schemeClr val="tx1"/>
                </a:solidFill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91881649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A784A8A1-A3DA-4290-AAF0-57EB683E2FC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4543448"/>
              </p:ext>
            </p:extLst>
          </p:nvPr>
        </p:nvGraphicFramePr>
        <p:xfrm>
          <a:off x="251520" y="1268760"/>
          <a:ext cx="8549184" cy="428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9734630" imgH="4886325" progId="Visio.Drawing.11">
                  <p:embed/>
                </p:oleObj>
              </mc:Choice>
              <mc:Fallback>
                <p:oleObj name="Visio" r:id="rId2" imgW="9734630" imgH="4886325" progId="Visio.Drawing.11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DC366532-6C21-44C9-8D48-97B59904D24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51520" y="1268760"/>
                        <a:ext cx="8549184" cy="4289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5CE5E2C-E3D0-4EC2-85B9-CD7D7AB9623D}"/>
              </a:ext>
            </a:extLst>
          </p:cNvPr>
          <p:cNvCxnSpPr>
            <a:cxnSpLocks/>
          </p:cNvCxnSpPr>
          <p:nvPr/>
        </p:nvCxnSpPr>
        <p:spPr bwMode="auto">
          <a:xfrm flipV="1">
            <a:off x="2123728" y="2204864"/>
            <a:ext cx="1800200" cy="38164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782B5532-FEBB-4ED8-93C9-6A2CA04596BC}"/>
              </a:ext>
            </a:extLst>
          </p:cNvPr>
          <p:cNvSpPr txBox="1"/>
          <p:nvPr/>
        </p:nvSpPr>
        <p:spPr>
          <a:xfrm>
            <a:off x="879130" y="893033"/>
            <a:ext cx="7096815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b="1" dirty="0"/>
          </a:p>
          <a:p>
            <a:pPr algn="l"/>
            <a:endParaRPr lang="en-US" b="1" dirty="0"/>
          </a:p>
          <a:p>
            <a:pPr algn="l"/>
            <a:r>
              <a:rPr lang="en-US" b="1" dirty="0"/>
              <a:t>Suggest this was a bad idea – raises many questions about what</a:t>
            </a:r>
          </a:p>
          <a:p>
            <a:pPr algn="l"/>
            <a:r>
              <a:rPr lang="en-US" b="1" dirty="0"/>
              <a:t>is this part  ?  Why isn’t the MAC SAP at the top?  Are there</a:t>
            </a:r>
          </a:p>
          <a:p>
            <a:pPr algn="l"/>
            <a:r>
              <a:rPr lang="en-US" b="1" dirty="0"/>
              <a:t>always exactly two STAs, </a:t>
            </a:r>
            <a:r>
              <a:rPr lang="en-US" b="1" dirty="0" err="1"/>
              <a:t>Etc</a:t>
            </a:r>
            <a:r>
              <a:rPr lang="en-US" b="1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60249203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802-11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-11-templat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76338</TotalTime>
  <Words>1236</Words>
  <Application>Microsoft Office PowerPoint</Application>
  <PresentationFormat>On-screen Show (4:3)</PresentationFormat>
  <Paragraphs>188</Paragraphs>
  <Slides>17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Times New Roman</vt:lpstr>
      <vt:lpstr>802-11-template</vt:lpstr>
      <vt:lpstr>Document</vt:lpstr>
      <vt:lpstr>Visio</vt:lpstr>
      <vt:lpstr>802.11be MLD Architecture Discussion</vt:lpstr>
      <vt:lpstr>Abstract</vt:lpstr>
      <vt:lpstr>PowerPoint Presentation</vt:lpstr>
      <vt:lpstr>AP Data plane w/legacy operation added (Alt 2 of 11-20/1639)</vt:lpstr>
      <vt:lpstr>Reminder of (legacy) DS structure, Figure 7-1, in 802.11-2020</vt:lpstr>
      <vt:lpstr>MLO DS structure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What about non-AP?</vt:lpstr>
      <vt:lpstr>Analysis of stack details – what is where?</vt:lpstr>
      <vt:lpstr>Analysis of alternatives – what is where; what is different?</vt:lpstr>
      <vt:lpstr>Analysis of alternatives – what is where; what is different?</vt:lpstr>
      <vt:lpstr>Analysis of alternatives – what is where; what is different?</vt:lpstr>
      <vt:lpstr>Analysis of alternatives – what is where; what is different?</vt:lpstr>
    </vt:vector>
  </TitlesOfParts>
  <Company>Ruckus/CommScope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11be MLD Architecture Discussion 2</dc:title>
  <dc:creator>mark.hamilton@commscope.com</dc:creator>
  <cp:lastModifiedBy>Hamilton, Mark</cp:lastModifiedBy>
  <cp:revision>454</cp:revision>
  <cp:lastPrinted>2021-04-28T00:27:11Z</cp:lastPrinted>
  <dcterms:created xsi:type="dcterms:W3CDTF">2010-02-15T12:38:41Z</dcterms:created>
  <dcterms:modified xsi:type="dcterms:W3CDTF">2021-09-10T21:04:19Z</dcterms:modified>
</cp:coreProperties>
</file>