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322" r:id="rId4"/>
    <p:sldId id="352" r:id="rId5"/>
    <p:sldId id="355" r:id="rId6"/>
    <p:sldId id="356" r:id="rId7"/>
    <p:sldId id="348" r:id="rId8"/>
    <p:sldId id="360" r:id="rId9"/>
    <p:sldId id="361" r:id="rId10"/>
    <p:sldId id="363" r:id="rId11"/>
    <p:sldId id="362" r:id="rId12"/>
    <p:sldId id="359" r:id="rId13"/>
    <p:sldId id="357" r:id="rId14"/>
    <p:sldId id="358" r:id="rId15"/>
    <p:sldId id="350" r:id="rId16"/>
    <p:sldId id="349" r:id="rId17"/>
    <p:sldId id="364" r:id="rId18"/>
  </p:sldIdLst>
  <p:sldSz cx="9144000" cy="6858000" type="screen4x3"/>
  <p:notesSz cx="7010400" cy="9296400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2" clrIdx="0">
    <p:extLst>
      <p:ext uri="{19B8F6BF-5375-455C-9EA6-DF929625EA0E}">
        <p15:presenceInfo xmlns:p15="http://schemas.microsoft.com/office/powerpoint/2012/main" userId="S::Mark.Hamilton@arris.com::dbc9b3ad-d18e-4358-8462-64805d530d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9697B"/>
    <a:srgbClr val="008000"/>
    <a:srgbClr val="963B01"/>
    <a:srgbClr val="FF7C80"/>
    <a:srgbClr val="00CC99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8" autoAdjust="0"/>
    <p:restoredTop sz="97440" autoAdjust="0"/>
  </p:normalViewPr>
  <p:slideViewPr>
    <p:cSldViewPr>
      <p:cViewPr varScale="1">
        <p:scale>
          <a:sx n="103" d="100"/>
          <a:sy n="103" d="100"/>
        </p:scale>
        <p:origin x="73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366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10T18:51:13.193" idx="2">
    <p:pos x="4967" y="3521"/>
    <p:text>Start here next time</p:text>
    <p:extLst>
      <p:ext uri="{C676402C-5697-4E1C-873F-D02D1690AC5C}">
        <p15:threadingInfo xmlns:p15="http://schemas.microsoft.com/office/powerpoint/2012/main" timeZoneBias="36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buFont typeface="Times New Roman" pitchFamily="16" charset="0"/>
              <a:buNone/>
              <a:defRPr sz="12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FA02C3A-0257-4E73-B776-6234CDD4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Font typeface="Times New Roman" pitchFamily="16" charset="0"/>
              <a:buNone/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/>
            </a:pPr>
            <a:r>
              <a:rPr lang="en-US" sz="1200"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549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385C2B-E14E-49A3-BAAA-94314E0F8E7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952" tIns="45976" rIns="91952" bIns="45976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34078" y="4416029"/>
            <a:ext cx="5142244" cy="427768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8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952" tIns="45976" rIns="91952" bIns="45976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34078" y="4416029"/>
            <a:ext cx="5142244" cy="4277680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</a:rPr>
              <a:t>doc.: IEEE 11-21/0396r3</a:t>
            </a: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May 2021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latin typeface="Times New Roman" pitchFamily="16" charset="0"/>
                <a:ea typeface="MS Gothic" charset="-128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Slide </a:t>
            </a:r>
            <a:fld id="{9F342BB7-22B5-4100-9C4D-5F8452E5D4A3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pPr algn="l">
                <a:buFont typeface="Times New Roman" pitchFamily="16" charset="0"/>
                <a:buNone/>
                <a:defRPr/>
              </a:pPr>
              <a:t>‹#›</a:t>
            </a:fld>
            <a:endParaRPr lang="en-GB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Ruckus/CommScope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algn="l">
              <a:buFont typeface="Times New Roman" pitchFamily="16" charset="0"/>
              <a:buNone/>
              <a:defRPr sz="24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35E315F-9D7E-420F-9D9E-F633AD025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Mark Hamilton, Ruckus/Brocade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FFF1FD-F421-45EF-B2F7-3B6C7D498092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802.11be MLD Architecture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dirty="0">
                <a:latin typeface="Times New Roman" pitchFamily="18" charset="0"/>
                <a:ea typeface="MS Gothic" pitchFamily="49" charset="-128"/>
              </a:rPr>
              <a:t> 2021-05-11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60573"/>
              </p:ext>
            </p:extLst>
          </p:nvPr>
        </p:nvGraphicFramePr>
        <p:xfrm>
          <a:off x="538163" y="2349500"/>
          <a:ext cx="7996237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" name="Document" r:id="rId4" imgW="8267030" imgH="2518660" progId="Word.Document.8">
                  <p:embed/>
                </p:oleObj>
              </mc:Choice>
              <mc:Fallback>
                <p:oleObj name="Document" r:id="rId4" imgW="8267030" imgH="2518660" progId="Word.Document.8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349500"/>
                        <a:ext cx="7996237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l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2555776" y="5661248"/>
            <a:ext cx="3610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/>
              <a:t>Is this better, or still confusing?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A94424-6B5F-4110-9708-135E6B3F6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400" y="1340768"/>
            <a:ext cx="6917992" cy="360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6689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1187625" y="908720"/>
            <a:ext cx="52301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Is this any better (or is it worse)?</a:t>
            </a:r>
          </a:p>
          <a:p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/>
              <a:t>Other suggestions?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E5CDA7-23A5-4209-8C5C-D6B2EDADD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37759"/>
            <a:ext cx="8568952" cy="426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432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8984"/>
          </a:xfrm>
        </p:spPr>
        <p:txBody>
          <a:bodyPr/>
          <a:lstStyle/>
          <a:p>
            <a:r>
              <a:rPr lang="en-US" dirty="0"/>
              <a:t>What about non-AP?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29161F7-7834-4D66-9A17-0A05643DE885}"/>
              </a:ext>
            </a:extLst>
          </p:cNvPr>
          <p:cNvSpPr txBox="1">
            <a:spLocks/>
          </p:cNvSpPr>
          <p:nvPr/>
        </p:nvSpPr>
        <p:spPr bwMode="auto">
          <a:xfrm>
            <a:off x="675249" y="1333872"/>
            <a:ext cx="7770813" cy="166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b="0" kern="0" dirty="0"/>
              <a:t>Non-AP is always </a:t>
            </a:r>
            <a:r>
              <a:rPr lang="en-US" sz="2800" b="0" u="sng" kern="0" dirty="0"/>
              <a:t>either</a:t>
            </a:r>
            <a:r>
              <a:rPr lang="en-US" sz="2800" b="0" kern="0" dirty="0"/>
              <a:t> MLO or legacy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b="0" kern="0" dirty="0"/>
              <a:t>So, no “combined” view.  It’s either one or the other: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9BB8DD-4FCC-495B-B70D-2E3DEF02D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2859832"/>
            <a:ext cx="1059704" cy="33123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35E4A3-A5B9-4915-B3C3-29ACA6DE4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5039" y="2859832"/>
            <a:ext cx="3014184" cy="33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35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stack details – what is where?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715179"/>
              </p:ext>
            </p:extLst>
          </p:nvPr>
        </p:nvGraphicFramePr>
        <p:xfrm>
          <a:off x="539552" y="1556793"/>
          <a:ext cx="7704856" cy="3266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Security SAs/Keys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(In MLO, agreement, there is 1 PTK/PMK per “MLD-MLD (P2P) association”, managed by MLD stack)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(GTKs are distributed via MLD-MLD association)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PTK/PMK: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MLO: PTK/PMK in MLD stack;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Legacy: legacy stack’s PTK/PMK;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1400" dirty="0"/>
                    </a:p>
                    <a:p>
                      <a:r>
                        <a:rPr lang="en-US" sz="1400" dirty="0"/>
                        <a:t>GTK, IGTK, BIGTK: in each legacy stack - </a:t>
                      </a:r>
                    </a:p>
                    <a:p>
                      <a:endParaRPr lang="en-US" sz="1400" b="0" dirty="0"/>
                    </a:p>
                    <a:p>
                      <a:r>
                        <a:rPr lang="en-US" sz="1400" b="0" dirty="0"/>
                        <a:t>(Any use case for pre-</a:t>
                      </a:r>
                      <a:r>
                        <a:rPr lang="en-US" sz="1400" b="0" dirty="0" err="1"/>
                        <a:t>assoc</a:t>
                      </a:r>
                      <a:r>
                        <a:rPr lang="en-US" sz="1400" b="0" dirty="0"/>
                        <a:t> Security SA (and PMKID) that needs to work post-</a:t>
                      </a:r>
                      <a:r>
                        <a:rPr lang="en-US" sz="1400" b="0" dirty="0" err="1"/>
                        <a:t>assoc</a:t>
                      </a:r>
                      <a:r>
                        <a:rPr lang="en-US" sz="1400" b="0" dirty="0"/>
                        <a:t>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95514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(Re)(Dis)Association, (De)Authentication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AP: “Routing” </a:t>
                      </a:r>
                      <a:r>
                        <a:rPr lang="en-US" sz="1400" dirty="0" err="1"/>
                        <a:t>RX’d</a:t>
                      </a:r>
                      <a:r>
                        <a:rPr lang="en-US" sz="1400" dirty="0"/>
                        <a:t> to which stack is based on ML element indication (legacy or MLO)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8754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Authenticator(s)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 per legacy + 1 for MLD</a:t>
                      </a:r>
                    </a:p>
                    <a:p>
                      <a:r>
                        <a:rPr lang="en-US" sz="1400" dirty="0"/>
                        <a:t>(At least separate Authenticator IDs (AAs))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417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73456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428331"/>
              </p:ext>
            </p:extLst>
          </p:nvPr>
        </p:nvGraphicFramePr>
        <p:xfrm>
          <a:off x="611560" y="1556793"/>
          <a:ext cx="7560839" cy="4028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3414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4227425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Address1 filter/RX frame routing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“The value of the RA/TA fields sent over-the-air in the MAC header of a frame is the MAC address of the STA affiliated with the MLD corresponding to that link.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[Motion 108, [30] and [186]]”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Peer -&gt; MLD (known by association)</a:t>
                      </a:r>
                    </a:p>
                    <a:p>
                      <a:r>
                        <a:rPr lang="en-US" sz="1400" dirty="0"/>
                        <a:t>Legacy Peer -&gt; Legacy stack</a:t>
                      </a:r>
                    </a:p>
                    <a:p>
                      <a:r>
                        <a:rPr lang="en-US" sz="1400" dirty="0" err="1"/>
                        <a:t>Unassoc</a:t>
                      </a:r>
                      <a:r>
                        <a:rPr lang="en-US" sz="1400" dirty="0"/>
                        <a:t> Peer -&gt; Legacy stack</a:t>
                      </a:r>
                    </a:p>
                    <a:p>
                      <a:r>
                        <a:rPr lang="en-US" sz="1400" dirty="0"/>
                        <a:t>(All </a:t>
                      </a:r>
                      <a:r>
                        <a:rPr lang="en-US" sz="1400" dirty="0" err="1"/>
                        <a:t>RX’d</a:t>
                      </a:r>
                      <a:r>
                        <a:rPr lang="en-US" sz="1400" dirty="0"/>
                        <a:t> frames, data, Auth/Assoc, </a:t>
                      </a:r>
                      <a:r>
                        <a:rPr lang="en-US" sz="1400" dirty="0" err="1"/>
                        <a:t>Mgmt</a:t>
                      </a:r>
                      <a:r>
                        <a:rPr lang="en-US" sz="1400" dirty="0"/>
                        <a:t>, etc.)</a:t>
                      </a:r>
                    </a:p>
                    <a:p>
                      <a:r>
                        <a:rPr lang="en-US" sz="1400" dirty="0"/>
                        <a:t>Note:</a:t>
                      </a:r>
                    </a:p>
                    <a:p>
                      <a:r>
                        <a:rPr lang="en-US" sz="1400" dirty="0"/>
                        <a:t>- Power Save affecting information: PM bit, PS-Poll frames, PS trigger frames – handled by coordination.  </a:t>
                      </a:r>
                    </a:p>
                    <a:p>
                      <a:r>
                        <a:rPr lang="en-US" sz="1400" dirty="0"/>
                        <a:t>- MLD knows when all links (or all relevant-TID links) are dozing, and buffers 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06938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SAP(s)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AP: 1 MLD, 1 per legacy – guarantees frame order w/in TS (DS is responsible for “routing” DL)</a:t>
                      </a:r>
                    </a:p>
                    <a:p>
                      <a:r>
                        <a:rPr lang="en-US" sz="1400" dirty="0"/>
                        <a:t>- Note: to guarantee frame order, without block ack, can’t do cross-link parallel transmit/queuing.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Non-AP: Consistent MAC address (MLD or legacy)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275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17096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41484"/>
              </p:ext>
            </p:extLst>
          </p:nvPr>
        </p:nvGraphicFramePr>
        <p:xfrm>
          <a:off x="539552" y="1556793"/>
          <a:ext cx="7704856" cy="4516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Beacons; Probes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 go to/from legacy stack (but legacy stack will add ML-element, as appropriate)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TIM bits?  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07261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Robust management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Individually addressed – just works (PTK)</a:t>
                      </a:r>
                    </a:p>
                    <a:p>
                      <a:r>
                        <a:rPr lang="en-US" sz="1400" dirty="0"/>
                        <a:t>Group addressed?  Are there any “MLD” (not link-related/link-specific) group addressed management frames?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36311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GAS/ANQP (Pre-Assoc or post-Assoc)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Given security and RX routing above, just works.  (Pre-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 is legacy, post-</a:t>
                      </a:r>
                      <a:r>
                        <a:rPr lang="en-US" sz="1400" dirty="0" err="1"/>
                        <a:t>assoc</a:t>
                      </a:r>
                      <a:r>
                        <a:rPr lang="en-US" sz="1400" dirty="0"/>
                        <a:t> is usual rules.)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81766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QoS(EDCA) queues/retry buffers (includes how to “merge” TX traffic at the lower MAC boundary – implementation choice)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EDCA queues per lower MAC.  Retries can “stay in their queue” (same link), or can be moved to another link (where in the queue is implementation choice).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09192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Block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??  (Is it required, to handle frame ordering across links?)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39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29193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739724"/>
              </p:ext>
            </p:extLst>
          </p:nvPr>
        </p:nvGraphicFramePr>
        <p:xfrm>
          <a:off x="539552" y="1556793"/>
          <a:ext cx="7776864" cy="397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190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MLO channel configuration/modification of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26213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SN and PN (including QMF)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spaces per stack – need MLO </a:t>
                      </a:r>
                      <a:r>
                        <a:rPr lang="en-US" sz="1400" dirty="0" err="1"/>
                        <a:t>RXr</a:t>
                      </a:r>
                      <a:r>
                        <a:rPr lang="en-US" sz="1400" dirty="0"/>
                        <a:t> to keep separate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3762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DMS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Legacy peer: as today;</a:t>
                      </a:r>
                    </a:p>
                    <a:p>
                      <a:r>
                        <a:rPr lang="en-US" sz="1400" dirty="0"/>
                        <a:t>MLO peer: messy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49507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Multiple BSSID sets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Are legacy and MLD stacks separate “multiple BSSs”?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12155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Any impacts on DS interface?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Separate SAPs – so what (??)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80218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What is an ESS/BSS?  (In MLO, transitions to/from MLO)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591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BSS transition (“AP roaming”) – group address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How is this different/more complicated than legacy case?  Multiple DTIM timings…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77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51775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967868"/>
              </p:ext>
            </p:extLst>
          </p:nvPr>
        </p:nvGraphicFramePr>
        <p:xfrm>
          <a:off x="539552" y="1556793"/>
          <a:ext cx="7776864" cy="224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190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Access Controls?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1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Multi-AP coordination?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96108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(Mixed-mode) Mesh?  Relays?  OCB?  TDLS?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8766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Group membership for group addressed frames?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961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61388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presentation considers architecture concepts for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TGbe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MLDs, AP and non-AP. 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is follow-on from ideas in 11-20/1639, and starts from assumptions/agreements from ARC sessions from Nov ’20 through Feb ’21, in that document.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The contents here are from ongoing discussions in the ARC group, and are still open discussions (TBDs, questions/question marks/TBRs are actions for the ARC group)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55576" y="1124744"/>
            <a:ext cx="3064419" cy="838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MLD data plane agreed model</a:t>
            </a:r>
          </a:p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53975" indent="0" eaLnBrk="1" hangingPunct="1">
              <a:lnSpc>
                <a:spcPct val="8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(See also, slide 9 </a:t>
            </a:r>
          </a:p>
          <a:p>
            <a:pPr marL="53975" indent="0" eaLnBrk="1" hangingPunct="1">
              <a:lnSpc>
                <a:spcPct val="8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of 11-21/0316r0)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0281C6-17D9-4610-B035-583CA35E1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692696"/>
            <a:ext cx="5433466" cy="56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86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8984"/>
          </a:xfrm>
        </p:spPr>
        <p:txBody>
          <a:bodyPr/>
          <a:lstStyle/>
          <a:p>
            <a:r>
              <a:rPr lang="en-US" dirty="0"/>
              <a:t>AP Data plane w/legacy operation added (Alt 2 of 11-20/1639)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1D7E58-ECB5-45C7-9822-FFA565368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700809"/>
            <a:ext cx="3535827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15008"/>
          </a:xfrm>
        </p:spPr>
        <p:txBody>
          <a:bodyPr/>
          <a:lstStyle/>
          <a:p>
            <a:r>
              <a:rPr lang="en-US" dirty="0"/>
              <a:t>Reminder of (legacy) DS structure,</a:t>
            </a:r>
            <a:br>
              <a:rPr lang="en-US" dirty="0"/>
            </a:br>
            <a:r>
              <a:rPr lang="en-US" dirty="0"/>
              <a:t>Figure 7-1, in 802.11-2020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F73A86-4A9C-47B1-8B6F-FA62869F8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411" y="2349303"/>
            <a:ext cx="7701178" cy="23038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B0202E8-A704-452E-A09F-4A00F2E577D1}"/>
              </a:ext>
            </a:extLst>
          </p:cNvPr>
          <p:cNvSpPr/>
          <p:nvPr/>
        </p:nvSpPr>
        <p:spPr bwMode="auto">
          <a:xfrm>
            <a:off x="572153" y="2204864"/>
            <a:ext cx="8096532" cy="268168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415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7581"/>
          </a:xfrm>
        </p:spPr>
        <p:txBody>
          <a:bodyPr/>
          <a:lstStyle/>
          <a:p>
            <a:r>
              <a:rPr lang="en-US" dirty="0"/>
              <a:t>MLO DS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0202E8-A704-452E-A09F-4A00F2E577D1}"/>
              </a:ext>
            </a:extLst>
          </p:cNvPr>
          <p:cNvSpPr/>
          <p:nvPr/>
        </p:nvSpPr>
        <p:spPr bwMode="auto">
          <a:xfrm>
            <a:off x="572153" y="1323381"/>
            <a:ext cx="8096532" cy="32577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8B00F4-E42C-489B-B9BE-6E8B0BB615FF}"/>
              </a:ext>
            </a:extLst>
          </p:cNvPr>
          <p:cNvSpPr txBox="1"/>
          <p:nvPr/>
        </p:nvSpPr>
        <p:spPr>
          <a:xfrm>
            <a:off x="572151" y="4586352"/>
            <a:ext cx="81763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Tx/>
              <a:buChar char="-"/>
            </a:pPr>
            <a:r>
              <a:rPr lang="en-US" dirty="0"/>
              <a:t>Each stack has a MAC SAP, which (on an AP) supports a DSAF, with a DS SAP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MLD AP and legacy APs look like (N+1) APs to the DS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The DS will route all downlink frames to the DS SAP that has “registered” this client (legacy non-AP STAs or MLO non-APs)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Portal hides the details to the outside world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4DA834-3F38-4E59-B4D2-798524DAF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92759"/>
            <a:ext cx="7894461" cy="314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86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A4ED98-0458-4B60-B65B-BFEB5F850357}"/>
              </a:ext>
            </a:extLst>
          </p:cNvPr>
          <p:cNvSpPr txBox="1"/>
          <p:nvPr/>
        </p:nvSpPr>
        <p:spPr>
          <a:xfrm>
            <a:off x="801100" y="692696"/>
            <a:ext cx="710975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Add (ML) management operations, and consider the stack details: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C643E0-CE8F-40FE-886D-458F57365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65" y="1268760"/>
            <a:ext cx="7861545" cy="516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1453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649607" y="908720"/>
            <a:ext cx="7506735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add management concepts, we have this figure as the </a:t>
            </a:r>
          </a:p>
          <a:p>
            <a:r>
              <a:rPr lang="en-US" b="1" dirty="0"/>
              <a:t>fundamental reference model for a STA</a:t>
            </a:r>
          </a:p>
          <a:p>
            <a:r>
              <a:rPr lang="en-US" b="1" dirty="0"/>
              <a:t>(Figure 4-24 in 802.11-2020)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This adds MLME, PLME, SME concepts, and their SAPs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b="1" dirty="0"/>
              <a:t>Do we want/need a similar reference model for MLDs?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5185E7-64A0-4E97-9E0C-5AA4FA46D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952" y="2475179"/>
            <a:ext cx="4763320" cy="311406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6FBE78-7566-4749-BA45-B50245E0942A}"/>
              </a:ext>
            </a:extLst>
          </p:cNvPr>
          <p:cNvSpPr/>
          <p:nvPr/>
        </p:nvSpPr>
        <p:spPr bwMode="auto">
          <a:xfrm>
            <a:off x="1907704" y="2348880"/>
            <a:ext cx="5400600" cy="33843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 w="76200">
                <a:solidFill>
                  <a:schemeClr val="tx1"/>
                </a:solidFill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88164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784A8A1-A3DA-4290-AAF0-57EB683E2F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543448"/>
              </p:ext>
            </p:extLst>
          </p:nvPr>
        </p:nvGraphicFramePr>
        <p:xfrm>
          <a:off x="251520" y="1268760"/>
          <a:ext cx="8549184" cy="428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Visio" r:id="rId3" imgW="9734630" imgH="4886325" progId="Visio.Drawing.11">
                  <p:embed/>
                </p:oleObj>
              </mc:Choice>
              <mc:Fallback>
                <p:oleObj name="Visio" r:id="rId3" imgW="9734630" imgH="4886325" progId="Visio.Drawing.11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DC366532-6C21-44C9-8D48-97B59904D2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1268760"/>
                        <a:ext cx="8549184" cy="428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5CE5E2C-E3D0-4EC2-85B9-CD7D7AB9623D}"/>
              </a:ext>
            </a:extLst>
          </p:cNvPr>
          <p:cNvCxnSpPr>
            <a:cxnSpLocks/>
          </p:cNvCxnSpPr>
          <p:nvPr/>
        </p:nvCxnSpPr>
        <p:spPr bwMode="auto">
          <a:xfrm flipV="1">
            <a:off x="2123728" y="2204864"/>
            <a:ext cx="1800200" cy="38164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879130" y="893033"/>
            <a:ext cx="709681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/>
              <a:t>Suggest this was a bad idea – raises many questions about what</a:t>
            </a:r>
          </a:p>
          <a:p>
            <a:pPr algn="l"/>
            <a:r>
              <a:rPr lang="en-US" b="1" dirty="0"/>
              <a:t>is this part  ?  Why isn’t the MAC SAP at the top?  Are there</a:t>
            </a:r>
          </a:p>
          <a:p>
            <a:pPr algn="l"/>
            <a:r>
              <a:rPr lang="en-US" b="1" dirty="0"/>
              <a:t>always exactly two STAs, </a:t>
            </a:r>
            <a:r>
              <a:rPr lang="en-US" b="1" dirty="0" err="1"/>
              <a:t>Etc</a:t>
            </a:r>
            <a:r>
              <a:rPr lang="en-US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024920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76055</TotalTime>
  <Words>1183</Words>
  <Application>Microsoft Office PowerPoint</Application>
  <PresentationFormat>On-screen Show (4:3)</PresentationFormat>
  <Paragraphs>185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802-11-template</vt:lpstr>
      <vt:lpstr>Document</vt:lpstr>
      <vt:lpstr>Visio</vt:lpstr>
      <vt:lpstr>802.11be MLD Architecture Discussion</vt:lpstr>
      <vt:lpstr>Abstract</vt:lpstr>
      <vt:lpstr>PowerPoint Presentation</vt:lpstr>
      <vt:lpstr>AP Data plane w/legacy operation added (Alt 2 of 11-20/1639)</vt:lpstr>
      <vt:lpstr>Reminder of (legacy) DS structure, Figure 7-1, in 802.11-2020</vt:lpstr>
      <vt:lpstr>MLO DS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about non-AP?</vt:lpstr>
      <vt:lpstr>Analysis of stack details – what is where?</vt:lpstr>
      <vt:lpstr>Analysis of alternatives – what is where; what is different?</vt:lpstr>
      <vt:lpstr>Analysis of alternatives – what is where; what is different?</vt:lpstr>
      <vt:lpstr>Analysis of alternatives – what is where; what is different?</vt:lpstr>
      <vt:lpstr>Analysis of alternatives – what is where; what is different?</vt:lpstr>
    </vt:vector>
  </TitlesOfParts>
  <Company>Ruckus/CommScope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11be MLD Architecture Discussion 2</dc:title>
  <dc:creator>mark.hamilton@commscope.com</dc:creator>
  <cp:lastModifiedBy>Hamilton, Mark</cp:lastModifiedBy>
  <cp:revision>447</cp:revision>
  <cp:lastPrinted>2021-04-28T00:27:11Z</cp:lastPrinted>
  <dcterms:created xsi:type="dcterms:W3CDTF">2010-02-15T12:38:41Z</dcterms:created>
  <dcterms:modified xsi:type="dcterms:W3CDTF">2021-05-11T15:58:24Z</dcterms:modified>
</cp:coreProperties>
</file>