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322" r:id="rId4"/>
    <p:sldId id="352" r:id="rId5"/>
    <p:sldId id="355" r:id="rId6"/>
    <p:sldId id="356" r:id="rId7"/>
    <p:sldId id="348" r:id="rId8"/>
    <p:sldId id="360" r:id="rId9"/>
    <p:sldId id="361" r:id="rId10"/>
    <p:sldId id="362" r:id="rId11"/>
    <p:sldId id="359" r:id="rId12"/>
    <p:sldId id="357" r:id="rId13"/>
    <p:sldId id="358" r:id="rId14"/>
    <p:sldId id="350" r:id="rId15"/>
    <p:sldId id="349" r:id="rId16"/>
  </p:sldIdLst>
  <p:sldSz cx="9144000" cy="6858000" type="screen4x3"/>
  <p:notesSz cx="6934200" cy="9280525"/>
  <p:defaultTextStyle>
    <a:defPPr>
      <a:defRPr lang="en-GB"/>
    </a:defPPr>
    <a:lvl1pPr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1pPr>
    <a:lvl2pPr marL="742950" indent="-28575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2pPr>
    <a:lvl3pPr marL="1143000" indent="-22860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3pPr>
    <a:lvl4pPr marL="1600200" indent="-22860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4pPr>
    <a:lvl5pPr marL="2057400" indent="-22860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milton, Mark" initials="HM" lastIdx="1" clrIdx="0">
    <p:extLst>
      <p:ext uri="{19B8F6BF-5375-455C-9EA6-DF929625EA0E}">
        <p15:presenceInfo xmlns:p15="http://schemas.microsoft.com/office/powerpoint/2012/main" userId="S::Mark.Hamilton@arris.com::dbc9b3ad-d18e-4358-8462-64805d530d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69697B"/>
    <a:srgbClr val="008000"/>
    <a:srgbClr val="963B01"/>
    <a:srgbClr val="FF7C80"/>
    <a:srgbClr val="00CC99"/>
    <a:srgbClr val="D2D2F4"/>
    <a:srgbClr val="4351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38" autoAdjust="0"/>
    <p:restoredTop sz="97440" autoAdjust="0"/>
  </p:normalViewPr>
  <p:slideViewPr>
    <p:cSldViewPr>
      <p:cViewPr varScale="1">
        <p:scale>
          <a:sx n="136" d="100"/>
          <a:sy n="136" d="100"/>
        </p:scale>
        <p:origin x="216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3662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Font typeface="Times New Roman" pitchFamily="16" charset="0"/>
              <a:buNone/>
              <a:defRPr sz="1200" dirty="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doc.: IEEE 802.11-14/0497r0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buFont typeface="Times New Roman" pitchFamily="16" charset="0"/>
              <a:buNone/>
              <a:defRPr sz="120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April 2014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Font typeface="Times New Roman" pitchFamily="16" charset="0"/>
              <a:buNone/>
              <a:defRPr sz="120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Norman Finn, Cisco Systems, Mark Hamilton, Spectralink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buFont typeface="Times New Roman" pitchFamily="16" charset="0"/>
              <a:buNone/>
              <a:defRPr sz="120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fld id="{EFA02C3A-0257-4E73-B776-6234CDD4A1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2107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802.11-14/0497r0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April 2014</a:t>
            </a:r>
          </a:p>
        </p:txBody>
      </p:sp>
      <p:sp>
        <p:nvSpPr>
          <p:cNvPr id="12293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Norman Finn, Cisco Systems, Mark Hamilton, Spectralink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E595099-37FF-4D97-855A-3A2DBA799B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200">
                <a:latin typeface="Times New Roman" pitchFamily="16" charset="0"/>
                <a:ea typeface="MS Gothic" charset="-128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254973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802.11-14/0497r0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April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Norman Finn, Cisco Systems, Mark Hamilton, Spectralink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C9385C2B-E14E-49A3-BAAA-94314E0F8E7C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US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390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16391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282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802.11-14/0497r0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April 2014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Norman Finn, Cisco Systems, Mark Hamilton, Spectralink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D798DD57-E888-4F58-B52C-8335C0926C04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US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438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1843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127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ea typeface="Arial Unicode MS" pitchFamily="34" charset="-128"/>
                <a:cs typeface="Arial Unicode MS" pitchFamily="34" charset="-128"/>
              </a:rPr>
              <a:t>doc.: IEEE 11-21/0396r0</a:t>
            </a:r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84213" y="333375"/>
            <a:ext cx="20875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l"/>
            <a:r>
              <a:rPr lang="en-US" sz="1800" b="1" dirty="0">
                <a:solidFill>
                  <a:schemeClr val="tx1"/>
                </a:solidFill>
              </a:rPr>
              <a:t>March 2021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 bwMode="auto">
          <a:xfrm>
            <a:off x="684213" y="6453188"/>
            <a:ext cx="719137" cy="201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l">
              <a:buFont typeface="Times New Roman" pitchFamily="16" charset="0"/>
              <a:buNone/>
              <a:defRPr/>
            </a:pPr>
            <a:r>
              <a:rPr lang="en-GB" sz="1200" dirty="0">
                <a:latin typeface="Times New Roman" pitchFamily="16" charset="0"/>
                <a:ea typeface="MS Gothic" charset="-128"/>
              </a:rPr>
              <a:t>Submission</a:t>
            </a:r>
            <a:endParaRPr lang="en-GB" sz="1200" b="1" dirty="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 bwMode="auto">
          <a:xfrm>
            <a:off x="4140200" y="6453188"/>
            <a:ext cx="647700" cy="201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l">
              <a:buFont typeface="Times New Roman" pitchFamily="16" charset="0"/>
              <a:buNone/>
              <a:defRPr/>
            </a:pPr>
            <a:r>
              <a:rPr lang="en-GB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Slide </a:t>
            </a:r>
            <a:fld id="{9F342BB7-22B5-4100-9C4D-5F8452E5D4A3}" type="slidenum">
              <a:rPr lang="en-GB" sz="120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pPr algn="l">
                <a:buFont typeface="Times New Roman" pitchFamily="16" charset="0"/>
                <a:buNone/>
                <a:defRPr/>
              </a:pPr>
              <a:t>‹#›</a:t>
            </a:fld>
            <a:endParaRPr lang="en-GB" sz="1200" dirty="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GB"/>
              <a:t>Slide </a:t>
            </a:r>
            <a:fld id="{9902F5C3-EE39-44CE-A5E3-4276D55FC7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Mark Hamilton, Ruckus/CommScope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4097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0812" cy="4113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idx="4"/>
          </p:nvPr>
        </p:nvSpPr>
        <p:spPr>
          <a:xfrm>
            <a:off x="4356100" y="4868863"/>
            <a:ext cx="528638" cy="363537"/>
          </a:xfrm>
          <a:prstGeom prst="rect">
            <a:avLst/>
          </a:prstGeom>
        </p:spPr>
        <p:txBody>
          <a:bodyPr/>
          <a:lstStyle>
            <a:lvl1pPr algn="l">
              <a:buFont typeface="Times New Roman" pitchFamily="16" charset="0"/>
              <a:buNone/>
              <a:defRPr sz="24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035E315F-9D7E-420F-9D9E-F633AD025B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6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4716463" y="6475413"/>
            <a:ext cx="3825875" cy="193675"/>
          </a:xfrm>
          <a:prstGeom prst="rect">
            <a:avLst/>
          </a:prstGeom>
          <a:ln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Mark Hamilton, Ruckus/Brocade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/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43FFF1FD-F421-45EF-B2F7-3B6C7D498092}" type="slidenum">
              <a:rPr lang="en-GB"/>
              <a:pPr>
                <a:defRPr/>
              </a:pPr>
              <a:t>1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3120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692150"/>
            <a:ext cx="91440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Times New Roman" pitchFamily="18" charset="0"/>
                <a:ea typeface="MS Gothic" pitchFamily="49" charset="-128"/>
              </a:rPr>
              <a:t>802.11be MLD Architecture Discussion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3700"/>
            <a:ext cx="7772400" cy="396875"/>
          </a:xfrm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latin typeface="Times New Roman" pitchFamily="18" charset="0"/>
                <a:ea typeface="MS Gothic" pitchFamily="49" charset="-128"/>
              </a:rPr>
              <a:t>Date:</a:t>
            </a:r>
            <a:r>
              <a:rPr lang="en-GB" sz="2000" b="0" dirty="0">
                <a:latin typeface="Times New Roman" pitchFamily="18" charset="0"/>
                <a:ea typeface="MS Gothic" pitchFamily="49" charset="-128"/>
              </a:rPr>
              <a:t> 2021-03-07</a:t>
            </a:r>
          </a:p>
        </p:txBody>
      </p:sp>
      <p:graphicFrame>
        <p:nvGraphicFramePr>
          <p:cNvPr id="3119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060573"/>
              </p:ext>
            </p:extLst>
          </p:nvPr>
        </p:nvGraphicFramePr>
        <p:xfrm>
          <a:off x="538163" y="2349500"/>
          <a:ext cx="7996237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8" name="Document" r:id="rId4" imgW="8267030" imgH="2518660" progId="Word.Document.8">
                  <p:embed/>
                </p:oleObj>
              </mc:Choice>
              <mc:Fallback>
                <p:oleObj name="Document" r:id="rId4" imgW="8267030" imgH="2518660" progId="Word.Document.8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2349500"/>
                        <a:ext cx="7996237" cy="2438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22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algn="l"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/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82B5532-FEBB-4ED8-93C9-6A2CA04596BC}"/>
              </a:ext>
            </a:extLst>
          </p:cNvPr>
          <p:cNvSpPr txBox="1"/>
          <p:nvPr/>
        </p:nvSpPr>
        <p:spPr>
          <a:xfrm>
            <a:off x="1187625" y="908720"/>
            <a:ext cx="523016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Is this any better (or is it worse)?</a:t>
            </a:r>
          </a:p>
          <a:p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/>
              <a:t>Other suggestions?</a:t>
            </a:r>
          </a:p>
        </p:txBody>
      </p:sp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10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EE5CDA7-23A5-4209-8C5C-D6B2EDADD8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437759"/>
            <a:ext cx="8568952" cy="4268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834324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D641-38FD-4B4E-99BE-6630A1497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98984"/>
          </a:xfrm>
        </p:spPr>
        <p:txBody>
          <a:bodyPr/>
          <a:lstStyle/>
          <a:p>
            <a:r>
              <a:rPr lang="en-US" dirty="0"/>
              <a:t>What about non-AP?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A239CC-8CD1-4561-91F3-D7C08BE48B7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9902F5C3-EE39-44CE-A5E3-4276D55FC75D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13E0C-F132-43C9-B8E6-15AF1A027D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29161F7-7834-4D66-9A17-0A05643DE885}"/>
              </a:ext>
            </a:extLst>
          </p:cNvPr>
          <p:cNvSpPr txBox="1">
            <a:spLocks/>
          </p:cNvSpPr>
          <p:nvPr/>
        </p:nvSpPr>
        <p:spPr bwMode="auto">
          <a:xfrm>
            <a:off x="675249" y="1333872"/>
            <a:ext cx="7770813" cy="166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sz="2800" b="0" kern="0" dirty="0"/>
              <a:t>Non-AP is always </a:t>
            </a:r>
            <a:r>
              <a:rPr lang="en-US" sz="2800" b="0" u="sng" kern="0" dirty="0"/>
              <a:t>either</a:t>
            </a:r>
            <a:r>
              <a:rPr lang="en-US" sz="2800" b="0" kern="0" dirty="0"/>
              <a:t> MLO or legacy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sz="2800" b="0" kern="0" dirty="0"/>
              <a:t>So, no “combined” view.  It’s either one or the other: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89BB8DD-4FCC-495B-B70D-2E3DEF02D7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8" y="2859832"/>
            <a:ext cx="1059704" cy="331236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335E4A3-A5B9-4915-B3C3-29ACA6DE4E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5039" y="2859832"/>
            <a:ext cx="3014184" cy="33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635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12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694" y="649235"/>
            <a:ext cx="7891644" cy="907557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Analysis of stack details – what is where?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370AE466-7EC4-4484-B4FB-B0852C778D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762219"/>
              </p:ext>
            </p:extLst>
          </p:nvPr>
        </p:nvGraphicFramePr>
        <p:xfrm>
          <a:off x="539552" y="1556793"/>
          <a:ext cx="7704856" cy="2626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2428">
                  <a:extLst>
                    <a:ext uri="{9D8B030D-6E8A-4147-A177-3AD203B41FA5}">
                      <a16:colId xmlns:a16="http://schemas.microsoft.com/office/drawing/2014/main" val="1156369216"/>
                    </a:ext>
                  </a:extLst>
                </a:gridCol>
                <a:gridCol w="3852428">
                  <a:extLst>
                    <a:ext uri="{9D8B030D-6E8A-4147-A177-3AD203B41FA5}">
                      <a16:colId xmlns:a16="http://schemas.microsoft.com/office/drawing/2014/main" val="315948130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Alternative 2</a:t>
                      </a:r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7195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Security SAs/Keys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(In MLO, agreement, there is 1 PTK/PMK per “MLD-MLD (P2P) association”, managed by MLD stack)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(GTKs are distributed via MLD-MLD association)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PTK/PMK: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/>
                        <a:t>MLO: PTK/PMK in MLD stack;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/>
                        <a:t>Legacy: legacy stack’s PTK/PMK;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n-US" sz="1400" dirty="0"/>
                    </a:p>
                    <a:p>
                      <a:r>
                        <a:rPr lang="en-US" sz="1400" dirty="0"/>
                        <a:t>GTK, IGTK, BIGTK: in each legacy stack</a:t>
                      </a:r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695514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(Re)(Dis)Association, (De)Authentication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AP: “Routing” </a:t>
                      </a:r>
                      <a:r>
                        <a:rPr lang="en-US" sz="1400" dirty="0" err="1"/>
                        <a:t>RX’d</a:t>
                      </a:r>
                      <a:r>
                        <a:rPr lang="en-US" sz="1400" dirty="0"/>
                        <a:t> to which stack is based on ML element indication (legacy or MLO)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18754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Authenticator(s)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 per legacy + 1 for MLD</a:t>
                      </a:r>
                    </a:p>
                    <a:p>
                      <a:r>
                        <a:rPr lang="en-US" sz="1400" dirty="0"/>
                        <a:t>(At least separate Authenticator IDs (AAs))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24173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3734567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13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694" y="649235"/>
            <a:ext cx="7891644" cy="907557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Analysis of alternatives – what is where; what is different?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370AE466-7EC4-4484-B4FB-B0852C778D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001232"/>
              </p:ext>
            </p:extLst>
          </p:nvPr>
        </p:nvGraphicFramePr>
        <p:xfrm>
          <a:off x="539552" y="1556793"/>
          <a:ext cx="7632847" cy="3388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5422">
                  <a:extLst>
                    <a:ext uri="{9D8B030D-6E8A-4147-A177-3AD203B41FA5}">
                      <a16:colId xmlns:a16="http://schemas.microsoft.com/office/drawing/2014/main" val="1156369216"/>
                    </a:ext>
                  </a:extLst>
                </a:gridCol>
                <a:gridCol w="4227425">
                  <a:extLst>
                    <a:ext uri="{9D8B030D-6E8A-4147-A177-3AD203B41FA5}">
                      <a16:colId xmlns:a16="http://schemas.microsoft.com/office/drawing/2014/main" val="315948130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Alternative 2</a:t>
                      </a:r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7195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Address1 filter/RX frame routing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“The value of the RA/TA fields sent over-the-air in the MAC header of a frame is the MAC address of the STA affiliated with the MLD corresponding to that link.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[Motion 108, [30] and [186]]”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MLD Peer -&gt; MLD</a:t>
                      </a:r>
                    </a:p>
                    <a:p>
                      <a:r>
                        <a:rPr lang="en-US" sz="1400" dirty="0"/>
                        <a:t>Legacy Peer -&gt; Legacy stack</a:t>
                      </a:r>
                    </a:p>
                    <a:p>
                      <a:r>
                        <a:rPr lang="en-US" sz="1400" dirty="0"/>
                        <a:t>(All </a:t>
                      </a:r>
                      <a:r>
                        <a:rPr lang="en-US" sz="1400" dirty="0" err="1"/>
                        <a:t>RX’d</a:t>
                      </a:r>
                      <a:r>
                        <a:rPr lang="en-US" sz="1400" dirty="0"/>
                        <a:t> frames, data, Auth/Assoc, </a:t>
                      </a:r>
                      <a:r>
                        <a:rPr lang="en-US" sz="1400" dirty="0" err="1"/>
                        <a:t>Mgmt</a:t>
                      </a:r>
                      <a:r>
                        <a:rPr lang="en-US" sz="1400" dirty="0"/>
                        <a:t>, etc.)</a:t>
                      </a:r>
                    </a:p>
                    <a:p>
                      <a:r>
                        <a:rPr lang="en-US" sz="1400" dirty="0"/>
                        <a:t>Except:</a:t>
                      </a:r>
                    </a:p>
                    <a:p>
                      <a:r>
                        <a:rPr lang="en-US" sz="1400" dirty="0"/>
                        <a:t>- Power Save affecting information: PM bit, PS-Poll frames, PS trigger frames – handled by Lower MAC.  </a:t>
                      </a:r>
                    </a:p>
                    <a:p>
                      <a:r>
                        <a:rPr lang="en-US" sz="1400" dirty="0"/>
                        <a:t>- MLD knows when all links (or all relevant-TID links) are doze </a:t>
                      </a:r>
                      <a:r>
                        <a:rPr lang="en-US" sz="1400" dirty="0">
                          <a:highlight>
                            <a:srgbClr val="FFFF00"/>
                          </a:highlight>
                        </a:rPr>
                        <a:t>(PS mode??), </a:t>
                      </a:r>
                      <a:r>
                        <a:rPr lang="en-US" sz="1400" dirty="0"/>
                        <a:t>and buffers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06938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SAP(s)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AP: 1 MLD, 1 per legacy – guarantees frame order w/in TS (DS is responsible for “routing” DL)</a:t>
                      </a:r>
                    </a:p>
                    <a:p>
                      <a:endParaRPr lang="en-US" sz="1400" dirty="0"/>
                    </a:p>
                    <a:p>
                      <a:r>
                        <a:rPr lang="en-US" sz="1400" dirty="0"/>
                        <a:t>Non-AP: Consistent MAC address (MLD or legacy)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5275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0170964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14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694" y="649235"/>
            <a:ext cx="7891644" cy="907557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Analysis of alternatives – what is where; what is different?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370AE466-7EC4-4484-B4FB-B0852C778D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622831"/>
              </p:ext>
            </p:extLst>
          </p:nvPr>
        </p:nvGraphicFramePr>
        <p:xfrm>
          <a:off x="539552" y="1556793"/>
          <a:ext cx="7704856" cy="3496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2428">
                  <a:extLst>
                    <a:ext uri="{9D8B030D-6E8A-4147-A177-3AD203B41FA5}">
                      <a16:colId xmlns:a16="http://schemas.microsoft.com/office/drawing/2014/main" val="1156369216"/>
                    </a:ext>
                  </a:extLst>
                </a:gridCol>
                <a:gridCol w="3852428">
                  <a:extLst>
                    <a:ext uri="{9D8B030D-6E8A-4147-A177-3AD203B41FA5}">
                      <a16:colId xmlns:a16="http://schemas.microsoft.com/office/drawing/2014/main" val="315948130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Alternative 2</a:t>
                      </a:r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7195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Beacons; Probes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All go to legacy stack</a:t>
                      </a:r>
                    </a:p>
                    <a:p>
                      <a:endParaRPr lang="en-US" sz="1400" dirty="0"/>
                    </a:p>
                    <a:p>
                      <a:r>
                        <a:rPr lang="en-US" sz="1400" dirty="0"/>
                        <a:t>TIM bits?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807261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Robust management frames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436311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GAS/ANQP (Pre-Assoc or post-Assoc)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??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781766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QoS queues/retry buffers (includes how to “merge” TX traffic at the lower MAC boundary)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Two sets?  (With normal co-located BSS contention between them?)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909192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Block 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??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93949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MLO channel configuration/modification of operation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29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2291937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15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694" y="649235"/>
            <a:ext cx="7891644" cy="907557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Analysis of alternatives – what is where; what is different?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370AE466-7EC4-4484-B4FB-B0852C778D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803179"/>
              </p:ext>
            </p:extLst>
          </p:nvPr>
        </p:nvGraphicFramePr>
        <p:xfrm>
          <a:off x="539552" y="1556793"/>
          <a:ext cx="7776864" cy="423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val="1156369216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val="315948130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Alternative 2</a:t>
                      </a:r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921902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SN and PN (including QMF)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Number spaces per stack – need MLO </a:t>
                      </a:r>
                      <a:r>
                        <a:rPr lang="en-US" sz="1400" dirty="0" err="1"/>
                        <a:t>RXr</a:t>
                      </a:r>
                      <a:r>
                        <a:rPr lang="en-US" sz="1400" dirty="0"/>
                        <a:t> to keep separate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3762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DMS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Legacy peer: as today;</a:t>
                      </a:r>
                    </a:p>
                    <a:p>
                      <a:r>
                        <a:rPr lang="en-US" sz="1400" dirty="0"/>
                        <a:t>MLO peer: messy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549507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Multiple BSSID sets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Are legacy and MLD stacks separate “multiple BSSs”?</a:t>
                      </a:r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412155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Any impacts on DS interface?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Separate SAPs – so what (??)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680218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What is an ESS/BSS?  (In MLO, transitions to/from MLO)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3159107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Access Controls?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5110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Multi-AP coordination?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96108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en-US" sz="1400" dirty="0"/>
                        <a:t>(Mixed-mode) Mesh?  Relays?  OCB?  TDLS?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58766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251775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51E13BA2-B879-42C0-8282-F2846D2A86F3}" type="slidenum">
              <a:rPr lang="en-GB"/>
              <a:pPr>
                <a:defRPr/>
              </a:pPr>
              <a:t>2</a:t>
            </a:fld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latin typeface="Times New Roman" pitchFamily="18" charset="0"/>
                <a:ea typeface="MS Gothic" pitchFamily="49" charset="-128"/>
              </a:rPr>
              <a:t>Abstract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Times New Roman" pitchFamily="18" charset="0"/>
                <a:ea typeface="MS Gothic" pitchFamily="49" charset="-128"/>
              </a:rPr>
              <a:t>	This presentation considers architecture concepts for </a:t>
            </a:r>
            <a:r>
              <a:rPr lang="en-GB" dirty="0" err="1">
                <a:latin typeface="Times New Roman" pitchFamily="18" charset="0"/>
                <a:ea typeface="MS Gothic" pitchFamily="49" charset="-128"/>
              </a:rPr>
              <a:t>TGbe</a:t>
            </a:r>
            <a:r>
              <a:rPr lang="en-GB" dirty="0">
                <a:latin typeface="Times New Roman" pitchFamily="18" charset="0"/>
                <a:ea typeface="MS Gothic" pitchFamily="49" charset="-128"/>
              </a:rPr>
              <a:t> MLDs, AP and non-AP. 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latin typeface="Times New Roman" pitchFamily="18" charset="0"/>
              <a:ea typeface="MS Gothic" pitchFamily="49" charset="-128"/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Times New Roman" pitchFamily="18" charset="0"/>
                <a:ea typeface="MS Gothic" pitchFamily="49" charset="-128"/>
              </a:rPr>
              <a:t>	This is follow-on from ideas in 11-20/1639, and starts from assumptions/agreements from ARC sessions from Nov ’20 through Feb ’21, in that document.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755576" y="1124744"/>
            <a:ext cx="3064419" cy="8382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fontAlgn="base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fontAlgn="base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53975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MLD data plane agreed model</a:t>
            </a:r>
          </a:p>
          <a:p>
            <a:pPr marL="53975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kern="0" dirty="0">
              <a:solidFill>
                <a:schemeClr val="tx1"/>
              </a:solidFill>
              <a:latin typeface="Times New Roman" pitchFamily="18" charset="0"/>
              <a:ea typeface="MS Gothic" pitchFamily="49" charset="-128"/>
            </a:endParaRPr>
          </a:p>
          <a:p>
            <a:pPr marL="53975" indent="0" eaLnBrk="1" hangingPunct="1">
              <a:lnSpc>
                <a:spcPct val="80000"/>
              </a:lnSpc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(See also, slide 9 </a:t>
            </a:r>
          </a:p>
          <a:p>
            <a:pPr marL="53975" indent="0" eaLnBrk="1" hangingPunct="1">
              <a:lnSpc>
                <a:spcPct val="80000"/>
              </a:lnSpc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of 11-21/0316r0)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80281C6-17D9-4610-B035-583CA35E19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9792" y="692696"/>
            <a:ext cx="5433466" cy="5657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4869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D641-38FD-4B4E-99BE-6630A1497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98984"/>
          </a:xfrm>
        </p:spPr>
        <p:txBody>
          <a:bodyPr/>
          <a:lstStyle/>
          <a:p>
            <a:r>
              <a:rPr lang="en-US" dirty="0"/>
              <a:t>AP Data plane w/legacy operation added (Alt 2 of 11-20/1639)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A239CC-8CD1-4561-91F3-D7C08BE48B7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9902F5C3-EE39-44CE-A5E3-4276D55FC75D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13E0C-F132-43C9-B8E6-15AF1A027D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E1D7E58-ECB5-45C7-9822-FFA5653686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9832" y="1700809"/>
            <a:ext cx="3535827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6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D641-38FD-4B4E-99BE-6630A1497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15008"/>
          </a:xfrm>
        </p:spPr>
        <p:txBody>
          <a:bodyPr/>
          <a:lstStyle/>
          <a:p>
            <a:r>
              <a:rPr lang="en-US" dirty="0"/>
              <a:t>Reminder of (legacy) DS structure,</a:t>
            </a:r>
            <a:br>
              <a:rPr lang="en-US" dirty="0"/>
            </a:br>
            <a:r>
              <a:rPr lang="en-US" dirty="0"/>
              <a:t>Figure 7-1, in 802.11-2020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A239CC-8CD1-4561-91F3-D7C08BE48B7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9902F5C3-EE39-44CE-A5E3-4276D55FC75D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13E0C-F132-43C9-B8E6-15AF1A027D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5F73A86-4A9C-47B1-8B6F-FA62869F87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411" y="2349303"/>
            <a:ext cx="7701178" cy="230383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B0202E8-A704-452E-A09F-4A00F2E577D1}"/>
              </a:ext>
            </a:extLst>
          </p:cNvPr>
          <p:cNvSpPr/>
          <p:nvPr/>
        </p:nvSpPr>
        <p:spPr bwMode="auto">
          <a:xfrm>
            <a:off x="572153" y="2204864"/>
            <a:ext cx="8096532" cy="268168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3415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D641-38FD-4B4E-99BE-6630A1497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37581"/>
          </a:xfrm>
        </p:spPr>
        <p:txBody>
          <a:bodyPr/>
          <a:lstStyle/>
          <a:p>
            <a:r>
              <a:rPr lang="en-US" dirty="0"/>
              <a:t>MLO DS structure, Alternative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A239CC-8CD1-4561-91F3-D7C08BE48B7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9902F5C3-EE39-44CE-A5E3-4276D55FC75D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13E0C-F132-43C9-B8E6-15AF1A027D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0202E8-A704-452E-A09F-4A00F2E577D1}"/>
              </a:ext>
            </a:extLst>
          </p:cNvPr>
          <p:cNvSpPr/>
          <p:nvPr/>
        </p:nvSpPr>
        <p:spPr bwMode="auto">
          <a:xfrm>
            <a:off x="572153" y="1323381"/>
            <a:ext cx="8096532" cy="325774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38B00F4-E42C-489B-B9BE-6E8B0BB615FF}"/>
              </a:ext>
            </a:extLst>
          </p:cNvPr>
          <p:cNvSpPr txBox="1"/>
          <p:nvPr/>
        </p:nvSpPr>
        <p:spPr>
          <a:xfrm>
            <a:off x="572151" y="4586352"/>
            <a:ext cx="817631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Tx/>
              <a:buChar char="-"/>
            </a:pPr>
            <a:r>
              <a:rPr lang="en-US" dirty="0"/>
              <a:t>Each stack has a MAC SAP, which (on an AP) supports a DSAF, with a DS SAP</a:t>
            </a:r>
          </a:p>
          <a:p>
            <a:pPr marL="342900" indent="-342900" algn="l">
              <a:buFontTx/>
              <a:buChar char="-"/>
            </a:pPr>
            <a:r>
              <a:rPr lang="en-US" dirty="0"/>
              <a:t>MLD AP and legacy APs look like (N+1) APs to the DS</a:t>
            </a:r>
          </a:p>
          <a:p>
            <a:pPr marL="342900" indent="-342900" algn="l">
              <a:buFontTx/>
              <a:buChar char="-"/>
            </a:pPr>
            <a:r>
              <a:rPr lang="en-US" dirty="0"/>
              <a:t>The DS will route all downlink frames to the DS SAP that has “registered” this client (legacy non-AP STAs or MLO non-APs)</a:t>
            </a:r>
          </a:p>
          <a:p>
            <a:pPr marL="342900" indent="-342900" algn="l">
              <a:buFontTx/>
              <a:buChar char="-"/>
            </a:pPr>
            <a:r>
              <a:rPr lang="en-US" dirty="0"/>
              <a:t>Portal hides the details to the outside world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7A9ED18-E5BC-4F0F-AD2A-F45A21A97E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340768"/>
            <a:ext cx="7632847" cy="3058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860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A4ED98-0458-4B60-B65B-BFEB5F850357}"/>
              </a:ext>
            </a:extLst>
          </p:cNvPr>
          <p:cNvSpPr txBox="1"/>
          <p:nvPr/>
        </p:nvSpPr>
        <p:spPr>
          <a:xfrm>
            <a:off x="801100" y="692696"/>
            <a:ext cx="7109752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dirty="0"/>
              <a:t>Add (ML) management operations, and consider the stack details: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4C643E0-CE8F-40FE-886D-458F573654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165" y="1268760"/>
            <a:ext cx="7861545" cy="516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01453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82B5532-FEBB-4ED8-93C9-6A2CA04596BC}"/>
              </a:ext>
            </a:extLst>
          </p:cNvPr>
          <p:cNvSpPr txBox="1"/>
          <p:nvPr/>
        </p:nvSpPr>
        <p:spPr>
          <a:xfrm>
            <a:off x="649607" y="908720"/>
            <a:ext cx="7506735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To add management concepts, we have this figure as the </a:t>
            </a:r>
          </a:p>
          <a:p>
            <a:r>
              <a:rPr lang="en-US" b="1" dirty="0"/>
              <a:t>fundamental reference model for a STA</a:t>
            </a:r>
          </a:p>
          <a:p>
            <a:r>
              <a:rPr lang="en-US" b="1" dirty="0"/>
              <a:t>(Figure 4-24 in 802.11-2020)</a:t>
            </a:r>
          </a:p>
          <a:p>
            <a:pPr marL="342900" indent="-342900" algn="l">
              <a:buFontTx/>
              <a:buChar char="-"/>
            </a:pPr>
            <a:r>
              <a:rPr lang="en-US" dirty="0"/>
              <a:t>This adds MLME, PLME, SME concepts, and their SAPs</a:t>
            </a:r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r>
              <a:rPr lang="en-US" b="1" dirty="0"/>
              <a:t>Do we want/need a similar reference model for MLDs?</a:t>
            </a:r>
          </a:p>
        </p:txBody>
      </p:sp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25185E7-64A0-4E97-9E0C-5AA4FA46D4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6952" y="2475179"/>
            <a:ext cx="4763320" cy="3114061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86FBE78-7566-4749-BA45-B50245E0942A}"/>
              </a:ext>
            </a:extLst>
          </p:cNvPr>
          <p:cNvSpPr/>
          <p:nvPr/>
        </p:nvSpPr>
        <p:spPr bwMode="auto">
          <a:xfrm>
            <a:off x="1907704" y="2348880"/>
            <a:ext cx="5400600" cy="338437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 w="76200">
                <a:solidFill>
                  <a:schemeClr val="tx1"/>
                </a:solidFill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1881649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82B5532-FEBB-4ED8-93C9-6A2CA04596BC}"/>
              </a:ext>
            </a:extLst>
          </p:cNvPr>
          <p:cNvSpPr txBox="1"/>
          <p:nvPr/>
        </p:nvSpPr>
        <p:spPr>
          <a:xfrm>
            <a:off x="854562" y="908720"/>
            <a:ext cx="7096815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For Multi-band capable devices (FST from 11ad), we</a:t>
            </a:r>
          </a:p>
          <a:p>
            <a:r>
              <a:rPr lang="en-US" b="1" dirty="0"/>
              <a:t>added Figure 4-28 in 802.11-2020:</a:t>
            </a:r>
          </a:p>
          <a:p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r>
              <a:rPr lang="en-US" b="1" dirty="0"/>
              <a:t>Suggest this was a bad idea – raises many questions about what</a:t>
            </a:r>
          </a:p>
          <a:p>
            <a:pPr algn="l"/>
            <a:r>
              <a:rPr lang="en-US" b="1" dirty="0"/>
              <a:t>is this part  ?  Why isn’t the MAC SAP at the top?  Are there</a:t>
            </a:r>
          </a:p>
          <a:p>
            <a:pPr algn="l"/>
            <a:r>
              <a:rPr lang="en-US" b="1" dirty="0"/>
              <a:t>always exactly two STAs, </a:t>
            </a:r>
            <a:r>
              <a:rPr lang="en-US" b="1" dirty="0" err="1"/>
              <a:t>Etc</a:t>
            </a:r>
            <a:r>
              <a:rPr lang="en-US" b="1" dirty="0"/>
              <a:t>…</a:t>
            </a:r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6FBE78-7566-4749-BA45-B50245E0942A}"/>
              </a:ext>
            </a:extLst>
          </p:cNvPr>
          <p:cNvSpPr/>
          <p:nvPr/>
        </p:nvSpPr>
        <p:spPr bwMode="auto">
          <a:xfrm>
            <a:off x="1043609" y="1669458"/>
            <a:ext cx="7200800" cy="36317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 w="76200">
                <a:solidFill>
                  <a:schemeClr val="tx1"/>
                </a:solidFill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0EF119C-96C4-4788-A7F6-00EC01F222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3" y="1841724"/>
            <a:ext cx="6768752" cy="3346818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5CE5E2C-E3D0-4EC2-85B9-CD7D7AB9623D}"/>
              </a:ext>
            </a:extLst>
          </p:cNvPr>
          <p:cNvCxnSpPr>
            <a:cxnSpLocks/>
          </p:cNvCxnSpPr>
          <p:nvPr/>
        </p:nvCxnSpPr>
        <p:spPr bwMode="auto">
          <a:xfrm flipV="1">
            <a:off x="2123728" y="2564904"/>
            <a:ext cx="1656184" cy="345638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60249203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802-11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-11-templat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47246</TotalTime>
  <Words>958</Words>
  <Application>Microsoft Office PowerPoint</Application>
  <PresentationFormat>On-screen Show (4:3)</PresentationFormat>
  <Paragraphs>170</Paragraphs>
  <Slides>15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Times New Roman</vt:lpstr>
      <vt:lpstr>802-11-template</vt:lpstr>
      <vt:lpstr>Document</vt:lpstr>
      <vt:lpstr>802.11be MLD Architecture Discussion</vt:lpstr>
      <vt:lpstr>Abstract</vt:lpstr>
      <vt:lpstr>PowerPoint Presentation</vt:lpstr>
      <vt:lpstr>AP Data plane w/legacy operation added (Alt 2 of 11-20/1639)</vt:lpstr>
      <vt:lpstr>Reminder of (legacy) DS structure, Figure 7-1, in 802.11-2020</vt:lpstr>
      <vt:lpstr>MLO DS structure, Alternative 3</vt:lpstr>
      <vt:lpstr>PowerPoint Presentation</vt:lpstr>
      <vt:lpstr>PowerPoint Presentation</vt:lpstr>
      <vt:lpstr>PowerPoint Presentation</vt:lpstr>
      <vt:lpstr>PowerPoint Presentation</vt:lpstr>
      <vt:lpstr>What about non-AP?</vt:lpstr>
      <vt:lpstr>Analysis of stack details – what is where?</vt:lpstr>
      <vt:lpstr>Analysis of alternatives – what is where; what is different?</vt:lpstr>
      <vt:lpstr>Analysis of alternatives – what is where; what is different?</vt:lpstr>
      <vt:lpstr>Analysis of alternatives – what is where; what is different?</vt:lpstr>
    </vt:vector>
  </TitlesOfParts>
  <Company>Ruckus/CommScope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11be MLD Architecture Discussion 2</dc:title>
  <dc:creator>mark.hamilton@commscope.com</dc:creator>
  <cp:lastModifiedBy>Hamilton, Mark</cp:lastModifiedBy>
  <cp:revision>426</cp:revision>
  <cp:lastPrinted>1601-01-01T00:00:00Z</cp:lastPrinted>
  <dcterms:created xsi:type="dcterms:W3CDTF">2010-02-15T12:38:41Z</dcterms:created>
  <dcterms:modified xsi:type="dcterms:W3CDTF">2021-03-07T21:34:48Z</dcterms:modified>
</cp:coreProperties>
</file>