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80" r:id="rId5"/>
    <p:sldId id="279" r:id="rId6"/>
    <p:sldId id="265" r:id="rId7"/>
    <p:sldId id="281" r:id="rId8"/>
    <p:sldId id="283" r:id="rId9"/>
    <p:sldId id="282" r:id="rId10"/>
    <p:sldId id="263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86667" autoAdjust="0"/>
  </p:normalViewPr>
  <p:slideViewPr>
    <p:cSldViewPr>
      <p:cViewPr varScale="1">
        <p:scale>
          <a:sx n="92" d="100"/>
          <a:sy n="92" d="100"/>
        </p:scale>
        <p:origin x="720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02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27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1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802.11-21/0395r5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TSPEC Request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2021-09-21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1623885"/>
              </p:ext>
            </p:extLst>
          </p:nvPr>
        </p:nvGraphicFramePr>
        <p:xfrm>
          <a:off x="1000125" y="2414588"/>
          <a:ext cx="8415338" cy="230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" name="Document" r:id="rId4" imgW="10429873" imgH="2752937" progId="Word.Document.8">
                  <p:embed/>
                </p:oleObj>
              </mc:Choice>
              <mc:Fallback>
                <p:oleObj name="Document" r:id="rId4" imgW="10429873" imgH="275293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2414588"/>
                        <a:ext cx="8415338" cy="23082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11be </a:t>
            </a:r>
            <a:r>
              <a:rPr lang="en-US" dirty="0" smtClean="0"/>
              <a:t>R2: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non-AP STA or non-AP MLD </a:t>
            </a:r>
            <a:r>
              <a:rPr lang="en-US" dirty="0" smtClean="0"/>
              <a:t>may send </a:t>
            </a:r>
            <a:r>
              <a:rPr lang="en-US" dirty="0"/>
              <a:t>a TSPEC request IE to the AP or AP MLD to request for the DL traffic characteristic of a traffic flow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Upon receiving the TSPEC request IE, the AP or AP MLD can send the requested information using the </a:t>
            </a:r>
            <a:r>
              <a:rPr lang="en-US" dirty="0" smtClean="0"/>
              <a:t>TSPEC </a:t>
            </a:r>
            <a:r>
              <a:rPr lang="en-US" dirty="0"/>
              <a:t>element(s) or its variant </a:t>
            </a:r>
            <a:r>
              <a:rPr lang="en-US" dirty="0" smtClean="0"/>
              <a:t>to </a:t>
            </a:r>
            <a:r>
              <a:rPr lang="en-US" dirty="0"/>
              <a:t>the non-AP STA or non-AP MLD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propose the support for traffic information request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from a non-AP STA or non-AP MLD to an AP or AP MLD.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Standard supports a non-AP STA or non-AP MLD to specify a suggested/demanded set of TWT parameters in </a:t>
            </a:r>
            <a:r>
              <a:rPr lang="en-US" dirty="0"/>
              <a:t>TWT Setup (Suggest TWT and Demand TWT in TWT Setup Command</a:t>
            </a:r>
            <a:r>
              <a:rPr lang="en-US" dirty="0" smtClean="0"/>
              <a:t>) [1].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</a:t>
            </a:r>
            <a:r>
              <a:rPr lang="en-US" dirty="0"/>
              <a:t>assist a non-AP STA or non-AP MLD to specify a suggested/demanded set of TWT </a:t>
            </a:r>
            <a:r>
              <a:rPr lang="en-US" dirty="0" smtClean="0"/>
              <a:t>parameters, it </a:t>
            </a:r>
            <a:r>
              <a:rPr lang="en-US" dirty="0"/>
              <a:t>would be beneficial if the AP or AP MLD can provide information about the expected traffic pattern in the DL for a traffic flow for the non-AP STA or non-AP MLD   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should be possible for the non-AP STA or non-AP MLD send a request to the AP or AP MLD for </a:t>
            </a:r>
            <a:r>
              <a:rPr lang="en-US" dirty="0" smtClean="0"/>
              <a:t>providing </a:t>
            </a:r>
            <a:r>
              <a:rPr lang="en-US" dirty="0"/>
              <a:t>such information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94762" y="1981200"/>
            <a:ext cx="10591799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In many cases</a:t>
            </a:r>
            <a:r>
              <a:rPr lang="en-US" sz="1600" dirty="0"/>
              <a:t>, STAs </a:t>
            </a:r>
            <a:r>
              <a:rPr lang="en-US" sz="1600" dirty="0" smtClean="0"/>
              <a:t>may </a:t>
            </a:r>
            <a:r>
              <a:rPr lang="en-US" sz="1600" dirty="0"/>
              <a:t>not have the necessary traffic profile information, especially for downlink. 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Timing information available at the STA is affected by a number of factors. E.g., TWT settings, high contention, etc</a:t>
            </a:r>
            <a:r>
              <a:rPr lang="en-US" sz="1600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For instance, in high contention case, timing information may be disordered, and hence information like burst size and service starting time maybe inaccurate. 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Therefore, DL timing information available at the STA side may not be accurate for computation of some of the fields in the TSPEC element. E.g., Burst size, traffic type, etc</a:t>
            </a:r>
            <a:r>
              <a:rPr lang="en-US" sz="16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Even with knowledge of the application running, the STA may not have the necessary traffic profile information for DL </a:t>
            </a:r>
            <a:r>
              <a:rPr lang="en-US" altLang="zh-CN" sz="1600" dirty="0" smtClean="0"/>
              <a:t>traffic. A </a:t>
            </a:r>
            <a:r>
              <a:rPr lang="en-US" altLang="zh-CN" sz="1600" dirty="0"/>
              <a:t>single application can support more than one type of traffic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/>
              <a:t>A number of applications support more than one type of traffic. E.g., Social media apps support video, audio, messaging related features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/>
              <a:t>A number of applications can be run from within a web browser. E.g., YouTube, news channel websites, etc. </a:t>
            </a:r>
            <a:endParaRPr lang="en-US" altLang="zh-CN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Knowledge </a:t>
            </a:r>
            <a:r>
              <a:rPr lang="en-US" sz="1600" dirty="0"/>
              <a:t>of DL timing information </a:t>
            </a:r>
            <a:r>
              <a:rPr lang="en-US" sz="1600" dirty="0" smtClean="0"/>
              <a:t>(provided by AP) coupled </a:t>
            </a:r>
            <a:r>
              <a:rPr lang="en-US" sz="1600" dirty="0"/>
              <a:t>with UL timing information </a:t>
            </a:r>
            <a:r>
              <a:rPr lang="en-US" sz="1600" dirty="0" smtClean="0"/>
              <a:t>(available at STA) can </a:t>
            </a:r>
            <a:r>
              <a:rPr lang="en-US" sz="1600" dirty="0"/>
              <a:t>enable the STA to make a TWT parameter suggestion/demand suitable for both downlink and </a:t>
            </a:r>
            <a:r>
              <a:rPr lang="en-US" sz="1600" dirty="0" smtClean="0"/>
              <a:t>uplink (jointly) considering its own power saving need and latency sensitivity tolerance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60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40726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64" name="TextBox 63"/>
          <p:cNvSpPr txBox="1"/>
          <p:nvPr/>
        </p:nvSpPr>
        <p:spPr>
          <a:xfrm>
            <a:off x="340529" y="4146904"/>
            <a:ext cx="11430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</a:rPr>
              <a:t>Fig. 1 Illustration to show the improvement in TWT setting considering latency and power savings with the knowledge of DL timing information. </a:t>
            </a:r>
            <a:endParaRPr lang="en-US" sz="1500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609020" y="2548399"/>
            <a:ext cx="899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1609020" y="3081799"/>
            <a:ext cx="899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488766" y="2888528"/>
            <a:ext cx="1130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TWT setting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83456" y="3534649"/>
            <a:ext cx="1130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TWT setting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91035" y="2179821"/>
            <a:ext cx="1210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Wi-Fi Original Traffic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2037190" y="2165130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3187690" y="216424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4330146" y="2167587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5475302" y="216424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6616108" y="2167587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756914" y="216424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8902070" y="2167587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10048548" y="216424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1835446" y="2164244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4116606" y="2164244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6415216" y="216513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8691476" y="2164244"/>
            <a:ext cx="15642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830626" y="3179140"/>
            <a:ext cx="1149975" cy="12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28" name="Straight Arrow Connector 127"/>
          <p:cNvCxnSpPr/>
          <p:nvPr/>
        </p:nvCxnSpPr>
        <p:spPr bwMode="auto">
          <a:xfrm>
            <a:off x="2968788" y="3170316"/>
            <a:ext cx="1149975" cy="12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1" name="Straight Arrow Connector 130"/>
          <p:cNvCxnSpPr/>
          <p:nvPr/>
        </p:nvCxnSpPr>
        <p:spPr bwMode="auto">
          <a:xfrm>
            <a:off x="4114910" y="3170962"/>
            <a:ext cx="1149975" cy="12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2" name="Straight Arrow Connector 131"/>
          <p:cNvCxnSpPr/>
          <p:nvPr/>
        </p:nvCxnSpPr>
        <p:spPr bwMode="auto">
          <a:xfrm flipV="1">
            <a:off x="5268738" y="3171609"/>
            <a:ext cx="1123911" cy="51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 flipV="1">
            <a:off x="6375754" y="3164809"/>
            <a:ext cx="1151418" cy="21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3" name="Straight Arrow Connector 142"/>
          <p:cNvCxnSpPr/>
          <p:nvPr/>
        </p:nvCxnSpPr>
        <p:spPr bwMode="auto">
          <a:xfrm flipV="1">
            <a:off x="7519446" y="3165527"/>
            <a:ext cx="1180879" cy="60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>
            <a:off x="8681987" y="3160376"/>
            <a:ext cx="1149975" cy="12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>
            <a:off x="9816510" y="3163984"/>
            <a:ext cx="1149975" cy="12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1830626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7" name="Straight Connector 166"/>
          <p:cNvCxnSpPr/>
          <p:nvPr/>
        </p:nvCxnSpPr>
        <p:spPr bwMode="auto">
          <a:xfrm>
            <a:off x="2980601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8" name="Straight Connector 167"/>
          <p:cNvCxnSpPr/>
          <p:nvPr/>
        </p:nvCxnSpPr>
        <p:spPr bwMode="auto">
          <a:xfrm>
            <a:off x="4123582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9" name="Straight Connector 168"/>
          <p:cNvCxnSpPr/>
          <p:nvPr/>
        </p:nvCxnSpPr>
        <p:spPr bwMode="auto">
          <a:xfrm>
            <a:off x="5264885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0" name="Straight Connector 169"/>
          <p:cNvCxnSpPr/>
          <p:nvPr/>
        </p:nvCxnSpPr>
        <p:spPr bwMode="auto">
          <a:xfrm>
            <a:off x="6416200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Straight Connector 170"/>
          <p:cNvCxnSpPr/>
          <p:nvPr/>
        </p:nvCxnSpPr>
        <p:spPr bwMode="auto">
          <a:xfrm>
            <a:off x="7559152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/>
          <p:nvPr/>
        </p:nvCxnSpPr>
        <p:spPr bwMode="auto">
          <a:xfrm>
            <a:off x="8681987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Straight Connector 172"/>
          <p:cNvCxnSpPr/>
          <p:nvPr/>
        </p:nvCxnSpPr>
        <p:spPr bwMode="auto">
          <a:xfrm>
            <a:off x="9841984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Straight Connector 173"/>
          <p:cNvCxnSpPr/>
          <p:nvPr/>
        </p:nvCxnSpPr>
        <p:spPr bwMode="auto">
          <a:xfrm>
            <a:off x="1609020" y="3719971"/>
            <a:ext cx="899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5" name="Rectangle 174"/>
          <p:cNvSpPr/>
          <p:nvPr/>
        </p:nvSpPr>
        <p:spPr bwMode="auto">
          <a:xfrm>
            <a:off x="2037190" y="3336702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3187690" y="3335816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4330146" y="3339159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5475302" y="3335816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6616108" y="3339159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7756914" y="3335816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8902070" y="3339159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10048548" y="3335816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1835446" y="3335816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4123581" y="3334337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6415216" y="3336702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8691476" y="3335816"/>
            <a:ext cx="15642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7" name="Straight Arrow Connector 186"/>
          <p:cNvCxnSpPr/>
          <p:nvPr/>
        </p:nvCxnSpPr>
        <p:spPr bwMode="auto">
          <a:xfrm flipV="1">
            <a:off x="1807262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88" name="Straight Arrow Connector 187"/>
          <p:cNvCxnSpPr/>
          <p:nvPr/>
        </p:nvCxnSpPr>
        <p:spPr bwMode="auto">
          <a:xfrm flipV="1">
            <a:off x="2228942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89" name="Straight Arrow Connector 188"/>
          <p:cNvCxnSpPr/>
          <p:nvPr/>
        </p:nvCxnSpPr>
        <p:spPr bwMode="auto">
          <a:xfrm flipV="1">
            <a:off x="2994186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0" name="Straight Arrow Connector 189"/>
          <p:cNvCxnSpPr/>
          <p:nvPr/>
        </p:nvCxnSpPr>
        <p:spPr bwMode="auto">
          <a:xfrm flipV="1">
            <a:off x="3415866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1" name="Straight Arrow Connector 190"/>
          <p:cNvCxnSpPr/>
          <p:nvPr/>
        </p:nvCxnSpPr>
        <p:spPr bwMode="auto">
          <a:xfrm flipV="1">
            <a:off x="4120163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2" name="Straight Arrow Connector 191"/>
          <p:cNvCxnSpPr/>
          <p:nvPr/>
        </p:nvCxnSpPr>
        <p:spPr bwMode="auto">
          <a:xfrm flipV="1">
            <a:off x="4541843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3" name="Straight Arrow Connector 192"/>
          <p:cNvCxnSpPr/>
          <p:nvPr/>
        </p:nvCxnSpPr>
        <p:spPr bwMode="auto">
          <a:xfrm flipV="1">
            <a:off x="5271590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4" name="Straight Arrow Connector 193"/>
          <p:cNvCxnSpPr/>
          <p:nvPr/>
        </p:nvCxnSpPr>
        <p:spPr bwMode="auto">
          <a:xfrm flipV="1">
            <a:off x="5693270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5" name="Straight Arrow Connector 194"/>
          <p:cNvCxnSpPr/>
          <p:nvPr/>
        </p:nvCxnSpPr>
        <p:spPr bwMode="auto">
          <a:xfrm flipV="1">
            <a:off x="6440249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6" name="Straight Arrow Connector 195"/>
          <p:cNvCxnSpPr/>
          <p:nvPr/>
        </p:nvCxnSpPr>
        <p:spPr bwMode="auto">
          <a:xfrm flipV="1">
            <a:off x="6861929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7" name="Straight Arrow Connector 196"/>
          <p:cNvCxnSpPr/>
          <p:nvPr/>
        </p:nvCxnSpPr>
        <p:spPr bwMode="auto">
          <a:xfrm flipV="1">
            <a:off x="7542688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8" name="Straight Arrow Connector 197"/>
          <p:cNvCxnSpPr/>
          <p:nvPr/>
        </p:nvCxnSpPr>
        <p:spPr bwMode="auto">
          <a:xfrm flipV="1">
            <a:off x="7964368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9" name="Straight Arrow Connector 198"/>
          <p:cNvCxnSpPr/>
          <p:nvPr/>
        </p:nvCxnSpPr>
        <p:spPr bwMode="auto">
          <a:xfrm flipV="1">
            <a:off x="8661105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0" name="Straight Arrow Connector 199"/>
          <p:cNvCxnSpPr/>
          <p:nvPr/>
        </p:nvCxnSpPr>
        <p:spPr bwMode="auto">
          <a:xfrm flipV="1">
            <a:off x="9082785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1" name="Straight Arrow Connector 200"/>
          <p:cNvCxnSpPr/>
          <p:nvPr/>
        </p:nvCxnSpPr>
        <p:spPr bwMode="auto">
          <a:xfrm flipV="1">
            <a:off x="9837445" y="3821770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2" name="Straight Arrow Connector 201"/>
          <p:cNvCxnSpPr/>
          <p:nvPr/>
        </p:nvCxnSpPr>
        <p:spPr bwMode="auto">
          <a:xfrm flipV="1">
            <a:off x="10259125" y="3821770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3" name="Rectangle 202"/>
          <p:cNvSpPr/>
          <p:nvPr/>
        </p:nvSpPr>
        <p:spPr bwMode="auto">
          <a:xfrm>
            <a:off x="2037190" y="269727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4136825" y="268816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4567218" y="2692817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6415216" y="268816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6819553" y="2690857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8680795" y="2696675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9109771" y="2700286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>
            <a:off x="1835446" y="2696388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>
            <a:off x="4353678" y="2689474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3" name="Rectangle 212"/>
          <p:cNvSpPr/>
          <p:nvPr/>
        </p:nvSpPr>
        <p:spPr bwMode="auto">
          <a:xfrm>
            <a:off x="6618661" y="26884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4" name="Rectangle 213"/>
          <p:cNvSpPr/>
          <p:nvPr/>
        </p:nvSpPr>
        <p:spPr bwMode="auto">
          <a:xfrm>
            <a:off x="8899177" y="2696943"/>
            <a:ext cx="15642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1594163" y="3849976"/>
            <a:ext cx="7403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TWT SP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2399587" y="3834419"/>
            <a:ext cx="5029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doze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2045626" y="3127239"/>
            <a:ext cx="7368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TWT SP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3313682" y="2831734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doze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19" name="Rectangle 2"/>
          <p:cNvSpPr>
            <a:spLocks noGrp="1" noChangeArrowheads="1"/>
          </p:cNvSpPr>
          <p:nvPr>
            <p:ph idx="1"/>
          </p:nvPr>
        </p:nvSpPr>
        <p:spPr>
          <a:xfrm>
            <a:off x="378472" y="4693666"/>
            <a:ext cx="11534540" cy="144803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The above figure shows two example TWT settings: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 smtClean="0"/>
              <a:t>In TWT setting 1, STA considers UL timing information for TWT parameter specification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 smtClean="0"/>
              <a:t>In TWT setting 2, STA considers both DL and UL timing information for TWT parameter specification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1200" dirty="0">
                <a:latin typeface="Times New Roman" pitchFamily="16" charset="0"/>
              </a:rPr>
              <a:t>Availability of DL timing information can enable the STA to suggest/demand an improved TWT setting for both DL and UL.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60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1600" dirty="0" smtClean="0"/>
          </a:p>
        </p:txBody>
      </p:sp>
      <p:sp>
        <p:nvSpPr>
          <p:cNvPr id="221" name="Rectangle 220"/>
          <p:cNvSpPr/>
          <p:nvPr/>
        </p:nvSpPr>
        <p:spPr bwMode="auto">
          <a:xfrm>
            <a:off x="11028033" y="1926353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11024004" y="2473115"/>
            <a:ext cx="15642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11153541" y="1977602"/>
            <a:ext cx="990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</a:rPr>
              <a:t>Downlink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11180433" y="2508569"/>
            <a:ext cx="990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</a:rPr>
              <a:t>Uplink</a:t>
            </a:r>
            <a:endParaRPr lang="en-US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06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TSPEC Request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 to define a new IE called TSPEC request IE</a:t>
            </a:r>
          </a:p>
          <a:p>
            <a:pPr lvl="1">
              <a:buFontTx/>
              <a:buChar char="-"/>
            </a:pPr>
            <a:r>
              <a:rPr lang="en-US" dirty="0" smtClean="0"/>
              <a:t>The </a:t>
            </a:r>
            <a:r>
              <a:rPr lang="en-US" dirty="0"/>
              <a:t>TSPEC request IE is sent by the non-AP STA or non-AP MLD to the AP or AP </a:t>
            </a:r>
            <a:r>
              <a:rPr lang="en-US" dirty="0" smtClean="0"/>
              <a:t>MLD</a:t>
            </a:r>
          </a:p>
          <a:p>
            <a:pPr lvl="1">
              <a:buFontTx/>
              <a:buChar char="-"/>
            </a:pPr>
            <a:r>
              <a:rPr lang="en-US" dirty="0"/>
              <a:t>It includes a TID bitmap to indicate the information for which TID(s) are being requested</a:t>
            </a:r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Upon receiving the TSPEC request IE, the AP or AP MLD can send the requested information using the </a:t>
            </a:r>
            <a:r>
              <a:rPr lang="en-US" sz="2000" dirty="0" smtClean="0"/>
              <a:t>TSPEC </a:t>
            </a:r>
            <a:r>
              <a:rPr lang="en-US" sz="2000" dirty="0"/>
              <a:t>element(s) or its variant </a:t>
            </a:r>
            <a:r>
              <a:rPr lang="en-US" sz="2000" dirty="0" smtClean="0"/>
              <a:t>to </a:t>
            </a:r>
            <a:r>
              <a:rPr lang="en-US" sz="2000" dirty="0"/>
              <a:t>the non-AP STA or non-AP MLD</a:t>
            </a:r>
          </a:p>
          <a:p>
            <a:pPr lvl="1">
              <a:buFontTx/>
              <a:buChar char="-"/>
            </a:pPr>
            <a:r>
              <a:rPr lang="en-US" dirty="0" smtClean="0"/>
              <a:t>The </a:t>
            </a:r>
            <a:r>
              <a:rPr lang="en-US" dirty="0"/>
              <a:t>TSPEC element(s) correspond to the characteristics of the traffic flow in DL for the requested TID(s</a:t>
            </a:r>
            <a:r>
              <a:rPr lang="en-US" dirty="0" smtClean="0"/>
              <a:t>)</a:t>
            </a:r>
          </a:p>
          <a:p>
            <a:pPr lvl="1">
              <a:buFontTx/>
              <a:buChar char="-"/>
            </a:pPr>
            <a:endParaRPr lang="en-US" sz="16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59331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dirty="0"/>
              <a:t>IEEE 802.11-2020, “Wireless LAN Medium Access Control (MAC) and Physical Layer (PHY) Specification”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842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that </a:t>
            </a:r>
            <a:r>
              <a:rPr lang="en-US" dirty="0"/>
              <a:t>a non-AP STA or non-AP MLD </a:t>
            </a:r>
            <a:r>
              <a:rPr lang="en-US" dirty="0" smtClean="0"/>
              <a:t>can benefit from information related to the DL traffic pattern (e.g., DL timing information) when specifying </a:t>
            </a:r>
            <a:r>
              <a:rPr lang="en-US" dirty="0"/>
              <a:t>a suggested/demanded set of TWT parameters in TWT </a:t>
            </a:r>
            <a:r>
              <a:rPr lang="en-US" dirty="0" smtClean="0"/>
              <a:t>Setup: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6150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that the capability to request the </a:t>
            </a:r>
            <a:r>
              <a:rPr lang="en-US" dirty="0"/>
              <a:t>TSPEC element(s) or its variant </a:t>
            </a:r>
            <a:r>
              <a:rPr lang="en-US" dirty="0" smtClean="0"/>
              <a:t>from </a:t>
            </a:r>
            <a:r>
              <a:rPr lang="en-US" dirty="0"/>
              <a:t>the AP or AP MLD </a:t>
            </a:r>
            <a:r>
              <a:rPr lang="en-US" dirty="0" smtClean="0"/>
              <a:t>can be beneficial for the </a:t>
            </a:r>
            <a:r>
              <a:rPr lang="en-US" dirty="0"/>
              <a:t>non-AP STA or non-AP </a:t>
            </a:r>
            <a:r>
              <a:rPr lang="en-US" dirty="0" smtClean="0"/>
              <a:t>MLD?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3100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15469</TotalTime>
  <Words>992</Words>
  <Application>Microsoft Office PowerPoint</Application>
  <PresentationFormat>Widescreen</PresentationFormat>
  <Paragraphs>156</Paragraphs>
  <Slides>10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TSPEC Request</vt:lpstr>
      <vt:lpstr>Abstract</vt:lpstr>
      <vt:lpstr>Background</vt:lpstr>
      <vt:lpstr>Motivation</vt:lpstr>
      <vt:lpstr>Motivation</vt:lpstr>
      <vt:lpstr>TSPEC Request</vt:lpstr>
      <vt:lpstr>References</vt:lpstr>
      <vt:lpstr>SP 1</vt:lpstr>
      <vt:lpstr>SP 2</vt:lpstr>
      <vt:lpstr>SP 3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Peshal Nayak/New Communication Technology /SRA/Engineer/Samsung Electronics</cp:lastModifiedBy>
  <cp:revision>119</cp:revision>
  <cp:lastPrinted>1601-01-01T00:00:00Z</cp:lastPrinted>
  <dcterms:created xsi:type="dcterms:W3CDTF">2021-02-24T17:42:37Z</dcterms:created>
  <dcterms:modified xsi:type="dcterms:W3CDTF">2021-09-27T19:02:17Z</dcterms:modified>
</cp:coreProperties>
</file>