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2" r:id="rId4"/>
    <p:sldId id="266" r:id="rId5"/>
    <p:sldId id="279" r:id="rId6"/>
    <p:sldId id="265" r:id="rId7"/>
    <p:sldId id="263"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p:cViewPr varScale="1">
        <p:scale>
          <a:sx n="88" d="100"/>
          <a:sy n="88" d="100"/>
        </p:scale>
        <p:origin x="509" y="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802.11-21/0395r0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Rubayet Shafin, 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802.11-21/0395r0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Rubayet Shafin, 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9642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1041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802.11-21/0395r0</a:t>
            </a:r>
            <a:endParaRPr lang="en-US"/>
          </a:p>
        </p:txBody>
      </p:sp>
      <p:sp>
        <p:nvSpPr>
          <p:cNvPr id="5" name="Rectangle 3"/>
          <p:cNvSpPr>
            <a:spLocks noGrp="1" noChangeArrowheads="1"/>
          </p:cNvSpPr>
          <p:nvPr>
            <p:ph type="dt"/>
          </p:nvPr>
        </p:nvSpPr>
        <p:spPr>
          <a:ln/>
        </p:spPr>
        <p:txBody>
          <a:bodyPr/>
          <a:lstStyle/>
          <a:p>
            <a:r>
              <a:rPr lang="en-US" smtClean="0"/>
              <a:t>March 2021</a:t>
            </a:r>
            <a:endParaRPr lang="en-US"/>
          </a:p>
        </p:txBody>
      </p:sp>
      <p:sp>
        <p:nvSpPr>
          <p:cNvPr id="6" name="Rectangle 6"/>
          <p:cNvSpPr>
            <a:spLocks noGrp="1" noChangeArrowheads="1"/>
          </p:cNvSpPr>
          <p:nvPr>
            <p:ph type="ftr"/>
          </p:nvPr>
        </p:nvSpPr>
        <p:spPr>
          <a:ln/>
        </p:spPr>
        <p:txBody>
          <a:bodyPr/>
          <a:lstStyle/>
          <a:p>
            <a:r>
              <a:rPr lang="en-US" smtClean="0"/>
              <a:t>Rubayet Shafin, Samsung Research America</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June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June 2021</a:t>
            </a:r>
            <a:endParaRPr lang="en-GB" dirty="0"/>
          </a:p>
        </p:txBody>
      </p:sp>
      <p:sp>
        <p:nvSpPr>
          <p:cNvPr id="6" name="Footer Placeholder 5"/>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June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June 2021</a:t>
            </a:r>
            <a:endParaRPr lang="en-GB" dirty="0"/>
          </a:p>
        </p:txBody>
      </p:sp>
      <p:sp>
        <p:nvSpPr>
          <p:cNvPr id="4" name="Footer Placeholder 3"/>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June 2021</a:t>
            </a:r>
            <a:endParaRPr lang="en-GB" dirty="0"/>
          </a:p>
        </p:txBody>
      </p:sp>
      <p:sp>
        <p:nvSpPr>
          <p:cNvPr id="3" name="Footer Placeholder 2"/>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June 2021</a:t>
            </a:r>
            <a:endParaRPr lang="en-GB" dirty="0"/>
          </a:p>
        </p:txBody>
      </p:sp>
      <p:sp>
        <p:nvSpPr>
          <p:cNvPr id="5" name="Footer Placeholder 4"/>
          <p:cNvSpPr>
            <a:spLocks noGrp="1"/>
          </p:cNvSpPr>
          <p:nvPr>
            <p:ph type="ftr" idx="11"/>
          </p:nvPr>
        </p:nvSpPr>
        <p:spPr/>
        <p:txBody>
          <a:bodyPr/>
          <a:lstStyle>
            <a:lvl1pPr>
              <a:defRPr/>
            </a:lvl1pPr>
          </a:lstStyle>
          <a:p>
            <a:r>
              <a:rPr lang="en-US" dirty="0" err="1" smtClean="0"/>
              <a:t>Peshal</a:t>
            </a:r>
            <a:r>
              <a:rPr lang="en-US" dirty="0" smtClean="0"/>
              <a:t> </a:t>
            </a:r>
            <a:r>
              <a:rPr lang="en-US" dirty="0" err="1" smtClean="0"/>
              <a:t>Nayak</a:t>
            </a:r>
            <a:r>
              <a:rPr lang="en-US" dirty="0" smtClean="0"/>
              <a:t>, 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Rubayet Shafin, 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802.11-21/0395r2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TSPEC Request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2021-03-05</a:t>
            </a:r>
            <a:endParaRPr lang="en-GB" sz="2000" b="0" dirty="0"/>
          </a:p>
        </p:txBody>
      </p:sp>
      <p:sp>
        <p:nvSpPr>
          <p:cNvPr id="6" name="Date Placeholder 3"/>
          <p:cNvSpPr>
            <a:spLocks noGrp="1"/>
          </p:cNvSpPr>
          <p:nvPr>
            <p:ph type="dt" idx="10"/>
          </p:nvPr>
        </p:nvSpPr>
        <p:spPr/>
        <p:txBody>
          <a:bodyPr/>
          <a:lstStyle/>
          <a:p>
            <a:r>
              <a:rPr lang="en-US" dirty="0" smtClean="0"/>
              <a:t>June 2021</a:t>
            </a:r>
            <a:endParaRPr lang="en-GB" dirty="0"/>
          </a:p>
        </p:txBody>
      </p:sp>
      <p:sp>
        <p:nvSpPr>
          <p:cNvPr id="7" name="Footer Placeholder 4"/>
          <p:cNvSpPr>
            <a:spLocks noGrp="1"/>
          </p:cNvSpPr>
          <p:nvPr>
            <p:ph type="ftr" idx="11"/>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623885"/>
              </p:ext>
            </p:extLst>
          </p:nvPr>
        </p:nvGraphicFramePr>
        <p:xfrm>
          <a:off x="1000125" y="2414588"/>
          <a:ext cx="8415338" cy="2308225"/>
        </p:xfrm>
        <a:graphic>
          <a:graphicData uri="http://schemas.openxmlformats.org/presentationml/2006/ole">
            <mc:AlternateContent xmlns:mc="http://schemas.openxmlformats.org/markup-compatibility/2006">
              <mc:Choice xmlns:v="urn:schemas-microsoft-com:vml" Requires="v">
                <p:oleObj spid="_x0000_s3183" name="Document" r:id="rId4" imgW="10429873" imgH="2752937" progId="Word.Document.8">
                  <p:embed/>
                </p:oleObj>
              </mc:Choice>
              <mc:Fallback>
                <p:oleObj name="Document" r:id="rId4" imgW="10429873" imgH="2752937" progId="Word.Document.8">
                  <p:embed/>
                  <p:pic>
                    <p:nvPicPr>
                      <p:cNvPr id="0" name="Picture 3"/>
                      <p:cNvPicPr>
                        <a:picLocks noChangeAspect="1" noChangeArrowheads="1"/>
                      </p:cNvPicPr>
                      <p:nvPr/>
                    </p:nvPicPr>
                    <p:blipFill>
                      <a:blip r:embed="rId5"/>
                      <a:srcRect/>
                      <a:stretch>
                        <a:fillRect/>
                      </a:stretch>
                    </p:blipFill>
                    <p:spPr bwMode="auto">
                      <a:xfrm>
                        <a:off x="1000125" y="2414588"/>
                        <a:ext cx="8415338" cy="23082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In this contribution, we propose the support for traffic information request from a non-AP STA or non-AP MLD to an AP or AP MLD.</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June </a:t>
            </a:r>
            <a:r>
              <a:rPr lang="en-US" dirty="0" smtClean="0"/>
              <a:t>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dirty="0"/>
              <a:t>To assist a non-AP STA or non-AP MLD to specify a suggested/demanded set of TWT parameters in TWT Setup (Suggest TWT and Demand TWT in TWT Setup Command), it would be beneficial if the AP or AP MLD can provide information about the expected traffic pattern in the DL for a traffic flow for the non-AP STA or non-AP MLD   </a:t>
            </a:r>
          </a:p>
          <a:p>
            <a:pPr marL="400050">
              <a:buFont typeface="Arial" panose="020B0604020202020204" pitchFamily="34" charset="0"/>
              <a:buChar char="•"/>
            </a:pPr>
            <a:endParaRPr lang="en-US" altLang="zh-CN" dirty="0"/>
          </a:p>
          <a:p>
            <a:pPr>
              <a:buFont typeface="Arial" panose="020B0604020202020204" pitchFamily="34" charset="0"/>
              <a:buChar char="•"/>
            </a:pPr>
            <a:r>
              <a:rPr lang="en-US" dirty="0"/>
              <a:t>It should be possible for the non-AP STA or non-AP MLD send a request to the AP or AP MLD for </a:t>
            </a:r>
            <a:r>
              <a:rPr lang="en-US" dirty="0" smtClean="0"/>
              <a:t>providing </a:t>
            </a:r>
            <a:r>
              <a:rPr lang="en-US" dirty="0"/>
              <a:t>such information</a:t>
            </a:r>
          </a:p>
          <a:p>
            <a:pPr marL="400050">
              <a:buFont typeface="Arial" panose="020B0604020202020204" pitchFamily="34" charset="0"/>
              <a:buChar char="•"/>
            </a:pPr>
            <a:endParaRPr lang="en-US" altLang="zh-CN" dirty="0" smtClean="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June </a:t>
            </a:r>
            <a:r>
              <a:rPr lang="en-US" dirty="0" smtClean="0"/>
              <a:t>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a:t>
            </a:r>
            <a:endParaRPr lang="en-GB" dirty="0"/>
          </a:p>
        </p:txBody>
      </p:sp>
      <p:sp>
        <p:nvSpPr>
          <p:cNvPr id="9218" name="Rectangle 2"/>
          <p:cNvSpPr>
            <a:spLocks noGrp="1" noChangeArrowheads="1"/>
          </p:cNvSpPr>
          <p:nvPr>
            <p:ph idx="1"/>
          </p:nvPr>
        </p:nvSpPr>
        <p:spPr>
          <a:xfrm>
            <a:off x="914400" y="1981201"/>
            <a:ext cx="10591799" cy="4113213"/>
          </a:xfrm>
          <a:ln/>
        </p:spPr>
        <p:txBody>
          <a:bodyPr/>
          <a:lstStyle/>
          <a:p>
            <a:pPr>
              <a:buFont typeface="Arial" panose="020B0604020202020204" pitchFamily="34" charset="0"/>
              <a:buChar char="•"/>
            </a:pPr>
            <a:r>
              <a:rPr lang="en-US" sz="1600" dirty="0" smtClean="0"/>
              <a:t>In many cases</a:t>
            </a:r>
            <a:r>
              <a:rPr lang="en-US" sz="1600" dirty="0"/>
              <a:t>, STAs </a:t>
            </a:r>
            <a:r>
              <a:rPr lang="en-US" sz="1600" dirty="0" smtClean="0"/>
              <a:t>may </a:t>
            </a:r>
            <a:r>
              <a:rPr lang="en-US" sz="1600" dirty="0"/>
              <a:t>not have the necessary traffic profile information, especially for downlink. </a:t>
            </a:r>
            <a:endParaRPr lang="en-US" sz="1600" dirty="0" smtClean="0"/>
          </a:p>
          <a:p>
            <a:pPr lvl="1">
              <a:buFont typeface="Arial" panose="020B0604020202020204" pitchFamily="34" charset="0"/>
              <a:buChar char="•"/>
            </a:pPr>
            <a:r>
              <a:rPr lang="en-US" sz="1600" dirty="0"/>
              <a:t>Timing information available at the STA is affected by a number of factors. E.g., TWT settings, high contention, etc</a:t>
            </a:r>
            <a:r>
              <a:rPr lang="en-US" sz="1600" dirty="0" smtClean="0"/>
              <a:t>.</a:t>
            </a:r>
          </a:p>
          <a:p>
            <a:pPr lvl="2">
              <a:buFont typeface="Arial" panose="020B0604020202020204" pitchFamily="34" charset="0"/>
              <a:buChar char="•"/>
            </a:pPr>
            <a:r>
              <a:rPr lang="en-US" sz="1400" dirty="0"/>
              <a:t>For instance, in high contention case, timing information may be disordered, and hence information like burst size and service starting time maybe inaccurate. </a:t>
            </a:r>
            <a:endParaRPr lang="en-US" sz="1600" dirty="0"/>
          </a:p>
          <a:p>
            <a:pPr lvl="1">
              <a:buFont typeface="Arial" panose="020B0604020202020204" pitchFamily="34" charset="0"/>
              <a:buChar char="•"/>
            </a:pPr>
            <a:r>
              <a:rPr lang="en-US" sz="1600" dirty="0"/>
              <a:t>Therefore, DL timing information available at the STA side may not be accurate for computation of some of the fields in the TSPEC element. E.g., Burst size, traffic type, etc</a:t>
            </a:r>
            <a:r>
              <a:rPr lang="en-US" sz="1600" dirty="0" smtClean="0"/>
              <a:t>.</a:t>
            </a:r>
          </a:p>
          <a:p>
            <a:pPr lvl="1">
              <a:buFont typeface="Arial" panose="020B0604020202020204" pitchFamily="34" charset="0"/>
              <a:buChar char="•"/>
            </a:pPr>
            <a:r>
              <a:rPr lang="en-US" altLang="zh-CN" sz="1600" dirty="0"/>
              <a:t>Even with knowledge of the application running, the STA may not have the necessary traffic profile information for DL </a:t>
            </a:r>
            <a:r>
              <a:rPr lang="en-US" altLang="zh-CN" sz="1600" dirty="0" smtClean="0"/>
              <a:t>traffic. A </a:t>
            </a:r>
            <a:r>
              <a:rPr lang="en-US" altLang="zh-CN" sz="1600" dirty="0"/>
              <a:t>single application can support more than one type of traffic</a:t>
            </a:r>
          </a:p>
          <a:p>
            <a:pPr lvl="2">
              <a:buFont typeface="Arial" panose="020B0604020202020204" pitchFamily="34" charset="0"/>
              <a:buChar char="•"/>
            </a:pPr>
            <a:r>
              <a:rPr lang="en-US" altLang="zh-CN" sz="1400" dirty="0"/>
              <a:t>A number of applications support more than one type of traffic. E.g., Social media apps support video, audio, messaging related features</a:t>
            </a:r>
          </a:p>
          <a:p>
            <a:pPr lvl="2">
              <a:buFont typeface="Arial" panose="020B0604020202020204" pitchFamily="34" charset="0"/>
              <a:buChar char="•"/>
            </a:pPr>
            <a:r>
              <a:rPr lang="en-US" altLang="zh-CN" sz="1400" dirty="0"/>
              <a:t>A number of applications can be run from within a web browser. E.g., YouTube, news channel websites, etc. </a:t>
            </a:r>
            <a:endParaRPr lang="en-US" altLang="zh-CN"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smtClean="0"/>
              <a:t>Knowledge </a:t>
            </a:r>
            <a:r>
              <a:rPr lang="en-US" sz="1600" dirty="0"/>
              <a:t>of DL timing information </a:t>
            </a:r>
            <a:r>
              <a:rPr lang="en-US" sz="1600" dirty="0" smtClean="0"/>
              <a:t>(provided by AP) coupled </a:t>
            </a:r>
            <a:r>
              <a:rPr lang="en-US" sz="1600" dirty="0"/>
              <a:t>with UL timing information </a:t>
            </a:r>
            <a:r>
              <a:rPr lang="en-US" sz="1600" dirty="0" smtClean="0"/>
              <a:t>(available at STA) can </a:t>
            </a:r>
            <a:r>
              <a:rPr lang="en-US" sz="1600" dirty="0"/>
              <a:t>enable the STA to make a TWT parameter suggestion/demand suitable for both downlink and </a:t>
            </a:r>
            <a:r>
              <a:rPr lang="en-US" sz="1600" dirty="0" smtClean="0"/>
              <a:t>uplink (jointly)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altLang="zh-CN" sz="1600" dirty="0" smtClean="0"/>
          </a:p>
          <a:p>
            <a:pPr marL="400050">
              <a:buFont typeface="Arial" panose="020B0604020202020204" pitchFamily="34" charset="0"/>
              <a:buChar char="•"/>
            </a:pPr>
            <a:endParaRPr lang="en-US" altLang="zh-CN" sz="1600"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June </a:t>
            </a:r>
            <a:r>
              <a:rPr lang="en-US" dirty="0" smtClean="0"/>
              <a:t>2021</a:t>
            </a:r>
            <a:endParaRPr lang="en-GB" dirty="0"/>
          </a:p>
        </p:txBody>
      </p:sp>
    </p:spTree>
    <p:extLst>
      <p:ext uri="{BB962C8B-B14F-4D97-AF65-F5344CB8AC3E}">
        <p14:creationId xmlns:p14="http://schemas.microsoft.com/office/powerpoint/2010/main" val="19685501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6" name="Date Placeholder 5"/>
          <p:cNvSpPr>
            <a:spLocks noGrp="1"/>
          </p:cNvSpPr>
          <p:nvPr>
            <p:ph type="dt" idx="15"/>
          </p:nvPr>
        </p:nvSpPr>
        <p:spPr/>
        <p:txBody>
          <a:bodyPr/>
          <a:lstStyle/>
          <a:p>
            <a:r>
              <a:rPr lang="en-US" dirty="0"/>
              <a:t>June </a:t>
            </a:r>
            <a:r>
              <a:rPr lang="en-US" dirty="0" smtClean="0"/>
              <a:t>2021</a:t>
            </a:r>
            <a:endParaRPr lang="en-GB" dirty="0"/>
          </a:p>
        </p:txBody>
      </p:sp>
      <p:sp>
        <p:nvSpPr>
          <p:cNvPr id="64" name="TextBox 63"/>
          <p:cNvSpPr txBox="1"/>
          <p:nvPr/>
        </p:nvSpPr>
        <p:spPr>
          <a:xfrm>
            <a:off x="340529" y="4146904"/>
            <a:ext cx="11430000" cy="323165"/>
          </a:xfrm>
          <a:prstGeom prst="rect">
            <a:avLst/>
          </a:prstGeom>
          <a:noFill/>
        </p:spPr>
        <p:txBody>
          <a:bodyPr wrap="square" rtlCol="0">
            <a:spAutoFit/>
          </a:bodyPr>
          <a:lstStyle/>
          <a:p>
            <a:r>
              <a:rPr lang="en-US" sz="1500" dirty="0" smtClean="0">
                <a:solidFill>
                  <a:schemeClr val="tx1"/>
                </a:solidFill>
              </a:rPr>
              <a:t>Fig. 1 Illustration to show the improvement in TWT setting considering latency and power savings with the knowledge of DL timing information. </a:t>
            </a:r>
            <a:endParaRPr lang="en-US" sz="1500" dirty="0">
              <a:solidFill>
                <a:schemeClr val="tx1"/>
              </a:solidFill>
            </a:endParaRPr>
          </a:p>
        </p:txBody>
      </p:sp>
      <p:cxnSp>
        <p:nvCxnSpPr>
          <p:cNvPr id="7" name="Straight Connector 6"/>
          <p:cNvCxnSpPr/>
          <p:nvPr/>
        </p:nvCxnSpPr>
        <p:spPr bwMode="auto">
          <a:xfrm>
            <a:off x="1609020" y="2548399"/>
            <a:ext cx="8991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p:cNvCxnSpPr/>
          <p:nvPr/>
        </p:nvCxnSpPr>
        <p:spPr bwMode="auto">
          <a:xfrm>
            <a:off x="1609020" y="3081799"/>
            <a:ext cx="8991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9" name="TextBox 88"/>
          <p:cNvSpPr txBox="1"/>
          <p:nvPr/>
        </p:nvSpPr>
        <p:spPr>
          <a:xfrm>
            <a:off x="488766" y="2888528"/>
            <a:ext cx="1130887" cy="276999"/>
          </a:xfrm>
          <a:prstGeom prst="rect">
            <a:avLst/>
          </a:prstGeom>
          <a:noFill/>
        </p:spPr>
        <p:txBody>
          <a:bodyPr wrap="none" rtlCol="0">
            <a:spAutoFit/>
          </a:bodyPr>
          <a:lstStyle/>
          <a:p>
            <a:pPr algn="ctr"/>
            <a:r>
              <a:rPr lang="en-US" sz="1200" b="1" dirty="0" smtClean="0">
                <a:solidFill>
                  <a:schemeClr val="tx1"/>
                </a:solidFill>
              </a:rPr>
              <a:t>TWT setting 1</a:t>
            </a:r>
            <a:endParaRPr lang="en-US" sz="1200" b="1" dirty="0">
              <a:solidFill>
                <a:schemeClr val="tx1"/>
              </a:solidFill>
            </a:endParaRPr>
          </a:p>
        </p:txBody>
      </p:sp>
      <p:sp>
        <p:nvSpPr>
          <p:cNvPr id="90" name="TextBox 89"/>
          <p:cNvSpPr txBox="1"/>
          <p:nvPr/>
        </p:nvSpPr>
        <p:spPr>
          <a:xfrm>
            <a:off x="483456" y="3534649"/>
            <a:ext cx="1130887" cy="276999"/>
          </a:xfrm>
          <a:prstGeom prst="rect">
            <a:avLst/>
          </a:prstGeom>
          <a:noFill/>
        </p:spPr>
        <p:txBody>
          <a:bodyPr wrap="none" rtlCol="0">
            <a:spAutoFit/>
          </a:bodyPr>
          <a:lstStyle/>
          <a:p>
            <a:pPr algn="ctr"/>
            <a:r>
              <a:rPr lang="en-US" sz="1200" b="1" dirty="0" smtClean="0">
                <a:solidFill>
                  <a:schemeClr val="tx1"/>
                </a:solidFill>
              </a:rPr>
              <a:t>TWT setting 2</a:t>
            </a:r>
            <a:endParaRPr lang="en-US" sz="1200" b="1" dirty="0">
              <a:solidFill>
                <a:schemeClr val="tx1"/>
              </a:solidFill>
            </a:endParaRPr>
          </a:p>
        </p:txBody>
      </p:sp>
      <p:sp>
        <p:nvSpPr>
          <p:cNvPr id="91" name="TextBox 90"/>
          <p:cNvSpPr txBox="1"/>
          <p:nvPr/>
        </p:nvSpPr>
        <p:spPr>
          <a:xfrm>
            <a:off x="491035" y="2179821"/>
            <a:ext cx="1210626" cy="461665"/>
          </a:xfrm>
          <a:prstGeom prst="rect">
            <a:avLst/>
          </a:prstGeom>
          <a:noFill/>
        </p:spPr>
        <p:txBody>
          <a:bodyPr wrap="square" rtlCol="0">
            <a:spAutoFit/>
          </a:bodyPr>
          <a:lstStyle/>
          <a:p>
            <a:pPr algn="ctr"/>
            <a:r>
              <a:rPr lang="en-US" sz="1200" b="1" dirty="0" smtClean="0">
                <a:solidFill>
                  <a:schemeClr val="tx1"/>
                </a:solidFill>
              </a:rPr>
              <a:t>Wi-Fi Original Traffic</a:t>
            </a:r>
            <a:endParaRPr lang="en-US" sz="1200" b="1" dirty="0">
              <a:solidFill>
                <a:schemeClr val="tx1"/>
              </a:solidFill>
            </a:endParaRPr>
          </a:p>
        </p:txBody>
      </p:sp>
      <p:sp>
        <p:nvSpPr>
          <p:cNvPr id="88" name="Rectangle 87"/>
          <p:cNvSpPr/>
          <p:nvPr/>
        </p:nvSpPr>
        <p:spPr bwMode="auto">
          <a:xfrm>
            <a:off x="2037190" y="2165130"/>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3" name="Rectangle 92"/>
          <p:cNvSpPr/>
          <p:nvPr/>
        </p:nvSpPr>
        <p:spPr bwMode="auto">
          <a:xfrm>
            <a:off x="3187690" y="216424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p>
        </p:txBody>
      </p:sp>
      <p:sp>
        <p:nvSpPr>
          <p:cNvPr id="94" name="Rectangle 93"/>
          <p:cNvSpPr/>
          <p:nvPr/>
        </p:nvSpPr>
        <p:spPr bwMode="auto">
          <a:xfrm>
            <a:off x="4330146" y="2167587"/>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5" name="Rectangle 94"/>
          <p:cNvSpPr/>
          <p:nvPr/>
        </p:nvSpPr>
        <p:spPr bwMode="auto">
          <a:xfrm>
            <a:off x="5475302" y="216424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6" name="Rectangle 95"/>
          <p:cNvSpPr/>
          <p:nvPr/>
        </p:nvSpPr>
        <p:spPr bwMode="auto">
          <a:xfrm>
            <a:off x="6616108" y="2167587"/>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5</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7" name="Rectangle 96"/>
          <p:cNvSpPr/>
          <p:nvPr/>
        </p:nvSpPr>
        <p:spPr bwMode="auto">
          <a:xfrm>
            <a:off x="7756914" y="216424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6</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05" name="Rectangle 104"/>
          <p:cNvSpPr/>
          <p:nvPr/>
        </p:nvSpPr>
        <p:spPr bwMode="auto">
          <a:xfrm>
            <a:off x="8902070" y="2167587"/>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7</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08" name="Rectangle 107"/>
          <p:cNvSpPr/>
          <p:nvPr/>
        </p:nvSpPr>
        <p:spPr bwMode="auto">
          <a:xfrm>
            <a:off x="10048548" y="216424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8</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3" name="Rectangle 112"/>
          <p:cNvSpPr/>
          <p:nvPr/>
        </p:nvSpPr>
        <p:spPr bwMode="auto">
          <a:xfrm>
            <a:off x="1835446" y="216424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6" name="Rectangle 115"/>
          <p:cNvSpPr/>
          <p:nvPr/>
        </p:nvSpPr>
        <p:spPr bwMode="auto">
          <a:xfrm>
            <a:off x="4116606" y="216424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7" name="Rectangle 116"/>
          <p:cNvSpPr/>
          <p:nvPr/>
        </p:nvSpPr>
        <p:spPr bwMode="auto">
          <a:xfrm>
            <a:off x="6415216" y="216513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4" name="Rectangle 123"/>
          <p:cNvSpPr/>
          <p:nvPr/>
        </p:nvSpPr>
        <p:spPr bwMode="auto">
          <a:xfrm>
            <a:off x="8691476" y="2164244"/>
            <a:ext cx="156429"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9" name="Straight Arrow Connector 8"/>
          <p:cNvCxnSpPr/>
          <p:nvPr/>
        </p:nvCxnSpPr>
        <p:spPr bwMode="auto">
          <a:xfrm>
            <a:off x="1830626" y="3179140"/>
            <a:ext cx="1149975" cy="1293"/>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28" name="Straight Arrow Connector 127"/>
          <p:cNvCxnSpPr/>
          <p:nvPr/>
        </p:nvCxnSpPr>
        <p:spPr bwMode="auto">
          <a:xfrm>
            <a:off x="2968788" y="3170316"/>
            <a:ext cx="1149975" cy="1293"/>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31" name="Straight Arrow Connector 130"/>
          <p:cNvCxnSpPr/>
          <p:nvPr/>
        </p:nvCxnSpPr>
        <p:spPr bwMode="auto">
          <a:xfrm>
            <a:off x="4114910" y="3170962"/>
            <a:ext cx="1149975" cy="1293"/>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32" name="Straight Arrow Connector 131"/>
          <p:cNvCxnSpPr/>
          <p:nvPr/>
        </p:nvCxnSpPr>
        <p:spPr bwMode="auto">
          <a:xfrm flipV="1">
            <a:off x="5268738" y="3171609"/>
            <a:ext cx="1123911" cy="5124"/>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37" name="Straight Arrow Connector 136"/>
          <p:cNvCxnSpPr/>
          <p:nvPr/>
        </p:nvCxnSpPr>
        <p:spPr bwMode="auto">
          <a:xfrm flipV="1">
            <a:off x="6375754" y="3164809"/>
            <a:ext cx="1151418" cy="2156"/>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43" name="Straight Arrow Connector 142"/>
          <p:cNvCxnSpPr/>
          <p:nvPr/>
        </p:nvCxnSpPr>
        <p:spPr bwMode="auto">
          <a:xfrm flipV="1">
            <a:off x="7519446" y="3165527"/>
            <a:ext cx="1180879" cy="608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46" name="Straight Arrow Connector 145"/>
          <p:cNvCxnSpPr/>
          <p:nvPr/>
        </p:nvCxnSpPr>
        <p:spPr bwMode="auto">
          <a:xfrm>
            <a:off x="8681987" y="3160376"/>
            <a:ext cx="1149975" cy="1293"/>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50" name="Straight Arrow Connector 149"/>
          <p:cNvCxnSpPr/>
          <p:nvPr/>
        </p:nvCxnSpPr>
        <p:spPr bwMode="auto">
          <a:xfrm>
            <a:off x="9816510" y="3163984"/>
            <a:ext cx="1149975" cy="1293"/>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8" name="Straight Connector 17"/>
          <p:cNvCxnSpPr/>
          <p:nvPr/>
        </p:nvCxnSpPr>
        <p:spPr bwMode="auto">
          <a:xfrm>
            <a:off x="1830626"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67" name="Straight Connector 166"/>
          <p:cNvCxnSpPr/>
          <p:nvPr/>
        </p:nvCxnSpPr>
        <p:spPr bwMode="auto">
          <a:xfrm>
            <a:off x="2980601"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68" name="Straight Connector 167"/>
          <p:cNvCxnSpPr/>
          <p:nvPr/>
        </p:nvCxnSpPr>
        <p:spPr bwMode="auto">
          <a:xfrm>
            <a:off x="4123582"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69" name="Straight Connector 168"/>
          <p:cNvCxnSpPr/>
          <p:nvPr/>
        </p:nvCxnSpPr>
        <p:spPr bwMode="auto">
          <a:xfrm>
            <a:off x="5264885"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70" name="Straight Connector 169"/>
          <p:cNvCxnSpPr/>
          <p:nvPr/>
        </p:nvCxnSpPr>
        <p:spPr bwMode="auto">
          <a:xfrm>
            <a:off x="6416200"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71" name="Straight Connector 170"/>
          <p:cNvCxnSpPr/>
          <p:nvPr/>
        </p:nvCxnSpPr>
        <p:spPr bwMode="auto">
          <a:xfrm>
            <a:off x="7559152"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72" name="Straight Connector 171"/>
          <p:cNvCxnSpPr/>
          <p:nvPr/>
        </p:nvCxnSpPr>
        <p:spPr bwMode="auto">
          <a:xfrm>
            <a:off x="8681987"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73" name="Straight Connector 172"/>
          <p:cNvCxnSpPr/>
          <p:nvPr/>
        </p:nvCxnSpPr>
        <p:spPr bwMode="auto">
          <a:xfrm>
            <a:off x="9841984" y="1849380"/>
            <a:ext cx="0" cy="2078295"/>
          </a:xfrm>
          <a:prstGeom prst="line">
            <a:avLst/>
          </a:prstGeom>
          <a:solidFill>
            <a:srgbClr val="00B8FF"/>
          </a:solidFill>
          <a:ln w="12700" cap="flat" cmpd="sng" algn="ctr">
            <a:solidFill>
              <a:schemeClr val="tx1"/>
            </a:solidFill>
            <a:prstDash val="dash"/>
            <a:round/>
            <a:headEnd type="none" w="med" len="med"/>
            <a:tailEnd type="none" w="med" len="med"/>
          </a:ln>
          <a:effectLst/>
        </p:spPr>
      </p:cxnSp>
      <p:cxnSp>
        <p:nvCxnSpPr>
          <p:cNvPr id="174" name="Straight Connector 173"/>
          <p:cNvCxnSpPr/>
          <p:nvPr/>
        </p:nvCxnSpPr>
        <p:spPr bwMode="auto">
          <a:xfrm>
            <a:off x="1609020" y="3719971"/>
            <a:ext cx="8991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5" name="Rectangle 174"/>
          <p:cNvSpPr/>
          <p:nvPr/>
        </p:nvSpPr>
        <p:spPr bwMode="auto">
          <a:xfrm>
            <a:off x="2037190" y="3336702"/>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6" name="Rectangle 175"/>
          <p:cNvSpPr/>
          <p:nvPr/>
        </p:nvSpPr>
        <p:spPr bwMode="auto">
          <a:xfrm>
            <a:off x="3187690" y="3335816"/>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p>
        </p:txBody>
      </p:sp>
      <p:sp>
        <p:nvSpPr>
          <p:cNvPr id="177" name="Rectangle 176"/>
          <p:cNvSpPr/>
          <p:nvPr/>
        </p:nvSpPr>
        <p:spPr bwMode="auto">
          <a:xfrm>
            <a:off x="4330146" y="3339159"/>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8" name="Rectangle 177"/>
          <p:cNvSpPr/>
          <p:nvPr/>
        </p:nvSpPr>
        <p:spPr bwMode="auto">
          <a:xfrm>
            <a:off x="5475302" y="3335816"/>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9" name="Rectangle 178"/>
          <p:cNvSpPr/>
          <p:nvPr/>
        </p:nvSpPr>
        <p:spPr bwMode="auto">
          <a:xfrm>
            <a:off x="6616108" y="3339159"/>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5</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0" name="Rectangle 179"/>
          <p:cNvSpPr/>
          <p:nvPr/>
        </p:nvSpPr>
        <p:spPr bwMode="auto">
          <a:xfrm>
            <a:off x="7756914" y="3335816"/>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6</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1" name="Rectangle 180"/>
          <p:cNvSpPr/>
          <p:nvPr/>
        </p:nvSpPr>
        <p:spPr bwMode="auto">
          <a:xfrm>
            <a:off x="8902070" y="3339159"/>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7</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2" name="Rectangle 181"/>
          <p:cNvSpPr/>
          <p:nvPr/>
        </p:nvSpPr>
        <p:spPr bwMode="auto">
          <a:xfrm>
            <a:off x="10048548" y="3335816"/>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8</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3" name="Rectangle 182"/>
          <p:cNvSpPr/>
          <p:nvPr/>
        </p:nvSpPr>
        <p:spPr bwMode="auto">
          <a:xfrm>
            <a:off x="1835446" y="3335816"/>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4" name="Rectangle 183"/>
          <p:cNvSpPr/>
          <p:nvPr/>
        </p:nvSpPr>
        <p:spPr bwMode="auto">
          <a:xfrm>
            <a:off x="4123581" y="3334337"/>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5" name="Rectangle 184"/>
          <p:cNvSpPr/>
          <p:nvPr/>
        </p:nvSpPr>
        <p:spPr bwMode="auto">
          <a:xfrm>
            <a:off x="6415216" y="3336702"/>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86" name="Rectangle 185"/>
          <p:cNvSpPr/>
          <p:nvPr/>
        </p:nvSpPr>
        <p:spPr bwMode="auto">
          <a:xfrm>
            <a:off x="8691476" y="3335816"/>
            <a:ext cx="156429"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7" name="Straight Arrow Connector 186"/>
          <p:cNvCxnSpPr/>
          <p:nvPr/>
        </p:nvCxnSpPr>
        <p:spPr bwMode="auto">
          <a:xfrm flipV="1">
            <a:off x="1807262"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88" name="Straight Arrow Connector 187"/>
          <p:cNvCxnSpPr/>
          <p:nvPr/>
        </p:nvCxnSpPr>
        <p:spPr bwMode="auto">
          <a:xfrm flipV="1">
            <a:off x="2228942"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89" name="Straight Arrow Connector 188"/>
          <p:cNvCxnSpPr/>
          <p:nvPr/>
        </p:nvCxnSpPr>
        <p:spPr bwMode="auto">
          <a:xfrm flipV="1">
            <a:off x="2994186"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90" name="Straight Arrow Connector 189"/>
          <p:cNvCxnSpPr/>
          <p:nvPr/>
        </p:nvCxnSpPr>
        <p:spPr bwMode="auto">
          <a:xfrm flipV="1">
            <a:off x="3415866"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91" name="Straight Arrow Connector 190"/>
          <p:cNvCxnSpPr/>
          <p:nvPr/>
        </p:nvCxnSpPr>
        <p:spPr bwMode="auto">
          <a:xfrm flipV="1">
            <a:off x="4120163"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92" name="Straight Arrow Connector 191"/>
          <p:cNvCxnSpPr/>
          <p:nvPr/>
        </p:nvCxnSpPr>
        <p:spPr bwMode="auto">
          <a:xfrm flipV="1">
            <a:off x="4541843"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93" name="Straight Arrow Connector 192"/>
          <p:cNvCxnSpPr/>
          <p:nvPr/>
        </p:nvCxnSpPr>
        <p:spPr bwMode="auto">
          <a:xfrm flipV="1">
            <a:off x="5271590"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94" name="Straight Arrow Connector 193"/>
          <p:cNvCxnSpPr/>
          <p:nvPr/>
        </p:nvCxnSpPr>
        <p:spPr bwMode="auto">
          <a:xfrm flipV="1">
            <a:off x="5693270"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95" name="Straight Arrow Connector 194"/>
          <p:cNvCxnSpPr/>
          <p:nvPr/>
        </p:nvCxnSpPr>
        <p:spPr bwMode="auto">
          <a:xfrm flipV="1">
            <a:off x="6440249"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96" name="Straight Arrow Connector 195"/>
          <p:cNvCxnSpPr/>
          <p:nvPr/>
        </p:nvCxnSpPr>
        <p:spPr bwMode="auto">
          <a:xfrm flipV="1">
            <a:off x="6861929"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97" name="Straight Arrow Connector 196"/>
          <p:cNvCxnSpPr/>
          <p:nvPr/>
        </p:nvCxnSpPr>
        <p:spPr bwMode="auto">
          <a:xfrm flipV="1">
            <a:off x="7542688"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198" name="Straight Arrow Connector 197"/>
          <p:cNvCxnSpPr/>
          <p:nvPr/>
        </p:nvCxnSpPr>
        <p:spPr bwMode="auto">
          <a:xfrm flipV="1">
            <a:off x="7964368"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99" name="Straight Arrow Connector 198"/>
          <p:cNvCxnSpPr/>
          <p:nvPr/>
        </p:nvCxnSpPr>
        <p:spPr bwMode="auto">
          <a:xfrm flipV="1">
            <a:off x="8661105" y="3818604"/>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200" name="Straight Arrow Connector 199"/>
          <p:cNvCxnSpPr/>
          <p:nvPr/>
        </p:nvCxnSpPr>
        <p:spPr bwMode="auto">
          <a:xfrm flipV="1">
            <a:off x="9082785" y="3818604"/>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01" name="Straight Arrow Connector 200"/>
          <p:cNvCxnSpPr/>
          <p:nvPr/>
        </p:nvCxnSpPr>
        <p:spPr bwMode="auto">
          <a:xfrm flipV="1">
            <a:off x="9837445" y="3821770"/>
            <a:ext cx="414704" cy="1065"/>
          </a:xfrm>
          <a:prstGeom prst="straightConnector1">
            <a:avLst/>
          </a:prstGeom>
          <a:solidFill>
            <a:srgbClr val="00B8FF"/>
          </a:solidFill>
          <a:ln w="9525" cap="flat" cmpd="sng" algn="ctr">
            <a:solidFill>
              <a:srgbClr val="FF0000"/>
            </a:solidFill>
            <a:prstDash val="solid"/>
            <a:round/>
            <a:headEnd type="triangle"/>
            <a:tailEnd type="triangle"/>
          </a:ln>
          <a:effectLst/>
        </p:spPr>
      </p:cxnSp>
      <p:cxnSp>
        <p:nvCxnSpPr>
          <p:cNvPr id="202" name="Straight Arrow Connector 201"/>
          <p:cNvCxnSpPr/>
          <p:nvPr/>
        </p:nvCxnSpPr>
        <p:spPr bwMode="auto">
          <a:xfrm flipV="1">
            <a:off x="10259125" y="3821770"/>
            <a:ext cx="724519" cy="106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03" name="Rectangle 202"/>
          <p:cNvSpPr/>
          <p:nvPr/>
        </p:nvSpPr>
        <p:spPr bwMode="auto">
          <a:xfrm>
            <a:off x="2037190" y="269727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4" name="Rectangle 203"/>
          <p:cNvSpPr/>
          <p:nvPr/>
        </p:nvSpPr>
        <p:spPr bwMode="auto">
          <a:xfrm>
            <a:off x="4136825" y="268816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p>
        </p:txBody>
      </p:sp>
      <p:sp>
        <p:nvSpPr>
          <p:cNvPr id="205" name="Rectangle 204"/>
          <p:cNvSpPr/>
          <p:nvPr/>
        </p:nvSpPr>
        <p:spPr bwMode="auto">
          <a:xfrm>
            <a:off x="4567218" y="2692817"/>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6" name="Rectangle 205"/>
          <p:cNvSpPr/>
          <p:nvPr/>
        </p:nvSpPr>
        <p:spPr bwMode="auto">
          <a:xfrm>
            <a:off x="6415216" y="2688164"/>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7" name="Rectangle 206"/>
          <p:cNvSpPr/>
          <p:nvPr/>
        </p:nvSpPr>
        <p:spPr bwMode="auto">
          <a:xfrm>
            <a:off x="6819553" y="2690857"/>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5</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8" name="Rectangle 207"/>
          <p:cNvSpPr/>
          <p:nvPr/>
        </p:nvSpPr>
        <p:spPr bwMode="auto">
          <a:xfrm>
            <a:off x="8680795" y="2696675"/>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6</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9" name="Rectangle 208"/>
          <p:cNvSpPr/>
          <p:nvPr/>
        </p:nvSpPr>
        <p:spPr bwMode="auto">
          <a:xfrm>
            <a:off x="9109771" y="2700286"/>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7</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0" name="Rectangle 209"/>
          <p:cNvSpPr/>
          <p:nvPr/>
        </p:nvSpPr>
        <p:spPr bwMode="auto">
          <a:xfrm>
            <a:off x="10048548" y="2696388"/>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8</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1" name="Rectangle 210"/>
          <p:cNvSpPr/>
          <p:nvPr/>
        </p:nvSpPr>
        <p:spPr bwMode="auto">
          <a:xfrm>
            <a:off x="1835446" y="2696388"/>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1</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2" name="Rectangle 211"/>
          <p:cNvSpPr/>
          <p:nvPr/>
        </p:nvSpPr>
        <p:spPr bwMode="auto">
          <a:xfrm>
            <a:off x="4353678" y="2689474"/>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2</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3" name="Rectangle 212"/>
          <p:cNvSpPr/>
          <p:nvPr/>
        </p:nvSpPr>
        <p:spPr bwMode="auto">
          <a:xfrm>
            <a:off x="6618661" y="2688400"/>
            <a:ext cx="152400"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3</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4" name="Rectangle 213"/>
          <p:cNvSpPr/>
          <p:nvPr/>
        </p:nvSpPr>
        <p:spPr bwMode="auto">
          <a:xfrm>
            <a:off x="8899177" y="2696943"/>
            <a:ext cx="156429"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latin typeface="Times New Roman" pitchFamily="16" charset="0"/>
                <a:ea typeface="MS Gothic" charset="-128"/>
              </a:rPr>
              <a:t>4</a:t>
            </a: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15" name="TextBox 214"/>
          <p:cNvSpPr txBox="1"/>
          <p:nvPr/>
        </p:nvSpPr>
        <p:spPr>
          <a:xfrm>
            <a:off x="1594163" y="3849976"/>
            <a:ext cx="740320" cy="261610"/>
          </a:xfrm>
          <a:prstGeom prst="rect">
            <a:avLst/>
          </a:prstGeom>
          <a:noFill/>
        </p:spPr>
        <p:txBody>
          <a:bodyPr wrap="square" rtlCol="0">
            <a:spAutoFit/>
          </a:bodyPr>
          <a:lstStyle/>
          <a:p>
            <a:r>
              <a:rPr lang="en-US" sz="1100" b="1" dirty="0" smtClean="0">
                <a:solidFill>
                  <a:schemeClr val="tx1"/>
                </a:solidFill>
              </a:rPr>
              <a:t>TWT SP</a:t>
            </a:r>
            <a:endParaRPr lang="en-US" sz="1100" b="1" dirty="0">
              <a:solidFill>
                <a:schemeClr val="tx1"/>
              </a:solidFill>
            </a:endParaRPr>
          </a:p>
        </p:txBody>
      </p:sp>
      <p:sp>
        <p:nvSpPr>
          <p:cNvPr id="216" name="TextBox 215"/>
          <p:cNvSpPr txBox="1"/>
          <p:nvPr/>
        </p:nvSpPr>
        <p:spPr>
          <a:xfrm>
            <a:off x="2399587" y="3834419"/>
            <a:ext cx="502971" cy="261610"/>
          </a:xfrm>
          <a:prstGeom prst="rect">
            <a:avLst/>
          </a:prstGeom>
          <a:noFill/>
        </p:spPr>
        <p:txBody>
          <a:bodyPr wrap="square" rtlCol="0">
            <a:spAutoFit/>
          </a:bodyPr>
          <a:lstStyle/>
          <a:p>
            <a:r>
              <a:rPr lang="en-US" sz="1100" b="1" dirty="0" smtClean="0">
                <a:solidFill>
                  <a:schemeClr val="tx1"/>
                </a:solidFill>
              </a:rPr>
              <a:t>doze</a:t>
            </a:r>
            <a:endParaRPr lang="en-US" sz="1100" b="1" dirty="0">
              <a:solidFill>
                <a:schemeClr val="tx1"/>
              </a:solidFill>
            </a:endParaRPr>
          </a:p>
        </p:txBody>
      </p:sp>
      <p:sp>
        <p:nvSpPr>
          <p:cNvPr id="217" name="TextBox 216"/>
          <p:cNvSpPr txBox="1"/>
          <p:nvPr/>
        </p:nvSpPr>
        <p:spPr>
          <a:xfrm>
            <a:off x="2045626" y="3127239"/>
            <a:ext cx="736849" cy="261610"/>
          </a:xfrm>
          <a:prstGeom prst="rect">
            <a:avLst/>
          </a:prstGeom>
          <a:noFill/>
        </p:spPr>
        <p:txBody>
          <a:bodyPr wrap="square" rtlCol="0">
            <a:spAutoFit/>
          </a:bodyPr>
          <a:lstStyle/>
          <a:p>
            <a:r>
              <a:rPr lang="en-US" sz="1100" b="1" dirty="0" smtClean="0">
                <a:solidFill>
                  <a:schemeClr val="tx1"/>
                </a:solidFill>
              </a:rPr>
              <a:t>TWT SP</a:t>
            </a:r>
            <a:endParaRPr lang="en-US" sz="1100" b="1" dirty="0">
              <a:solidFill>
                <a:schemeClr val="tx1"/>
              </a:solidFill>
            </a:endParaRPr>
          </a:p>
        </p:txBody>
      </p:sp>
      <p:sp>
        <p:nvSpPr>
          <p:cNvPr id="218" name="TextBox 217"/>
          <p:cNvSpPr txBox="1"/>
          <p:nvPr/>
        </p:nvSpPr>
        <p:spPr>
          <a:xfrm>
            <a:off x="3313682" y="2831734"/>
            <a:ext cx="685800" cy="261610"/>
          </a:xfrm>
          <a:prstGeom prst="rect">
            <a:avLst/>
          </a:prstGeom>
          <a:noFill/>
        </p:spPr>
        <p:txBody>
          <a:bodyPr wrap="square" rtlCol="0">
            <a:spAutoFit/>
          </a:bodyPr>
          <a:lstStyle/>
          <a:p>
            <a:r>
              <a:rPr lang="en-US" sz="1100" b="1" dirty="0" smtClean="0">
                <a:solidFill>
                  <a:schemeClr val="tx1"/>
                </a:solidFill>
              </a:rPr>
              <a:t>doze</a:t>
            </a:r>
            <a:endParaRPr lang="en-US" sz="1100" b="1" dirty="0">
              <a:solidFill>
                <a:schemeClr val="tx1"/>
              </a:solidFill>
            </a:endParaRPr>
          </a:p>
        </p:txBody>
      </p:sp>
      <p:sp>
        <p:nvSpPr>
          <p:cNvPr id="219" name="Rectangle 2"/>
          <p:cNvSpPr>
            <a:spLocks noGrp="1" noChangeArrowheads="1"/>
          </p:cNvSpPr>
          <p:nvPr>
            <p:ph idx="1"/>
          </p:nvPr>
        </p:nvSpPr>
        <p:spPr>
          <a:xfrm>
            <a:off x="914400" y="4646378"/>
            <a:ext cx="10591799" cy="1448036"/>
          </a:xfrm>
          <a:ln/>
        </p:spPr>
        <p:txBody>
          <a:bodyPr/>
          <a:lstStyle/>
          <a:p>
            <a:pPr>
              <a:buFont typeface="Arial" panose="020B0604020202020204" pitchFamily="34" charset="0"/>
              <a:buChar char="•"/>
            </a:pPr>
            <a:r>
              <a:rPr lang="en-US" sz="1600" dirty="0" smtClean="0"/>
              <a:t>The above figure shows two example TWT settings:</a:t>
            </a:r>
          </a:p>
          <a:p>
            <a:pPr lvl="1">
              <a:buFont typeface="Arial" panose="020B0604020202020204" pitchFamily="34" charset="0"/>
              <a:buChar char="•"/>
            </a:pPr>
            <a:r>
              <a:rPr lang="en-US" sz="1200" dirty="0" smtClean="0"/>
              <a:t>In TWT setting 1, STA considers UL timing information for TWT parameter specification</a:t>
            </a:r>
          </a:p>
          <a:p>
            <a:pPr lvl="1">
              <a:buFont typeface="Arial" panose="020B0604020202020204" pitchFamily="34" charset="0"/>
              <a:buChar char="•"/>
            </a:pPr>
            <a:r>
              <a:rPr lang="en-US" sz="1200" dirty="0" smtClean="0"/>
              <a:t>In TWT setting 2, STA considers both DL and UL timing information for TWT parameter specification</a:t>
            </a:r>
          </a:p>
          <a:p>
            <a:pPr>
              <a:buFont typeface="Arial" panose="020B0604020202020204" pitchFamily="34" charset="0"/>
              <a:buChar char="•"/>
            </a:pPr>
            <a:r>
              <a:rPr lang="en-US" sz="1600" dirty="0" smtClean="0"/>
              <a:t>Availability of DL timing information can enable the STA to suggest/demand an improved TWT setting.</a:t>
            </a:r>
            <a:endParaRPr lang="en-US" sz="1600" dirty="0"/>
          </a:p>
          <a:p>
            <a:pPr>
              <a:buFont typeface="Arial" panose="020B0604020202020204" pitchFamily="34" charset="0"/>
              <a:buChar char="•"/>
            </a:pPr>
            <a:endParaRPr lang="en-US" altLang="zh-CN" sz="1600" dirty="0" smtClean="0"/>
          </a:p>
          <a:p>
            <a:pPr marL="400050">
              <a:buFont typeface="Arial" panose="020B0604020202020204" pitchFamily="34" charset="0"/>
              <a:buChar char="•"/>
            </a:pPr>
            <a:endParaRPr lang="en-US" altLang="zh-CN" sz="1600" dirty="0" smtClean="0"/>
          </a:p>
        </p:txBody>
      </p:sp>
      <p:sp>
        <p:nvSpPr>
          <p:cNvPr id="221" name="Rectangle 220"/>
          <p:cNvSpPr/>
          <p:nvPr/>
        </p:nvSpPr>
        <p:spPr bwMode="auto">
          <a:xfrm>
            <a:off x="11028033" y="1926353"/>
            <a:ext cx="1524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2" name="Rectangle 221"/>
          <p:cNvSpPr/>
          <p:nvPr/>
        </p:nvSpPr>
        <p:spPr bwMode="auto">
          <a:xfrm>
            <a:off x="11024004" y="2473115"/>
            <a:ext cx="156429" cy="381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1"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23" name="TextBox 222"/>
          <p:cNvSpPr txBox="1"/>
          <p:nvPr/>
        </p:nvSpPr>
        <p:spPr>
          <a:xfrm>
            <a:off x="11153541" y="1977602"/>
            <a:ext cx="990600" cy="323165"/>
          </a:xfrm>
          <a:prstGeom prst="rect">
            <a:avLst/>
          </a:prstGeom>
          <a:noFill/>
        </p:spPr>
        <p:txBody>
          <a:bodyPr wrap="square" rtlCol="0">
            <a:spAutoFit/>
          </a:bodyPr>
          <a:lstStyle/>
          <a:p>
            <a:r>
              <a:rPr lang="en-US" sz="1500" dirty="0" smtClean="0">
                <a:solidFill>
                  <a:schemeClr val="tx1"/>
                </a:solidFill>
              </a:rPr>
              <a:t>Downlink</a:t>
            </a:r>
            <a:endParaRPr lang="en-US" sz="1500" dirty="0">
              <a:solidFill>
                <a:schemeClr val="tx1"/>
              </a:solidFill>
            </a:endParaRPr>
          </a:p>
        </p:txBody>
      </p:sp>
      <p:sp>
        <p:nvSpPr>
          <p:cNvPr id="224" name="TextBox 223"/>
          <p:cNvSpPr txBox="1"/>
          <p:nvPr/>
        </p:nvSpPr>
        <p:spPr>
          <a:xfrm>
            <a:off x="11180433" y="2508569"/>
            <a:ext cx="990600" cy="323165"/>
          </a:xfrm>
          <a:prstGeom prst="rect">
            <a:avLst/>
          </a:prstGeom>
          <a:noFill/>
        </p:spPr>
        <p:txBody>
          <a:bodyPr wrap="square" rtlCol="0">
            <a:spAutoFit/>
          </a:bodyPr>
          <a:lstStyle/>
          <a:p>
            <a:r>
              <a:rPr lang="en-US" sz="1500" dirty="0" smtClean="0">
                <a:solidFill>
                  <a:schemeClr val="tx1"/>
                </a:solidFill>
              </a:rPr>
              <a:t>Uplink</a:t>
            </a:r>
            <a:endParaRPr lang="en-US" sz="1500" dirty="0">
              <a:solidFill>
                <a:schemeClr val="tx1"/>
              </a:solidFill>
            </a:endParaRPr>
          </a:p>
        </p:txBody>
      </p:sp>
    </p:spTree>
    <p:extLst>
      <p:ext uri="{BB962C8B-B14F-4D97-AF65-F5344CB8AC3E}">
        <p14:creationId xmlns:p14="http://schemas.microsoft.com/office/powerpoint/2010/main" val="840067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TSPEC Request</a:t>
            </a:r>
            <a:endParaRPr lang="en-GB" dirty="0"/>
          </a:p>
        </p:txBody>
      </p:sp>
      <p:sp>
        <p:nvSpPr>
          <p:cNvPr id="9218" name="Rectangle 2"/>
          <p:cNvSpPr>
            <a:spLocks noGrp="1" noChangeArrowheads="1"/>
          </p:cNvSpPr>
          <p:nvPr>
            <p:ph idx="1"/>
          </p:nvPr>
        </p:nvSpPr>
        <p:spPr>
          <a:ln/>
        </p:spPr>
        <p:txBody>
          <a:bodyPr/>
          <a:lstStyle/>
          <a:p>
            <a:pPr>
              <a:buFont typeface="Arial" panose="020B0604020202020204" pitchFamily="34" charset="0"/>
              <a:buChar char="•"/>
            </a:pPr>
            <a:r>
              <a:rPr lang="en-US" sz="2000" dirty="0"/>
              <a:t>We propose to define a new IE called TSPEC request IE</a:t>
            </a:r>
          </a:p>
          <a:p>
            <a:pPr lvl="1">
              <a:buFontTx/>
              <a:buChar char="-"/>
            </a:pPr>
            <a:r>
              <a:rPr lang="en-US" dirty="0" smtClean="0"/>
              <a:t>The </a:t>
            </a:r>
            <a:r>
              <a:rPr lang="en-US" dirty="0"/>
              <a:t>TSPEC request IE is sent by the non-AP STA or non-AP MLD to the AP or AP </a:t>
            </a:r>
            <a:r>
              <a:rPr lang="en-US" dirty="0" smtClean="0"/>
              <a:t>MLD</a:t>
            </a:r>
          </a:p>
          <a:p>
            <a:pPr lvl="1">
              <a:buFontTx/>
              <a:buChar char="-"/>
            </a:pPr>
            <a:r>
              <a:rPr lang="en-US" dirty="0"/>
              <a:t>It includes a TID bitmap to indicate the information for which TID(s) are being requested</a:t>
            </a:r>
          </a:p>
          <a:p>
            <a:endParaRPr lang="en-US" sz="2000" dirty="0"/>
          </a:p>
          <a:p>
            <a:pPr>
              <a:buFont typeface="Arial" panose="020B0604020202020204" pitchFamily="34" charset="0"/>
              <a:buChar char="•"/>
            </a:pPr>
            <a:r>
              <a:rPr lang="en-US" sz="2000" dirty="0"/>
              <a:t>Upon receiving the TSPEC request IE, the AP or AP MLD can send the requested information using the </a:t>
            </a:r>
            <a:r>
              <a:rPr lang="en-US" sz="2000" dirty="0" smtClean="0"/>
              <a:t>TSPEC </a:t>
            </a:r>
            <a:r>
              <a:rPr lang="en-US" sz="2000" dirty="0"/>
              <a:t>element(s) or its variant </a:t>
            </a:r>
            <a:r>
              <a:rPr lang="en-US" sz="2000" dirty="0" smtClean="0"/>
              <a:t>to </a:t>
            </a:r>
            <a:r>
              <a:rPr lang="en-US" sz="2000" dirty="0"/>
              <a:t>the non-AP STA or non-AP MLD</a:t>
            </a:r>
          </a:p>
          <a:p>
            <a:pPr lvl="1">
              <a:buFontTx/>
              <a:buChar char="-"/>
            </a:pPr>
            <a:r>
              <a:rPr lang="en-US" dirty="0" smtClean="0"/>
              <a:t>The </a:t>
            </a:r>
            <a:r>
              <a:rPr lang="en-US" dirty="0"/>
              <a:t>TSPEC element(s) correspond to the characteristics of the traffic flow in DL for the requested TID(s</a:t>
            </a:r>
            <a:r>
              <a:rPr lang="en-US" dirty="0" smtClean="0"/>
              <a:t>)</a:t>
            </a:r>
          </a:p>
          <a:p>
            <a:pPr lvl="1">
              <a:buFontTx/>
              <a:buChar char="-"/>
            </a:pPr>
            <a:endParaRPr lang="en-US" sz="1600" dirty="0"/>
          </a:p>
          <a:p>
            <a:pPr marL="400050">
              <a:buFont typeface="Arial" panose="020B0604020202020204" pitchFamily="34" charset="0"/>
              <a:buChar char="•"/>
            </a:pPr>
            <a:endParaRPr lang="en-US" altLang="zh-CN" dirty="0" smtClean="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June </a:t>
            </a:r>
            <a:r>
              <a:rPr lang="en-US" dirty="0" smtClean="0"/>
              <a:t>2021</a:t>
            </a:r>
            <a:endParaRPr lang="en-GB" dirty="0"/>
          </a:p>
        </p:txBody>
      </p:sp>
    </p:spTree>
    <p:extLst>
      <p:ext uri="{BB962C8B-B14F-4D97-AF65-F5344CB8AC3E}">
        <p14:creationId xmlns:p14="http://schemas.microsoft.com/office/powerpoint/2010/main" val="17359331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 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agree to add the following to 11be </a:t>
            </a:r>
            <a:r>
              <a:rPr lang="en-US" dirty="0" smtClean="0"/>
              <a:t>R1:</a:t>
            </a:r>
            <a:endParaRPr lang="en-US" dirty="0"/>
          </a:p>
          <a:p>
            <a:pPr lvl="1">
              <a:buFont typeface="Arial" panose="020B0604020202020204" pitchFamily="34" charset="0"/>
              <a:buChar char="•"/>
            </a:pPr>
            <a:r>
              <a:rPr lang="en-US" dirty="0"/>
              <a:t>The non-AP STA or non-AP MLD </a:t>
            </a:r>
            <a:r>
              <a:rPr lang="en-US" dirty="0" smtClean="0"/>
              <a:t>may send </a:t>
            </a:r>
            <a:r>
              <a:rPr lang="en-US" dirty="0"/>
              <a:t>a TSPEC request IE to the AP or AP MLD to request for the DL traffic characteristic of a traffic flow</a:t>
            </a:r>
          </a:p>
          <a:p>
            <a:pPr lvl="1">
              <a:buFont typeface="Arial" panose="020B0604020202020204" pitchFamily="34" charset="0"/>
              <a:buChar char="•"/>
            </a:pPr>
            <a:r>
              <a:rPr lang="en-US" dirty="0"/>
              <a:t> Upon receiving the TSPEC request IE, the AP or AP MLD can send the requested information using the </a:t>
            </a:r>
            <a:r>
              <a:rPr lang="en-US" dirty="0" smtClean="0"/>
              <a:t>TSPEC </a:t>
            </a:r>
            <a:r>
              <a:rPr lang="en-US" dirty="0"/>
              <a:t>element(s) or its variant </a:t>
            </a:r>
            <a:r>
              <a:rPr lang="en-US" dirty="0" smtClean="0"/>
              <a:t>to </a:t>
            </a:r>
            <a:r>
              <a:rPr lang="en-US" dirty="0"/>
              <a:t>the non-AP STA or non-AP MLD</a:t>
            </a:r>
          </a:p>
          <a:p>
            <a:pPr marL="1200150" lvl="2" indent="-285750">
              <a:buFont typeface="Arial" panose="020B0604020202020204" pitchFamily="34" charset="0"/>
              <a:buChar char="•"/>
            </a:pPr>
            <a:endParaRPr lang="en-US" altLang="zh-CN" dirty="0"/>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US" dirty="0" err="1"/>
              <a:t>Peshal</a:t>
            </a:r>
            <a:r>
              <a:rPr lang="en-US" dirty="0"/>
              <a:t> </a:t>
            </a:r>
            <a:r>
              <a:rPr lang="en-US" dirty="0" err="1"/>
              <a:t>Nayak</a:t>
            </a:r>
            <a:r>
              <a:rPr lang="en-US" dirty="0"/>
              <a:t>, Samsung Research America</a:t>
            </a:r>
            <a:endParaRPr lang="en-GB" dirty="0"/>
          </a:p>
        </p:txBody>
      </p:sp>
      <p:sp>
        <p:nvSpPr>
          <p:cNvPr id="4" name="Date Placeholder 3"/>
          <p:cNvSpPr>
            <a:spLocks noGrp="1"/>
          </p:cNvSpPr>
          <p:nvPr>
            <p:ph type="dt" idx="15"/>
          </p:nvPr>
        </p:nvSpPr>
        <p:spPr/>
        <p:txBody>
          <a:bodyPr/>
          <a:lstStyle/>
          <a:p>
            <a:r>
              <a:rPr lang="en-US" dirty="0"/>
              <a:t>June </a:t>
            </a:r>
            <a:r>
              <a:rPr lang="en-US" dirty="0" smtClean="0"/>
              <a:t>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15370</TotalTime>
  <Words>809</Words>
  <Application>Microsoft Office PowerPoint</Application>
  <PresentationFormat>Widescreen</PresentationFormat>
  <Paragraphs>127</Paragraphs>
  <Slides>7</Slides>
  <Notes>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 Unicode MS</vt:lpstr>
      <vt:lpstr>MS Gothic</vt:lpstr>
      <vt:lpstr>Arial</vt:lpstr>
      <vt:lpstr>Times New Roman</vt:lpstr>
      <vt:lpstr>Office Theme</vt:lpstr>
      <vt:lpstr>Document</vt:lpstr>
      <vt:lpstr>TSPEC Request</vt:lpstr>
      <vt:lpstr>Abstract</vt:lpstr>
      <vt:lpstr>Background</vt:lpstr>
      <vt:lpstr>Motivation</vt:lpstr>
      <vt:lpstr>Motivation</vt:lpstr>
      <vt:lpstr>TSPEC Request</vt:lpstr>
      <vt:lpstr>SP 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TSPEC Request</dc:title>
  <dc:creator>Rubayet Shafin/Future Cellular Systems /SRA/Engineer/Samsung Electronics;r.shafin@samsung.com</dc:creator>
  <cp:lastModifiedBy>Peshal Nayak/New Communication Technology /SRA/Engineer/Samsung Electronics</cp:lastModifiedBy>
  <cp:revision>103</cp:revision>
  <cp:lastPrinted>1601-01-01T00:00:00Z</cp:lastPrinted>
  <dcterms:created xsi:type="dcterms:W3CDTF">2021-02-24T17:42:37Z</dcterms:created>
  <dcterms:modified xsi:type="dcterms:W3CDTF">2021-06-24T23:14:20Z</dcterms:modified>
</cp:coreProperties>
</file>