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62" r:id="rId4"/>
    <p:sldId id="266" r:id="rId5"/>
    <p:sldId id="275" r:id="rId6"/>
    <p:sldId id="276" r:id="rId7"/>
    <p:sldId id="265" r:id="rId8"/>
    <p:sldId id="263"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81" autoAdjust="0"/>
    <p:restoredTop sz="94660"/>
  </p:normalViewPr>
  <p:slideViewPr>
    <p:cSldViewPr>
      <p:cViewPr varScale="1">
        <p:scale>
          <a:sx n="106" d="100"/>
          <a:sy n="106" d="100"/>
        </p:scale>
        <p:origin x="178"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79" d="100"/>
          <a:sy n="79" d="100"/>
        </p:scale>
        <p:origin x="3278" y="8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802.11-21/0395r0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March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Rubayet Shafin, Samsung Research America</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802.11-21/0395r0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March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Rubayet Shafin, Samsung Research America</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802.11-21/0395r0</a:t>
            </a:r>
            <a:endParaRPr lang="en-US"/>
          </a:p>
        </p:txBody>
      </p:sp>
      <p:sp>
        <p:nvSpPr>
          <p:cNvPr id="5" name="Rectangle 3"/>
          <p:cNvSpPr>
            <a:spLocks noGrp="1" noChangeArrowheads="1"/>
          </p:cNvSpPr>
          <p:nvPr>
            <p:ph type="dt"/>
          </p:nvPr>
        </p:nvSpPr>
        <p:spPr>
          <a:ln/>
        </p:spPr>
        <p:txBody>
          <a:bodyPr/>
          <a:lstStyle/>
          <a:p>
            <a:r>
              <a:rPr lang="en-US" smtClean="0"/>
              <a:t>March 2021</a:t>
            </a:r>
            <a:endParaRPr lang="en-US"/>
          </a:p>
        </p:txBody>
      </p:sp>
      <p:sp>
        <p:nvSpPr>
          <p:cNvPr id="6" name="Rectangle 6"/>
          <p:cNvSpPr>
            <a:spLocks noGrp="1" noChangeArrowheads="1"/>
          </p:cNvSpPr>
          <p:nvPr>
            <p:ph type="ftr"/>
          </p:nvPr>
        </p:nvSpPr>
        <p:spPr>
          <a:ln/>
        </p:spPr>
        <p:txBody>
          <a:bodyPr/>
          <a:lstStyle/>
          <a:p>
            <a:r>
              <a:rPr lang="en-US" smtClean="0"/>
              <a:t>Rubayet Shafin, Samsung Research America</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802.11-21/0395r0</a:t>
            </a:r>
            <a:endParaRPr lang="en-US"/>
          </a:p>
        </p:txBody>
      </p:sp>
      <p:sp>
        <p:nvSpPr>
          <p:cNvPr id="5" name="Rectangle 3"/>
          <p:cNvSpPr>
            <a:spLocks noGrp="1" noChangeArrowheads="1"/>
          </p:cNvSpPr>
          <p:nvPr>
            <p:ph type="dt"/>
          </p:nvPr>
        </p:nvSpPr>
        <p:spPr>
          <a:ln/>
        </p:spPr>
        <p:txBody>
          <a:bodyPr/>
          <a:lstStyle/>
          <a:p>
            <a:r>
              <a:rPr lang="en-US" smtClean="0"/>
              <a:t>March 2021</a:t>
            </a:r>
            <a:endParaRPr lang="en-US"/>
          </a:p>
        </p:txBody>
      </p:sp>
      <p:sp>
        <p:nvSpPr>
          <p:cNvPr id="6" name="Rectangle 6"/>
          <p:cNvSpPr>
            <a:spLocks noGrp="1" noChangeArrowheads="1"/>
          </p:cNvSpPr>
          <p:nvPr>
            <p:ph type="ftr"/>
          </p:nvPr>
        </p:nvSpPr>
        <p:spPr>
          <a:ln/>
        </p:spPr>
        <p:txBody>
          <a:bodyPr/>
          <a:lstStyle/>
          <a:p>
            <a:r>
              <a:rPr lang="en-US" smtClean="0"/>
              <a:t>Rubayet Shafin, Samsung Research America</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802.11-21/0395r0</a:t>
            </a:r>
            <a:endParaRPr lang="en-US"/>
          </a:p>
        </p:txBody>
      </p:sp>
      <p:sp>
        <p:nvSpPr>
          <p:cNvPr id="5" name="Rectangle 3"/>
          <p:cNvSpPr>
            <a:spLocks noGrp="1" noChangeArrowheads="1"/>
          </p:cNvSpPr>
          <p:nvPr>
            <p:ph type="dt"/>
          </p:nvPr>
        </p:nvSpPr>
        <p:spPr>
          <a:ln/>
        </p:spPr>
        <p:txBody>
          <a:bodyPr/>
          <a:lstStyle/>
          <a:p>
            <a:r>
              <a:rPr lang="en-US" smtClean="0"/>
              <a:t>March 2021</a:t>
            </a:r>
            <a:endParaRPr lang="en-US"/>
          </a:p>
        </p:txBody>
      </p:sp>
      <p:sp>
        <p:nvSpPr>
          <p:cNvPr id="6" name="Rectangle 6"/>
          <p:cNvSpPr>
            <a:spLocks noGrp="1" noChangeArrowheads="1"/>
          </p:cNvSpPr>
          <p:nvPr>
            <p:ph type="ftr"/>
          </p:nvPr>
        </p:nvSpPr>
        <p:spPr>
          <a:ln/>
        </p:spPr>
        <p:txBody>
          <a:bodyPr/>
          <a:lstStyle/>
          <a:p>
            <a:r>
              <a:rPr lang="en-US" smtClean="0"/>
              <a:t>Rubayet Shafin, Samsung Research America</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802.11-21/0395r0</a:t>
            </a:r>
            <a:endParaRPr lang="en-US"/>
          </a:p>
        </p:txBody>
      </p:sp>
      <p:sp>
        <p:nvSpPr>
          <p:cNvPr id="5" name="Rectangle 3"/>
          <p:cNvSpPr>
            <a:spLocks noGrp="1" noChangeArrowheads="1"/>
          </p:cNvSpPr>
          <p:nvPr>
            <p:ph type="dt"/>
          </p:nvPr>
        </p:nvSpPr>
        <p:spPr>
          <a:ln/>
        </p:spPr>
        <p:txBody>
          <a:bodyPr/>
          <a:lstStyle/>
          <a:p>
            <a:r>
              <a:rPr lang="en-US" smtClean="0"/>
              <a:t>March 2021</a:t>
            </a:r>
            <a:endParaRPr lang="en-US"/>
          </a:p>
        </p:txBody>
      </p:sp>
      <p:sp>
        <p:nvSpPr>
          <p:cNvPr id="6" name="Rectangle 6"/>
          <p:cNvSpPr>
            <a:spLocks noGrp="1" noChangeArrowheads="1"/>
          </p:cNvSpPr>
          <p:nvPr>
            <p:ph type="ftr"/>
          </p:nvPr>
        </p:nvSpPr>
        <p:spPr>
          <a:ln/>
        </p:spPr>
        <p:txBody>
          <a:bodyPr/>
          <a:lstStyle/>
          <a:p>
            <a:r>
              <a:rPr lang="en-US" smtClean="0"/>
              <a:t>Rubayet Shafin, Samsung Research America</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396429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802.11-21/0395r0</a:t>
            </a:r>
            <a:endParaRPr lang="en-US"/>
          </a:p>
        </p:txBody>
      </p:sp>
      <p:sp>
        <p:nvSpPr>
          <p:cNvPr id="5" name="Rectangle 3"/>
          <p:cNvSpPr>
            <a:spLocks noGrp="1" noChangeArrowheads="1"/>
          </p:cNvSpPr>
          <p:nvPr>
            <p:ph type="dt"/>
          </p:nvPr>
        </p:nvSpPr>
        <p:spPr>
          <a:ln/>
        </p:spPr>
        <p:txBody>
          <a:bodyPr/>
          <a:lstStyle/>
          <a:p>
            <a:r>
              <a:rPr lang="en-US" smtClean="0"/>
              <a:t>March 2021</a:t>
            </a:r>
            <a:endParaRPr lang="en-US"/>
          </a:p>
        </p:txBody>
      </p:sp>
      <p:sp>
        <p:nvSpPr>
          <p:cNvPr id="6" name="Rectangle 6"/>
          <p:cNvSpPr>
            <a:spLocks noGrp="1" noChangeArrowheads="1"/>
          </p:cNvSpPr>
          <p:nvPr>
            <p:ph type="ftr"/>
          </p:nvPr>
        </p:nvSpPr>
        <p:spPr>
          <a:ln/>
        </p:spPr>
        <p:txBody>
          <a:bodyPr/>
          <a:lstStyle/>
          <a:p>
            <a:r>
              <a:rPr lang="en-US" smtClean="0"/>
              <a:t>Rubayet Shafin, Samsung Research America</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79313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802.11-21/0395r0</a:t>
            </a:r>
            <a:endParaRPr lang="en-US"/>
          </a:p>
        </p:txBody>
      </p:sp>
      <p:sp>
        <p:nvSpPr>
          <p:cNvPr id="5" name="Rectangle 3"/>
          <p:cNvSpPr>
            <a:spLocks noGrp="1" noChangeArrowheads="1"/>
          </p:cNvSpPr>
          <p:nvPr>
            <p:ph type="dt"/>
          </p:nvPr>
        </p:nvSpPr>
        <p:spPr>
          <a:ln/>
        </p:spPr>
        <p:txBody>
          <a:bodyPr/>
          <a:lstStyle/>
          <a:p>
            <a:r>
              <a:rPr lang="en-US" smtClean="0"/>
              <a:t>March 2021</a:t>
            </a:r>
            <a:endParaRPr lang="en-US"/>
          </a:p>
        </p:txBody>
      </p:sp>
      <p:sp>
        <p:nvSpPr>
          <p:cNvPr id="6" name="Rectangle 6"/>
          <p:cNvSpPr>
            <a:spLocks noGrp="1" noChangeArrowheads="1"/>
          </p:cNvSpPr>
          <p:nvPr>
            <p:ph type="ftr"/>
          </p:nvPr>
        </p:nvSpPr>
        <p:spPr>
          <a:ln/>
        </p:spPr>
        <p:txBody>
          <a:bodyPr/>
          <a:lstStyle/>
          <a:p>
            <a:r>
              <a:rPr lang="en-US" smtClean="0"/>
              <a:t>Rubayet Shafin, Samsung Research America</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10411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802.11-21/0395r0</a:t>
            </a:r>
            <a:endParaRPr lang="en-US"/>
          </a:p>
        </p:txBody>
      </p:sp>
      <p:sp>
        <p:nvSpPr>
          <p:cNvPr id="5" name="Rectangle 3"/>
          <p:cNvSpPr>
            <a:spLocks noGrp="1" noChangeArrowheads="1"/>
          </p:cNvSpPr>
          <p:nvPr>
            <p:ph type="dt"/>
          </p:nvPr>
        </p:nvSpPr>
        <p:spPr>
          <a:ln/>
        </p:spPr>
        <p:txBody>
          <a:bodyPr/>
          <a:lstStyle/>
          <a:p>
            <a:r>
              <a:rPr lang="en-US" smtClean="0"/>
              <a:t>March 2021</a:t>
            </a:r>
            <a:endParaRPr lang="en-US"/>
          </a:p>
        </p:txBody>
      </p:sp>
      <p:sp>
        <p:nvSpPr>
          <p:cNvPr id="6" name="Rectangle 6"/>
          <p:cNvSpPr>
            <a:spLocks noGrp="1" noChangeArrowheads="1"/>
          </p:cNvSpPr>
          <p:nvPr>
            <p:ph type="ftr"/>
          </p:nvPr>
        </p:nvSpPr>
        <p:spPr>
          <a:ln/>
        </p:spPr>
        <p:txBody>
          <a:bodyPr/>
          <a:lstStyle/>
          <a:p>
            <a:r>
              <a:rPr lang="en-US" smtClean="0"/>
              <a:t>Rubayet Shafin, Samsung Research America</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2021</a:t>
            </a:r>
            <a:endParaRPr lang="en-GB"/>
          </a:p>
        </p:txBody>
      </p:sp>
      <p:sp>
        <p:nvSpPr>
          <p:cNvPr id="5" name="Footer Placeholder 4"/>
          <p:cNvSpPr>
            <a:spLocks noGrp="1"/>
          </p:cNvSpPr>
          <p:nvPr>
            <p:ph type="ftr" idx="11"/>
          </p:nvPr>
        </p:nvSpPr>
        <p:spPr/>
        <p:txBody>
          <a:bodyPr/>
          <a:lstStyle>
            <a:lvl1pPr>
              <a:defRPr/>
            </a:lvl1pPr>
          </a:lstStyle>
          <a:p>
            <a:r>
              <a:rPr lang="en-US" dirty="0" err="1" smtClean="0"/>
              <a:t>Peshal</a:t>
            </a:r>
            <a:r>
              <a:rPr lang="en-US" dirty="0" smtClean="0"/>
              <a:t> </a:t>
            </a:r>
            <a:r>
              <a:rPr lang="en-US" dirty="0" err="1" smtClean="0"/>
              <a:t>Nayak</a:t>
            </a:r>
            <a:r>
              <a:rPr lang="en-US" dirty="0" smtClean="0"/>
              <a:t>, 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err="1" smtClean="0"/>
              <a:t>Peshal</a:t>
            </a:r>
            <a:r>
              <a:rPr lang="en-US" dirty="0" smtClean="0"/>
              <a:t> </a:t>
            </a:r>
            <a:r>
              <a:rPr lang="en-US" dirty="0" err="1" smtClean="0"/>
              <a:t>Nayak</a:t>
            </a:r>
            <a:r>
              <a:rPr lang="en-US" dirty="0" smtClean="0"/>
              <a:t>, Samsung Research America</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2021</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Edit Master text styles</a:t>
            </a:r>
          </a:p>
        </p:txBody>
      </p:sp>
      <p:sp>
        <p:nvSpPr>
          <p:cNvPr id="4" name="Date Placeholder 3"/>
          <p:cNvSpPr>
            <a:spLocks noGrp="1"/>
          </p:cNvSpPr>
          <p:nvPr>
            <p:ph type="dt" idx="10"/>
          </p:nvPr>
        </p:nvSpPr>
        <p:spPr/>
        <p:txBody>
          <a:bodyPr/>
          <a:lstStyle>
            <a:lvl1pPr>
              <a:defRPr/>
            </a:lvl1pPr>
          </a:lstStyle>
          <a:p>
            <a:r>
              <a:rPr lang="en-US" smtClean="0"/>
              <a:t>March 2021</a:t>
            </a:r>
            <a:endParaRPr lang="en-GB"/>
          </a:p>
        </p:txBody>
      </p:sp>
      <p:sp>
        <p:nvSpPr>
          <p:cNvPr id="5" name="Footer Placeholder 4"/>
          <p:cNvSpPr>
            <a:spLocks noGrp="1"/>
          </p:cNvSpPr>
          <p:nvPr>
            <p:ph type="ftr" idx="11"/>
          </p:nvPr>
        </p:nvSpPr>
        <p:spPr/>
        <p:txBody>
          <a:bodyPr/>
          <a:lstStyle>
            <a:lvl1pPr>
              <a:defRPr/>
            </a:lvl1pPr>
          </a:lstStyle>
          <a:p>
            <a:r>
              <a:rPr lang="en-US" dirty="0" err="1" smtClean="0"/>
              <a:t>Peshal</a:t>
            </a:r>
            <a:r>
              <a:rPr lang="en-US" dirty="0" smtClean="0"/>
              <a:t> </a:t>
            </a:r>
            <a:r>
              <a:rPr lang="en-US" dirty="0" err="1" smtClean="0"/>
              <a:t>Nayak</a:t>
            </a:r>
            <a:r>
              <a:rPr lang="en-US" dirty="0" smtClean="0"/>
              <a:t>, 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2021</a:t>
            </a:r>
            <a:endParaRPr lang="en-GB"/>
          </a:p>
        </p:txBody>
      </p:sp>
      <p:sp>
        <p:nvSpPr>
          <p:cNvPr id="6" name="Footer Placeholder 5"/>
          <p:cNvSpPr>
            <a:spLocks noGrp="1"/>
          </p:cNvSpPr>
          <p:nvPr>
            <p:ph type="ftr" idx="11"/>
          </p:nvPr>
        </p:nvSpPr>
        <p:spPr/>
        <p:txBody>
          <a:bodyPr/>
          <a:lstStyle>
            <a:lvl1pPr>
              <a:defRPr/>
            </a:lvl1pPr>
          </a:lstStyle>
          <a:p>
            <a:r>
              <a:rPr lang="en-US" dirty="0" err="1" smtClean="0"/>
              <a:t>Peshal</a:t>
            </a:r>
            <a:r>
              <a:rPr lang="en-US" dirty="0" smtClean="0"/>
              <a:t> </a:t>
            </a:r>
            <a:r>
              <a:rPr lang="en-US" dirty="0" err="1" smtClean="0"/>
              <a:t>Nayak</a:t>
            </a:r>
            <a:r>
              <a:rPr lang="en-US" dirty="0" smtClean="0"/>
              <a:t>, Samsung Research America</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US" dirty="0" err="1" smtClean="0"/>
              <a:t>Peshal</a:t>
            </a:r>
            <a:r>
              <a:rPr lang="en-US" dirty="0" smtClean="0"/>
              <a:t> </a:t>
            </a:r>
            <a:r>
              <a:rPr lang="en-US" dirty="0" err="1" smtClean="0"/>
              <a:t>Nayak</a:t>
            </a:r>
            <a:r>
              <a:rPr lang="en-US" dirty="0" smtClean="0"/>
              <a:t>, Samsung Research America</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2021</a:t>
            </a:r>
            <a:endParaRPr lang="en-GB"/>
          </a:p>
        </p:txBody>
      </p:sp>
      <p:sp>
        <p:nvSpPr>
          <p:cNvPr id="4" name="Footer Placeholder 3"/>
          <p:cNvSpPr>
            <a:spLocks noGrp="1"/>
          </p:cNvSpPr>
          <p:nvPr>
            <p:ph type="ftr" idx="11"/>
          </p:nvPr>
        </p:nvSpPr>
        <p:spPr/>
        <p:txBody>
          <a:bodyPr/>
          <a:lstStyle>
            <a:lvl1pPr>
              <a:defRPr/>
            </a:lvl1pPr>
          </a:lstStyle>
          <a:p>
            <a:r>
              <a:rPr lang="en-US" dirty="0" err="1" smtClean="0"/>
              <a:t>Peshal</a:t>
            </a:r>
            <a:r>
              <a:rPr lang="en-US" dirty="0" smtClean="0"/>
              <a:t> </a:t>
            </a:r>
            <a:r>
              <a:rPr lang="en-US" dirty="0" err="1" smtClean="0"/>
              <a:t>Nayak</a:t>
            </a:r>
            <a:r>
              <a:rPr lang="en-US" dirty="0" smtClean="0"/>
              <a:t>, Samsung Research America</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2021</a:t>
            </a:r>
            <a:endParaRPr lang="en-GB"/>
          </a:p>
        </p:txBody>
      </p:sp>
      <p:sp>
        <p:nvSpPr>
          <p:cNvPr id="3" name="Footer Placeholder 2"/>
          <p:cNvSpPr>
            <a:spLocks noGrp="1"/>
          </p:cNvSpPr>
          <p:nvPr>
            <p:ph type="ftr" idx="11"/>
          </p:nvPr>
        </p:nvSpPr>
        <p:spPr/>
        <p:txBody>
          <a:bodyPr/>
          <a:lstStyle>
            <a:lvl1pPr>
              <a:defRPr/>
            </a:lvl1pPr>
          </a:lstStyle>
          <a:p>
            <a:r>
              <a:rPr lang="en-US" dirty="0" err="1" smtClean="0"/>
              <a:t>Peshal</a:t>
            </a:r>
            <a:r>
              <a:rPr lang="en-US" dirty="0" smtClean="0"/>
              <a:t> </a:t>
            </a:r>
            <a:r>
              <a:rPr lang="en-US" dirty="0" err="1" smtClean="0"/>
              <a:t>Nayak</a:t>
            </a:r>
            <a:r>
              <a:rPr lang="en-US" dirty="0" smtClean="0"/>
              <a:t>, Samsung Research America</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2021</a:t>
            </a:r>
            <a:endParaRPr lang="en-GB"/>
          </a:p>
        </p:txBody>
      </p:sp>
      <p:sp>
        <p:nvSpPr>
          <p:cNvPr id="5" name="Footer Placeholder 4"/>
          <p:cNvSpPr>
            <a:spLocks noGrp="1"/>
          </p:cNvSpPr>
          <p:nvPr>
            <p:ph type="ftr" idx="11"/>
          </p:nvPr>
        </p:nvSpPr>
        <p:spPr/>
        <p:txBody>
          <a:bodyPr/>
          <a:lstStyle>
            <a:lvl1pPr>
              <a:defRPr/>
            </a:lvl1pPr>
          </a:lstStyle>
          <a:p>
            <a:r>
              <a:rPr lang="en-US" dirty="0" err="1" smtClean="0"/>
              <a:t>Peshal</a:t>
            </a:r>
            <a:r>
              <a:rPr lang="en-US" dirty="0" smtClean="0"/>
              <a:t> </a:t>
            </a:r>
            <a:r>
              <a:rPr lang="en-US" dirty="0" err="1" smtClean="0"/>
              <a:t>Nayak</a:t>
            </a:r>
            <a:r>
              <a:rPr lang="en-US" dirty="0" smtClean="0"/>
              <a:t>, 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2021</a:t>
            </a:r>
            <a:endParaRPr lang="en-GB"/>
          </a:p>
        </p:txBody>
      </p:sp>
      <p:sp>
        <p:nvSpPr>
          <p:cNvPr id="5" name="Footer Placeholder 4"/>
          <p:cNvSpPr>
            <a:spLocks noGrp="1"/>
          </p:cNvSpPr>
          <p:nvPr>
            <p:ph type="ftr" idx="11"/>
          </p:nvPr>
        </p:nvSpPr>
        <p:spPr/>
        <p:txBody>
          <a:bodyPr/>
          <a:lstStyle>
            <a:lvl1pPr>
              <a:defRPr/>
            </a:lvl1pPr>
          </a:lstStyle>
          <a:p>
            <a:r>
              <a:rPr lang="en-US" dirty="0" err="1" smtClean="0"/>
              <a:t>Peshal</a:t>
            </a:r>
            <a:r>
              <a:rPr lang="en-US" dirty="0" smtClean="0"/>
              <a:t> </a:t>
            </a:r>
            <a:r>
              <a:rPr lang="en-US" dirty="0" err="1" smtClean="0"/>
              <a:t>Nayak</a:t>
            </a:r>
            <a:r>
              <a:rPr lang="en-US" dirty="0" smtClean="0"/>
              <a:t>, 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smtClean="0"/>
              <a:t>Rubayet Shafin, Samsung Research America</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802.11-21/0395r1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smtClean="0"/>
              <a:t>TSPEC Request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2021-04-28</a:t>
            </a:r>
            <a:endParaRPr lang="en-GB" sz="2000" b="0" dirty="0"/>
          </a:p>
        </p:txBody>
      </p:sp>
      <p:sp>
        <p:nvSpPr>
          <p:cNvPr id="6" name="Date Placeholder 3"/>
          <p:cNvSpPr>
            <a:spLocks noGrp="1"/>
          </p:cNvSpPr>
          <p:nvPr>
            <p:ph type="dt" idx="10"/>
          </p:nvPr>
        </p:nvSpPr>
        <p:spPr/>
        <p:txBody>
          <a:bodyPr/>
          <a:lstStyle/>
          <a:p>
            <a:r>
              <a:rPr lang="en-US" dirty="0" smtClean="0"/>
              <a:t>April </a:t>
            </a:r>
            <a:r>
              <a:rPr lang="en-US" dirty="0" smtClean="0"/>
              <a:t>2021</a:t>
            </a:r>
            <a:endParaRPr lang="en-GB" dirty="0"/>
          </a:p>
        </p:txBody>
      </p:sp>
      <p:sp>
        <p:nvSpPr>
          <p:cNvPr id="7" name="Footer Placeholder 4"/>
          <p:cNvSpPr>
            <a:spLocks noGrp="1"/>
          </p:cNvSpPr>
          <p:nvPr>
            <p:ph type="ftr" idx="11"/>
          </p:nvPr>
        </p:nvSpPr>
        <p:spPr/>
        <p:txBody>
          <a:bodyPr/>
          <a:lstStyle/>
          <a:p>
            <a:r>
              <a:rPr lang="en-US" dirty="0" err="1"/>
              <a:t>Peshal</a:t>
            </a:r>
            <a:r>
              <a:rPr lang="en-US" dirty="0"/>
              <a:t> </a:t>
            </a:r>
            <a:r>
              <a:rPr lang="en-US" dirty="0" err="1"/>
              <a:t>Nayak</a:t>
            </a:r>
            <a:r>
              <a:rPr lang="en-US" dirty="0"/>
              <a:t>, Samsung Research America</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838541949"/>
              </p:ext>
            </p:extLst>
          </p:nvPr>
        </p:nvGraphicFramePr>
        <p:xfrm>
          <a:off x="998538" y="2416175"/>
          <a:ext cx="8458200" cy="2147888"/>
        </p:xfrm>
        <a:graphic>
          <a:graphicData uri="http://schemas.openxmlformats.org/presentationml/2006/ole">
            <mc:AlternateContent xmlns:mc="http://schemas.openxmlformats.org/markup-compatibility/2006">
              <mc:Choice xmlns:v="urn:schemas-microsoft-com:vml" Requires="v">
                <p:oleObj spid="_x0000_s3163" name="Document" r:id="rId4" imgW="10429873" imgH="2656380" progId="Word.Document.8">
                  <p:embed/>
                </p:oleObj>
              </mc:Choice>
              <mc:Fallback>
                <p:oleObj name="Document" r:id="rId4" imgW="10429873" imgH="2656380" progId="Word.Document.8">
                  <p:embed/>
                  <p:pic>
                    <p:nvPicPr>
                      <p:cNvPr id="0" name="Picture 3"/>
                      <p:cNvPicPr>
                        <a:picLocks noChangeAspect="1" noChangeArrowheads="1"/>
                      </p:cNvPicPr>
                      <p:nvPr/>
                    </p:nvPicPr>
                    <p:blipFill>
                      <a:blip r:embed="rId5"/>
                      <a:srcRect/>
                      <a:stretch>
                        <a:fillRect/>
                      </a:stretch>
                    </p:blipFill>
                    <p:spPr bwMode="auto">
                      <a:xfrm>
                        <a:off x="998538" y="2416175"/>
                        <a:ext cx="8458200" cy="2147888"/>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In this contribution, we propose the support for traffic information request from a non-AP STA or non-AP MLD to an AP or AP MLD.</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US" dirty="0" err="1"/>
              <a:t>Peshal</a:t>
            </a:r>
            <a:r>
              <a:rPr lang="en-US" dirty="0"/>
              <a:t> </a:t>
            </a:r>
            <a:r>
              <a:rPr lang="en-US" dirty="0" err="1"/>
              <a:t>Nayak</a:t>
            </a:r>
            <a:r>
              <a:rPr lang="en-US" dirty="0"/>
              <a:t>, Samsung Research America</a:t>
            </a:r>
            <a:endParaRPr lang="en-GB" dirty="0"/>
          </a:p>
        </p:txBody>
      </p:sp>
      <p:sp>
        <p:nvSpPr>
          <p:cNvPr id="4" name="Date Placeholder 3"/>
          <p:cNvSpPr>
            <a:spLocks noGrp="1"/>
          </p:cNvSpPr>
          <p:nvPr>
            <p:ph type="dt" idx="15"/>
          </p:nvPr>
        </p:nvSpPr>
        <p:spPr/>
        <p:txBody>
          <a:bodyPr/>
          <a:lstStyle/>
          <a:p>
            <a:r>
              <a:rPr lang="en-US" dirty="0"/>
              <a:t>April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Background</a:t>
            </a:r>
            <a:endParaRPr lang="en-GB" dirty="0"/>
          </a:p>
        </p:txBody>
      </p:sp>
      <p:sp>
        <p:nvSpPr>
          <p:cNvPr id="9218" name="Rectangle 2"/>
          <p:cNvSpPr>
            <a:spLocks noGrp="1" noChangeArrowheads="1"/>
          </p:cNvSpPr>
          <p:nvPr>
            <p:ph idx="1"/>
          </p:nvPr>
        </p:nvSpPr>
        <p:spPr>
          <a:ln/>
        </p:spPr>
        <p:txBody>
          <a:bodyPr/>
          <a:lstStyle/>
          <a:p>
            <a:pPr>
              <a:buFont typeface="Arial" panose="020B0604020202020204" pitchFamily="34" charset="0"/>
              <a:buChar char="•"/>
            </a:pPr>
            <a:r>
              <a:rPr lang="en-US" dirty="0"/>
              <a:t>To assist a non-AP STA or non-AP MLD to specify a suggested/demanded set of TWT parameters in TWT Setup (Suggest TWT and Demand TWT in TWT Setup Command), it would be beneficial if the AP or AP MLD can provide information about the expected traffic pattern in the DL for a traffic flow for the non-AP STA or non-AP MLD   </a:t>
            </a:r>
          </a:p>
          <a:p>
            <a:pPr marL="400050">
              <a:buFont typeface="Arial" panose="020B0604020202020204" pitchFamily="34" charset="0"/>
              <a:buChar char="•"/>
            </a:pPr>
            <a:endParaRPr lang="en-US" altLang="zh-CN" dirty="0"/>
          </a:p>
          <a:p>
            <a:pPr>
              <a:buFont typeface="Arial" panose="020B0604020202020204" pitchFamily="34" charset="0"/>
              <a:buChar char="•"/>
            </a:pPr>
            <a:r>
              <a:rPr lang="en-US" dirty="0"/>
              <a:t>It should be possible for the non-AP STA or non-AP MLD send a request to the AP or AP MLD for </a:t>
            </a:r>
            <a:r>
              <a:rPr lang="en-US" dirty="0" smtClean="0"/>
              <a:t>providing </a:t>
            </a:r>
            <a:r>
              <a:rPr lang="en-US" dirty="0"/>
              <a:t>such information</a:t>
            </a:r>
          </a:p>
          <a:p>
            <a:pPr marL="400050">
              <a:buFont typeface="Arial" panose="020B0604020202020204" pitchFamily="34" charset="0"/>
              <a:buChar char="•"/>
            </a:pPr>
            <a:endParaRPr lang="en-US" altLang="zh-CN" dirty="0" smtClean="0"/>
          </a:p>
          <a:p>
            <a:pPr marL="400050">
              <a:buFont typeface="Arial" panose="020B0604020202020204" pitchFamily="34" charset="0"/>
              <a:buChar char="•"/>
            </a:pPr>
            <a:endParaRPr lang="en-US" altLang="zh-CN" dirty="0" smtClean="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US" dirty="0" err="1"/>
              <a:t>Peshal</a:t>
            </a:r>
            <a:r>
              <a:rPr lang="en-US" dirty="0"/>
              <a:t> </a:t>
            </a:r>
            <a:r>
              <a:rPr lang="en-US" dirty="0" err="1"/>
              <a:t>Nayak</a:t>
            </a:r>
            <a:r>
              <a:rPr lang="en-US" dirty="0"/>
              <a:t>, Samsung Research America</a:t>
            </a:r>
            <a:endParaRPr lang="en-GB" dirty="0"/>
          </a:p>
        </p:txBody>
      </p:sp>
      <p:sp>
        <p:nvSpPr>
          <p:cNvPr id="4" name="Date Placeholder 3"/>
          <p:cNvSpPr>
            <a:spLocks noGrp="1"/>
          </p:cNvSpPr>
          <p:nvPr>
            <p:ph type="dt" idx="15"/>
          </p:nvPr>
        </p:nvSpPr>
        <p:spPr/>
        <p:txBody>
          <a:bodyPr/>
          <a:lstStyle/>
          <a:p>
            <a:r>
              <a:rPr lang="en-US" dirty="0"/>
              <a:t>April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Motivation</a:t>
            </a:r>
            <a:endParaRPr lang="en-GB" dirty="0"/>
          </a:p>
        </p:txBody>
      </p:sp>
      <p:sp>
        <p:nvSpPr>
          <p:cNvPr id="9218" name="Rectangle 2"/>
          <p:cNvSpPr>
            <a:spLocks noGrp="1" noChangeArrowheads="1"/>
          </p:cNvSpPr>
          <p:nvPr>
            <p:ph idx="1"/>
          </p:nvPr>
        </p:nvSpPr>
        <p:spPr>
          <a:xfrm>
            <a:off x="914400" y="1981201"/>
            <a:ext cx="10591799" cy="4113213"/>
          </a:xfrm>
          <a:ln/>
        </p:spPr>
        <p:txBody>
          <a:bodyPr/>
          <a:lstStyle/>
          <a:p>
            <a:pPr>
              <a:buFont typeface="Arial" panose="020B0604020202020204" pitchFamily="34" charset="0"/>
              <a:buChar char="•"/>
            </a:pPr>
            <a:r>
              <a:rPr lang="en-US" dirty="0" smtClean="0"/>
              <a:t>In many cases</a:t>
            </a:r>
            <a:r>
              <a:rPr lang="en-US" dirty="0"/>
              <a:t>, STAs </a:t>
            </a:r>
            <a:r>
              <a:rPr lang="en-US" dirty="0" smtClean="0"/>
              <a:t>may </a:t>
            </a:r>
            <a:r>
              <a:rPr lang="en-US" dirty="0"/>
              <a:t>not have the necessary traffic profile information, especially for downlink. </a:t>
            </a:r>
          </a:p>
          <a:p>
            <a:pPr marL="400050">
              <a:buFont typeface="Arial" panose="020B0604020202020204" pitchFamily="34" charset="0"/>
              <a:buChar char="•"/>
            </a:pPr>
            <a:endParaRPr lang="en-US" altLang="zh-CN" dirty="0"/>
          </a:p>
          <a:p>
            <a:pPr>
              <a:buFont typeface="Arial" panose="020B0604020202020204" pitchFamily="34" charset="0"/>
              <a:buChar char="•"/>
            </a:pPr>
            <a:r>
              <a:rPr lang="en-US" dirty="0"/>
              <a:t>Sometimes the STA may have the inaccurate information</a:t>
            </a:r>
            <a:r>
              <a:rPr lang="en-US" dirty="0" smtClean="0"/>
              <a:t>.</a:t>
            </a:r>
          </a:p>
          <a:p>
            <a:pPr lvl="1">
              <a:buFont typeface="Arial" panose="020B0604020202020204" pitchFamily="34" charset="0"/>
              <a:buChar char="•"/>
            </a:pPr>
            <a:r>
              <a:rPr lang="en-US" dirty="0" smtClean="0"/>
              <a:t> </a:t>
            </a:r>
            <a:r>
              <a:rPr lang="en-US" dirty="0"/>
              <a:t>For instance, in high contention case, timing information may be disordered, and hence information like burst size and service starting time maybe inaccurate. </a:t>
            </a:r>
            <a:endParaRPr lang="en-US" dirty="0" smtClean="0"/>
          </a:p>
          <a:p>
            <a:pPr lvl="1">
              <a:buFont typeface="Arial" panose="020B0604020202020204" pitchFamily="34" charset="0"/>
              <a:buChar char="•"/>
            </a:pPr>
            <a:endParaRPr lang="en-US" altLang="zh-CN" dirty="0"/>
          </a:p>
          <a:p>
            <a:pPr>
              <a:buFont typeface="Arial" panose="020B0604020202020204" pitchFamily="34" charset="0"/>
              <a:buChar char="•"/>
            </a:pPr>
            <a:r>
              <a:rPr lang="en-US" dirty="0"/>
              <a:t>P</a:t>
            </a:r>
            <a:r>
              <a:rPr lang="en-US" dirty="0" smtClean="0"/>
              <a:t>roviding </a:t>
            </a:r>
            <a:r>
              <a:rPr lang="en-US" dirty="0"/>
              <a:t>this information by the AP/AP MLD would help the non-AP STA/non-AP </a:t>
            </a:r>
            <a:r>
              <a:rPr lang="en-US" dirty="0" smtClean="0"/>
              <a:t>MLD in better traffic detection</a:t>
            </a:r>
            <a:endParaRPr lang="en-US" dirty="0"/>
          </a:p>
          <a:p>
            <a:pPr>
              <a:buFont typeface="Arial" panose="020B0604020202020204" pitchFamily="34" charset="0"/>
              <a:buChar char="•"/>
            </a:pPr>
            <a:endParaRPr lang="en-US" altLang="zh-CN" dirty="0" smtClean="0"/>
          </a:p>
          <a:p>
            <a:pPr marL="400050">
              <a:buFont typeface="Arial" panose="020B0604020202020204" pitchFamily="34" charset="0"/>
              <a:buChar char="•"/>
            </a:pPr>
            <a:endParaRPr lang="en-US" altLang="zh-CN" dirty="0" smtClean="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US" dirty="0" err="1"/>
              <a:t>Peshal</a:t>
            </a:r>
            <a:r>
              <a:rPr lang="en-US" dirty="0"/>
              <a:t> </a:t>
            </a:r>
            <a:r>
              <a:rPr lang="en-US" dirty="0" err="1"/>
              <a:t>Nayak</a:t>
            </a:r>
            <a:r>
              <a:rPr lang="en-US" dirty="0"/>
              <a:t>, Samsung Research America</a:t>
            </a:r>
            <a:endParaRPr lang="en-GB" dirty="0"/>
          </a:p>
        </p:txBody>
      </p:sp>
      <p:sp>
        <p:nvSpPr>
          <p:cNvPr id="4" name="Date Placeholder 3"/>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9685501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err="1"/>
              <a:t>Peshal</a:t>
            </a:r>
            <a:r>
              <a:rPr lang="en-US" dirty="0"/>
              <a:t> </a:t>
            </a:r>
            <a:r>
              <a:rPr lang="en-US" dirty="0" err="1"/>
              <a:t>Nayak</a:t>
            </a:r>
            <a:r>
              <a:rPr lang="en-US" dirty="0"/>
              <a:t>, Samsung Research America</a:t>
            </a:r>
            <a:endParaRPr lang="en-GB" dirty="0"/>
          </a:p>
        </p:txBody>
      </p:sp>
      <p:sp>
        <p:nvSpPr>
          <p:cNvPr id="6" name="Date Placeholder 5"/>
          <p:cNvSpPr>
            <a:spLocks noGrp="1"/>
          </p:cNvSpPr>
          <p:nvPr>
            <p:ph type="dt" idx="15"/>
          </p:nvPr>
        </p:nvSpPr>
        <p:spPr/>
        <p:txBody>
          <a:bodyPr/>
          <a:lstStyle/>
          <a:p>
            <a:r>
              <a:rPr lang="en-US" dirty="0"/>
              <a:t>April 2021</a:t>
            </a:r>
            <a:endParaRPr lang="en-GB" dirty="0"/>
          </a:p>
        </p:txBody>
      </p:sp>
      <p:cxnSp>
        <p:nvCxnSpPr>
          <p:cNvPr id="8" name="Straight Connector 7"/>
          <p:cNvCxnSpPr/>
          <p:nvPr/>
        </p:nvCxnSpPr>
        <p:spPr bwMode="auto">
          <a:xfrm>
            <a:off x="2634911" y="2514600"/>
            <a:ext cx="7223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 name="Straight Connector 8"/>
          <p:cNvCxnSpPr/>
          <p:nvPr/>
        </p:nvCxnSpPr>
        <p:spPr bwMode="auto">
          <a:xfrm>
            <a:off x="2634911" y="3200400"/>
            <a:ext cx="7223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0" name="Rectangle 9"/>
          <p:cNvSpPr/>
          <p:nvPr/>
        </p:nvSpPr>
        <p:spPr bwMode="auto">
          <a:xfrm>
            <a:off x="3007824" y="2132014"/>
            <a:ext cx="152400" cy="381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1</a:t>
            </a:r>
            <a:endParaRPr kumimoji="0" 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1" name="Rectangle 10"/>
          <p:cNvSpPr/>
          <p:nvPr/>
        </p:nvSpPr>
        <p:spPr bwMode="auto">
          <a:xfrm>
            <a:off x="3541224" y="2132014"/>
            <a:ext cx="152400" cy="381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dirty="0">
                <a:solidFill>
                  <a:schemeClr val="tx1"/>
                </a:solidFill>
              </a:rPr>
              <a:t>2</a:t>
            </a:r>
            <a:endParaRPr kumimoji="0" lang="en-US" sz="16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2" name="Rectangle 11"/>
          <p:cNvSpPr/>
          <p:nvPr/>
        </p:nvSpPr>
        <p:spPr bwMode="auto">
          <a:xfrm>
            <a:off x="4074624" y="2132014"/>
            <a:ext cx="152400" cy="381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3</a:t>
            </a:r>
          </a:p>
        </p:txBody>
      </p:sp>
      <p:sp>
        <p:nvSpPr>
          <p:cNvPr id="13" name="Rectangle 12"/>
          <p:cNvSpPr/>
          <p:nvPr/>
        </p:nvSpPr>
        <p:spPr bwMode="auto">
          <a:xfrm>
            <a:off x="4672499" y="2133600"/>
            <a:ext cx="152400" cy="381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4</a:t>
            </a:r>
          </a:p>
        </p:txBody>
      </p:sp>
      <p:sp>
        <p:nvSpPr>
          <p:cNvPr id="14" name="Rectangle 13"/>
          <p:cNvSpPr/>
          <p:nvPr/>
        </p:nvSpPr>
        <p:spPr bwMode="auto">
          <a:xfrm>
            <a:off x="5276003" y="2133600"/>
            <a:ext cx="152400" cy="381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5</a:t>
            </a:r>
          </a:p>
        </p:txBody>
      </p:sp>
      <p:sp>
        <p:nvSpPr>
          <p:cNvPr id="15" name="Rectangle 14"/>
          <p:cNvSpPr/>
          <p:nvPr/>
        </p:nvSpPr>
        <p:spPr bwMode="auto">
          <a:xfrm>
            <a:off x="5873411" y="2133600"/>
            <a:ext cx="152400" cy="381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6</a:t>
            </a:r>
          </a:p>
        </p:txBody>
      </p:sp>
      <p:sp>
        <p:nvSpPr>
          <p:cNvPr id="16" name="Rectangle 15"/>
          <p:cNvSpPr/>
          <p:nvPr/>
        </p:nvSpPr>
        <p:spPr bwMode="auto">
          <a:xfrm>
            <a:off x="6477382" y="2132014"/>
            <a:ext cx="152400" cy="381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7</a:t>
            </a:r>
          </a:p>
        </p:txBody>
      </p:sp>
      <p:sp>
        <p:nvSpPr>
          <p:cNvPr id="17" name="Rectangle 16"/>
          <p:cNvSpPr/>
          <p:nvPr/>
        </p:nvSpPr>
        <p:spPr bwMode="auto">
          <a:xfrm>
            <a:off x="7073733" y="2132014"/>
            <a:ext cx="152400" cy="381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8</a:t>
            </a:r>
          </a:p>
        </p:txBody>
      </p:sp>
      <p:sp>
        <p:nvSpPr>
          <p:cNvPr id="18" name="Rectangle 17"/>
          <p:cNvSpPr/>
          <p:nvPr/>
        </p:nvSpPr>
        <p:spPr bwMode="auto">
          <a:xfrm>
            <a:off x="7670084" y="2132014"/>
            <a:ext cx="152400" cy="381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9</a:t>
            </a:r>
          </a:p>
        </p:txBody>
      </p:sp>
      <p:sp>
        <p:nvSpPr>
          <p:cNvPr id="19" name="Rectangle 18"/>
          <p:cNvSpPr/>
          <p:nvPr/>
        </p:nvSpPr>
        <p:spPr bwMode="auto">
          <a:xfrm>
            <a:off x="8266435" y="2132014"/>
            <a:ext cx="152400" cy="381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10</a:t>
            </a:r>
          </a:p>
        </p:txBody>
      </p:sp>
      <p:sp>
        <p:nvSpPr>
          <p:cNvPr id="20" name="Rectangle 19"/>
          <p:cNvSpPr/>
          <p:nvPr/>
        </p:nvSpPr>
        <p:spPr bwMode="auto">
          <a:xfrm>
            <a:off x="8871463" y="2132014"/>
            <a:ext cx="152400" cy="381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11</a:t>
            </a:r>
          </a:p>
        </p:txBody>
      </p:sp>
      <p:sp>
        <p:nvSpPr>
          <p:cNvPr id="21" name="TextBox 20"/>
          <p:cNvSpPr txBox="1"/>
          <p:nvPr/>
        </p:nvSpPr>
        <p:spPr>
          <a:xfrm>
            <a:off x="1593877" y="2091681"/>
            <a:ext cx="1053302" cy="461665"/>
          </a:xfrm>
          <a:prstGeom prst="rect">
            <a:avLst/>
          </a:prstGeom>
          <a:noFill/>
        </p:spPr>
        <p:txBody>
          <a:bodyPr wrap="none" rtlCol="0">
            <a:spAutoFit/>
          </a:bodyPr>
          <a:lstStyle/>
          <a:p>
            <a:pPr algn="ctr"/>
            <a:r>
              <a:rPr lang="en-US" sz="1200" dirty="0" smtClean="0">
                <a:solidFill>
                  <a:schemeClr val="tx1"/>
                </a:solidFill>
              </a:rPr>
              <a:t>AP – side DL </a:t>
            </a:r>
          </a:p>
          <a:p>
            <a:pPr algn="ctr"/>
            <a:r>
              <a:rPr lang="en-US" sz="1200" dirty="0" smtClean="0">
                <a:solidFill>
                  <a:schemeClr val="tx1"/>
                </a:solidFill>
              </a:rPr>
              <a:t>timing info</a:t>
            </a:r>
            <a:endParaRPr lang="en-US" sz="1200" dirty="0">
              <a:solidFill>
                <a:schemeClr val="tx1"/>
              </a:solidFill>
            </a:endParaRPr>
          </a:p>
        </p:txBody>
      </p:sp>
      <p:sp>
        <p:nvSpPr>
          <p:cNvPr id="22" name="TextBox 21"/>
          <p:cNvSpPr txBox="1"/>
          <p:nvPr/>
        </p:nvSpPr>
        <p:spPr>
          <a:xfrm>
            <a:off x="1557246" y="2836356"/>
            <a:ext cx="1132811" cy="461665"/>
          </a:xfrm>
          <a:prstGeom prst="rect">
            <a:avLst/>
          </a:prstGeom>
          <a:noFill/>
        </p:spPr>
        <p:txBody>
          <a:bodyPr wrap="none" rtlCol="0">
            <a:spAutoFit/>
          </a:bodyPr>
          <a:lstStyle/>
          <a:p>
            <a:pPr algn="ctr"/>
            <a:r>
              <a:rPr lang="en-US" sz="1200" dirty="0" smtClean="0">
                <a:solidFill>
                  <a:schemeClr val="tx1"/>
                </a:solidFill>
              </a:rPr>
              <a:t>STA – side DL </a:t>
            </a:r>
          </a:p>
          <a:p>
            <a:pPr algn="ctr"/>
            <a:r>
              <a:rPr lang="en-US" sz="1200" dirty="0" smtClean="0">
                <a:solidFill>
                  <a:schemeClr val="tx1"/>
                </a:solidFill>
              </a:rPr>
              <a:t>timing info</a:t>
            </a:r>
            <a:endParaRPr lang="en-US" sz="1200" dirty="0">
              <a:solidFill>
                <a:schemeClr val="tx1"/>
              </a:solidFill>
            </a:endParaRPr>
          </a:p>
        </p:txBody>
      </p:sp>
      <p:cxnSp>
        <p:nvCxnSpPr>
          <p:cNvPr id="24" name="Straight Connector 23"/>
          <p:cNvCxnSpPr/>
          <p:nvPr/>
        </p:nvCxnSpPr>
        <p:spPr bwMode="auto">
          <a:xfrm>
            <a:off x="3847529" y="1751014"/>
            <a:ext cx="0" cy="175418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5" name="Straight Connector 24"/>
          <p:cNvCxnSpPr/>
          <p:nvPr/>
        </p:nvCxnSpPr>
        <p:spPr bwMode="auto">
          <a:xfrm>
            <a:off x="5653955" y="1751014"/>
            <a:ext cx="0" cy="175418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6" name="Straight Connector 25"/>
          <p:cNvCxnSpPr/>
          <p:nvPr/>
        </p:nvCxnSpPr>
        <p:spPr bwMode="auto">
          <a:xfrm>
            <a:off x="7450628" y="1751014"/>
            <a:ext cx="0" cy="175418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8" name="Straight Arrow Connector 27"/>
          <p:cNvCxnSpPr/>
          <p:nvPr/>
        </p:nvCxnSpPr>
        <p:spPr bwMode="auto">
          <a:xfrm>
            <a:off x="3847529" y="3352800"/>
            <a:ext cx="707499"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2" name="Rectangle 31"/>
          <p:cNvSpPr/>
          <p:nvPr/>
        </p:nvSpPr>
        <p:spPr bwMode="auto">
          <a:xfrm>
            <a:off x="3847529" y="2817020"/>
            <a:ext cx="152400" cy="381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1</a:t>
            </a:r>
            <a:endParaRPr kumimoji="0" 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33" name="Rectangle 32"/>
          <p:cNvSpPr/>
          <p:nvPr/>
        </p:nvSpPr>
        <p:spPr bwMode="auto">
          <a:xfrm>
            <a:off x="4007568" y="2817020"/>
            <a:ext cx="152400" cy="381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dirty="0">
                <a:solidFill>
                  <a:schemeClr val="tx1"/>
                </a:solidFill>
              </a:rPr>
              <a:t>2</a:t>
            </a:r>
            <a:endParaRPr kumimoji="0" lang="en-US" sz="1600" b="0" i="0" u="none" strike="noStrike" cap="none" normalizeH="0" baseline="0" dirty="0" smtClean="0">
              <a:ln>
                <a:noFill/>
              </a:ln>
              <a:solidFill>
                <a:schemeClr val="tx1"/>
              </a:solidFill>
              <a:effectLst/>
              <a:latin typeface="Times New Roman" pitchFamily="16" charset="0"/>
              <a:ea typeface="MS Gothic" charset="-128"/>
            </a:endParaRPr>
          </a:p>
        </p:txBody>
      </p:sp>
      <p:sp>
        <p:nvSpPr>
          <p:cNvPr id="34" name="Rectangle 33"/>
          <p:cNvSpPr/>
          <p:nvPr/>
        </p:nvSpPr>
        <p:spPr bwMode="auto">
          <a:xfrm>
            <a:off x="4167751" y="2817020"/>
            <a:ext cx="152400" cy="381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3</a:t>
            </a:r>
          </a:p>
        </p:txBody>
      </p:sp>
      <p:sp>
        <p:nvSpPr>
          <p:cNvPr id="36" name="Rectangle 35"/>
          <p:cNvSpPr/>
          <p:nvPr/>
        </p:nvSpPr>
        <p:spPr bwMode="auto">
          <a:xfrm>
            <a:off x="5654189" y="2816227"/>
            <a:ext cx="152400" cy="381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4</a:t>
            </a:r>
          </a:p>
        </p:txBody>
      </p:sp>
      <p:sp>
        <p:nvSpPr>
          <p:cNvPr id="37" name="Rectangle 36"/>
          <p:cNvSpPr/>
          <p:nvPr/>
        </p:nvSpPr>
        <p:spPr bwMode="auto">
          <a:xfrm>
            <a:off x="5812217" y="2816227"/>
            <a:ext cx="152400" cy="381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5</a:t>
            </a:r>
          </a:p>
        </p:txBody>
      </p:sp>
      <p:sp>
        <p:nvSpPr>
          <p:cNvPr id="38" name="Rectangle 37"/>
          <p:cNvSpPr/>
          <p:nvPr/>
        </p:nvSpPr>
        <p:spPr bwMode="auto">
          <a:xfrm>
            <a:off x="5964850" y="2816227"/>
            <a:ext cx="152400" cy="381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6</a:t>
            </a:r>
          </a:p>
        </p:txBody>
      </p:sp>
      <p:sp>
        <p:nvSpPr>
          <p:cNvPr id="40" name="Rectangle 39"/>
          <p:cNvSpPr/>
          <p:nvPr/>
        </p:nvSpPr>
        <p:spPr bwMode="auto">
          <a:xfrm>
            <a:off x="7459935" y="2816227"/>
            <a:ext cx="152400" cy="381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7</a:t>
            </a:r>
          </a:p>
        </p:txBody>
      </p:sp>
      <p:sp>
        <p:nvSpPr>
          <p:cNvPr id="41" name="Rectangle 40"/>
          <p:cNvSpPr/>
          <p:nvPr/>
        </p:nvSpPr>
        <p:spPr bwMode="auto">
          <a:xfrm>
            <a:off x="7617607" y="2816227"/>
            <a:ext cx="152400" cy="381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8</a:t>
            </a:r>
          </a:p>
        </p:txBody>
      </p:sp>
      <p:sp>
        <p:nvSpPr>
          <p:cNvPr id="42" name="Rectangle 41"/>
          <p:cNvSpPr/>
          <p:nvPr/>
        </p:nvSpPr>
        <p:spPr bwMode="auto">
          <a:xfrm>
            <a:off x="7765332" y="2816227"/>
            <a:ext cx="152400" cy="381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9</a:t>
            </a:r>
          </a:p>
        </p:txBody>
      </p:sp>
      <p:cxnSp>
        <p:nvCxnSpPr>
          <p:cNvPr id="45" name="Straight Connector 44"/>
          <p:cNvCxnSpPr/>
          <p:nvPr/>
        </p:nvCxnSpPr>
        <p:spPr bwMode="auto">
          <a:xfrm>
            <a:off x="4555028" y="1751014"/>
            <a:ext cx="0" cy="1754186"/>
          </a:xfrm>
          <a:prstGeom prst="line">
            <a:avLst/>
          </a:prstGeom>
          <a:solidFill>
            <a:srgbClr val="00B8FF"/>
          </a:solidFill>
          <a:ln w="9525" cap="flat" cmpd="sng" algn="ctr">
            <a:solidFill>
              <a:srgbClr val="FF0000"/>
            </a:solidFill>
            <a:prstDash val="lgDash"/>
            <a:round/>
            <a:headEnd type="none" w="med" len="med"/>
            <a:tailEnd type="none" w="med" len="med"/>
          </a:ln>
          <a:effectLst/>
        </p:spPr>
      </p:cxnSp>
      <p:cxnSp>
        <p:nvCxnSpPr>
          <p:cNvPr id="46" name="Straight Connector 45"/>
          <p:cNvCxnSpPr/>
          <p:nvPr/>
        </p:nvCxnSpPr>
        <p:spPr bwMode="auto">
          <a:xfrm>
            <a:off x="6361454" y="1751014"/>
            <a:ext cx="0" cy="1754186"/>
          </a:xfrm>
          <a:prstGeom prst="line">
            <a:avLst/>
          </a:prstGeom>
          <a:solidFill>
            <a:srgbClr val="00B8FF"/>
          </a:solidFill>
          <a:ln w="9525" cap="flat" cmpd="sng" algn="ctr">
            <a:solidFill>
              <a:srgbClr val="FF0000"/>
            </a:solidFill>
            <a:prstDash val="lgDash"/>
            <a:round/>
            <a:headEnd type="none" w="med" len="med"/>
            <a:tailEnd type="none" w="med" len="med"/>
          </a:ln>
          <a:effectLst/>
        </p:spPr>
      </p:cxnSp>
      <p:cxnSp>
        <p:nvCxnSpPr>
          <p:cNvPr id="47" name="Straight Connector 46"/>
          <p:cNvCxnSpPr/>
          <p:nvPr/>
        </p:nvCxnSpPr>
        <p:spPr bwMode="auto">
          <a:xfrm>
            <a:off x="8153400" y="1751014"/>
            <a:ext cx="0" cy="1754186"/>
          </a:xfrm>
          <a:prstGeom prst="line">
            <a:avLst/>
          </a:prstGeom>
          <a:solidFill>
            <a:srgbClr val="00B8FF"/>
          </a:solidFill>
          <a:ln w="9525" cap="flat" cmpd="sng" algn="ctr">
            <a:solidFill>
              <a:srgbClr val="FF0000"/>
            </a:solidFill>
            <a:prstDash val="lgDash"/>
            <a:round/>
            <a:headEnd type="none" w="med" len="med"/>
            <a:tailEnd type="none" w="med" len="med"/>
          </a:ln>
          <a:effectLst/>
        </p:spPr>
      </p:cxnSp>
      <p:sp>
        <p:nvSpPr>
          <p:cNvPr id="48" name="TextBox 47"/>
          <p:cNvSpPr txBox="1"/>
          <p:nvPr/>
        </p:nvSpPr>
        <p:spPr>
          <a:xfrm>
            <a:off x="3794788" y="3370684"/>
            <a:ext cx="812979" cy="307777"/>
          </a:xfrm>
          <a:prstGeom prst="rect">
            <a:avLst/>
          </a:prstGeom>
          <a:noFill/>
        </p:spPr>
        <p:txBody>
          <a:bodyPr wrap="none" rtlCol="0">
            <a:spAutoFit/>
          </a:bodyPr>
          <a:lstStyle/>
          <a:p>
            <a:r>
              <a:rPr lang="en-US" sz="1400" dirty="0" smtClean="0">
                <a:solidFill>
                  <a:schemeClr val="tx1"/>
                </a:solidFill>
              </a:rPr>
              <a:t>TWT SP</a:t>
            </a:r>
            <a:endParaRPr lang="en-US" sz="1400" dirty="0">
              <a:solidFill>
                <a:schemeClr val="tx1"/>
              </a:solidFill>
            </a:endParaRPr>
          </a:p>
        </p:txBody>
      </p:sp>
      <p:cxnSp>
        <p:nvCxnSpPr>
          <p:cNvPr id="49" name="Straight Arrow Connector 48"/>
          <p:cNvCxnSpPr/>
          <p:nvPr/>
        </p:nvCxnSpPr>
        <p:spPr bwMode="auto">
          <a:xfrm>
            <a:off x="4569146" y="3352800"/>
            <a:ext cx="1084809"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50" name="TextBox 49"/>
          <p:cNvSpPr txBox="1"/>
          <p:nvPr/>
        </p:nvSpPr>
        <p:spPr>
          <a:xfrm>
            <a:off x="4835201" y="3370684"/>
            <a:ext cx="524503" cy="307777"/>
          </a:xfrm>
          <a:prstGeom prst="rect">
            <a:avLst/>
          </a:prstGeom>
          <a:noFill/>
        </p:spPr>
        <p:txBody>
          <a:bodyPr wrap="none" rtlCol="0">
            <a:spAutoFit/>
          </a:bodyPr>
          <a:lstStyle/>
          <a:p>
            <a:r>
              <a:rPr lang="en-US" sz="1400" dirty="0" smtClean="0">
                <a:solidFill>
                  <a:schemeClr val="tx1"/>
                </a:solidFill>
              </a:rPr>
              <a:t>doze</a:t>
            </a:r>
            <a:endParaRPr lang="en-US" sz="1400" dirty="0">
              <a:solidFill>
                <a:schemeClr val="tx1"/>
              </a:solidFill>
            </a:endParaRPr>
          </a:p>
        </p:txBody>
      </p:sp>
      <p:cxnSp>
        <p:nvCxnSpPr>
          <p:cNvPr id="52" name="Straight Arrow Connector 51"/>
          <p:cNvCxnSpPr/>
          <p:nvPr/>
        </p:nvCxnSpPr>
        <p:spPr bwMode="auto">
          <a:xfrm>
            <a:off x="6358062" y="3352800"/>
            <a:ext cx="1084809"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53" name="TextBox 52"/>
          <p:cNvSpPr txBox="1"/>
          <p:nvPr/>
        </p:nvSpPr>
        <p:spPr>
          <a:xfrm>
            <a:off x="6624117" y="3370684"/>
            <a:ext cx="524503" cy="307777"/>
          </a:xfrm>
          <a:prstGeom prst="rect">
            <a:avLst/>
          </a:prstGeom>
          <a:noFill/>
        </p:spPr>
        <p:txBody>
          <a:bodyPr wrap="none" rtlCol="0">
            <a:spAutoFit/>
          </a:bodyPr>
          <a:lstStyle/>
          <a:p>
            <a:r>
              <a:rPr lang="en-US" sz="1400" dirty="0" smtClean="0">
                <a:solidFill>
                  <a:schemeClr val="tx1"/>
                </a:solidFill>
              </a:rPr>
              <a:t>doze</a:t>
            </a:r>
            <a:endParaRPr lang="en-US" sz="1400" dirty="0">
              <a:solidFill>
                <a:schemeClr val="tx1"/>
              </a:solidFill>
            </a:endParaRPr>
          </a:p>
        </p:txBody>
      </p:sp>
      <p:cxnSp>
        <p:nvCxnSpPr>
          <p:cNvPr id="54" name="Straight Arrow Connector 53"/>
          <p:cNvCxnSpPr/>
          <p:nvPr/>
        </p:nvCxnSpPr>
        <p:spPr bwMode="auto">
          <a:xfrm>
            <a:off x="8146977" y="3333427"/>
            <a:ext cx="1084809" cy="0"/>
          </a:xfrm>
          <a:prstGeom prst="straightConnector1">
            <a:avLst/>
          </a:prstGeom>
          <a:solidFill>
            <a:srgbClr val="00B8FF"/>
          </a:solidFill>
          <a:ln w="9525" cap="flat" cmpd="sng" algn="ctr">
            <a:solidFill>
              <a:schemeClr val="tx1"/>
            </a:solidFill>
            <a:prstDash val="solid"/>
            <a:round/>
            <a:headEnd type="triangle"/>
            <a:tailEnd type="none"/>
          </a:ln>
          <a:effectLst/>
        </p:spPr>
      </p:cxnSp>
      <p:sp>
        <p:nvSpPr>
          <p:cNvPr id="55" name="TextBox 54"/>
          <p:cNvSpPr txBox="1"/>
          <p:nvPr/>
        </p:nvSpPr>
        <p:spPr>
          <a:xfrm>
            <a:off x="8413032" y="3351311"/>
            <a:ext cx="524503" cy="307777"/>
          </a:xfrm>
          <a:prstGeom prst="rect">
            <a:avLst/>
          </a:prstGeom>
          <a:noFill/>
        </p:spPr>
        <p:txBody>
          <a:bodyPr wrap="none" rtlCol="0">
            <a:spAutoFit/>
          </a:bodyPr>
          <a:lstStyle/>
          <a:p>
            <a:r>
              <a:rPr lang="en-US" sz="1400" dirty="0" smtClean="0">
                <a:solidFill>
                  <a:schemeClr val="tx1"/>
                </a:solidFill>
              </a:rPr>
              <a:t>doze</a:t>
            </a:r>
            <a:endParaRPr lang="en-US" sz="1400" dirty="0">
              <a:solidFill>
                <a:schemeClr val="tx1"/>
              </a:solidFill>
            </a:endParaRPr>
          </a:p>
        </p:txBody>
      </p:sp>
      <p:cxnSp>
        <p:nvCxnSpPr>
          <p:cNvPr id="56" name="Straight Connector 55"/>
          <p:cNvCxnSpPr/>
          <p:nvPr/>
        </p:nvCxnSpPr>
        <p:spPr bwMode="auto">
          <a:xfrm>
            <a:off x="9274316" y="2286546"/>
            <a:ext cx="1369485" cy="4759"/>
          </a:xfrm>
          <a:prstGeom prst="line">
            <a:avLst/>
          </a:prstGeom>
          <a:solidFill>
            <a:srgbClr val="00B8FF"/>
          </a:solidFill>
          <a:ln w="22225" cap="flat" cmpd="sng" algn="ctr">
            <a:solidFill>
              <a:schemeClr val="bg2">
                <a:lumMod val="60000"/>
                <a:lumOff val="40000"/>
              </a:schemeClr>
            </a:solidFill>
            <a:prstDash val="sysDot"/>
            <a:round/>
            <a:headEnd type="none" w="med" len="med"/>
            <a:tailEnd type="none" w="med" len="med"/>
          </a:ln>
          <a:effectLst/>
        </p:spPr>
      </p:cxnSp>
      <p:cxnSp>
        <p:nvCxnSpPr>
          <p:cNvPr id="58" name="Straight Connector 57"/>
          <p:cNvCxnSpPr/>
          <p:nvPr/>
        </p:nvCxnSpPr>
        <p:spPr bwMode="auto">
          <a:xfrm>
            <a:off x="9279428" y="3333427"/>
            <a:ext cx="228600" cy="0"/>
          </a:xfrm>
          <a:prstGeom prst="line">
            <a:avLst/>
          </a:prstGeom>
          <a:solidFill>
            <a:srgbClr val="00B8FF"/>
          </a:solidFill>
          <a:ln w="22225" cap="flat" cmpd="sng" algn="ctr">
            <a:solidFill>
              <a:schemeClr val="tx1"/>
            </a:solidFill>
            <a:prstDash val="sysDot"/>
            <a:round/>
            <a:headEnd type="none" w="med" len="med"/>
            <a:tailEnd type="none" w="med" len="med"/>
          </a:ln>
          <a:effectLst/>
        </p:spPr>
      </p:cxnSp>
      <p:cxnSp>
        <p:nvCxnSpPr>
          <p:cNvPr id="63" name="Straight Connector 62"/>
          <p:cNvCxnSpPr/>
          <p:nvPr/>
        </p:nvCxnSpPr>
        <p:spPr bwMode="auto">
          <a:xfrm>
            <a:off x="9251456" y="2949485"/>
            <a:ext cx="1369485" cy="4759"/>
          </a:xfrm>
          <a:prstGeom prst="line">
            <a:avLst/>
          </a:prstGeom>
          <a:solidFill>
            <a:srgbClr val="00B8FF"/>
          </a:solidFill>
          <a:ln w="22225" cap="flat" cmpd="sng" algn="ctr">
            <a:solidFill>
              <a:schemeClr val="bg2">
                <a:lumMod val="60000"/>
                <a:lumOff val="40000"/>
              </a:schemeClr>
            </a:solidFill>
            <a:prstDash val="sysDot"/>
            <a:round/>
            <a:headEnd type="none" w="med" len="med"/>
            <a:tailEnd type="none" w="med" len="med"/>
          </a:ln>
          <a:effectLst/>
        </p:spPr>
      </p:cxnSp>
      <p:sp>
        <p:nvSpPr>
          <p:cNvPr id="64" name="TextBox 63"/>
          <p:cNvSpPr txBox="1"/>
          <p:nvPr/>
        </p:nvSpPr>
        <p:spPr>
          <a:xfrm>
            <a:off x="609600" y="3730922"/>
            <a:ext cx="11430000" cy="553998"/>
          </a:xfrm>
          <a:prstGeom prst="rect">
            <a:avLst/>
          </a:prstGeom>
          <a:noFill/>
        </p:spPr>
        <p:txBody>
          <a:bodyPr wrap="square" rtlCol="0">
            <a:spAutoFit/>
          </a:bodyPr>
          <a:lstStyle/>
          <a:p>
            <a:r>
              <a:rPr lang="en-US" sz="1500" dirty="0" smtClean="0">
                <a:solidFill>
                  <a:schemeClr val="tx1"/>
                </a:solidFill>
              </a:rPr>
              <a:t>Fig. 1 Example to depict the difference between DL timing information available at the AP side and that at </a:t>
            </a:r>
            <a:r>
              <a:rPr lang="en-US" sz="1500" dirty="0">
                <a:solidFill>
                  <a:schemeClr val="tx1"/>
                </a:solidFill>
              </a:rPr>
              <a:t>the non-AP STA or the non-AP </a:t>
            </a:r>
            <a:r>
              <a:rPr lang="en-US" sz="1500" dirty="0" smtClean="0">
                <a:solidFill>
                  <a:schemeClr val="tx1"/>
                </a:solidFill>
              </a:rPr>
              <a:t>MLD. Only DL packets are shown for simplicity </a:t>
            </a:r>
            <a:endParaRPr lang="en-US" sz="1500" dirty="0">
              <a:solidFill>
                <a:schemeClr val="tx1"/>
              </a:solidFill>
            </a:endParaRPr>
          </a:p>
        </p:txBody>
      </p:sp>
      <p:sp>
        <p:nvSpPr>
          <p:cNvPr id="65" name="Rectangle 2"/>
          <p:cNvSpPr>
            <a:spLocks noGrp="1" noChangeArrowheads="1"/>
          </p:cNvSpPr>
          <p:nvPr>
            <p:ph idx="1"/>
          </p:nvPr>
        </p:nvSpPr>
        <p:spPr>
          <a:xfrm>
            <a:off x="929216" y="4457000"/>
            <a:ext cx="10729383" cy="720135"/>
          </a:xfrm>
          <a:ln/>
        </p:spPr>
        <p:txBody>
          <a:bodyPr/>
          <a:lstStyle/>
          <a:p>
            <a:pPr>
              <a:buFont typeface="Arial" panose="020B0604020202020204" pitchFamily="34" charset="0"/>
              <a:buChar char="•"/>
            </a:pPr>
            <a:r>
              <a:rPr lang="en-US" dirty="0" smtClean="0"/>
              <a:t>DL timing information available at the STA is affected by a number of factors</a:t>
            </a:r>
          </a:p>
          <a:p>
            <a:pPr lvl="1">
              <a:buFont typeface="Arial" panose="020B0604020202020204" pitchFamily="34" charset="0"/>
              <a:buChar char="•"/>
            </a:pPr>
            <a:r>
              <a:rPr lang="en-US" dirty="0" smtClean="0"/>
              <a:t>E.g., TWT settings, high contention, etc.</a:t>
            </a:r>
          </a:p>
          <a:p>
            <a:pPr>
              <a:buFont typeface="Arial" panose="020B0604020202020204" pitchFamily="34" charset="0"/>
              <a:buChar char="•"/>
            </a:pPr>
            <a:r>
              <a:rPr lang="en-US" dirty="0" smtClean="0"/>
              <a:t>DL timing information available at the STA side may not be accurate for computation of some of the fields in the TSPEC element</a:t>
            </a:r>
          </a:p>
          <a:p>
            <a:pPr lvl="1">
              <a:buFont typeface="Arial" panose="020B0604020202020204" pitchFamily="34" charset="0"/>
              <a:buChar char="•"/>
            </a:pPr>
            <a:r>
              <a:rPr lang="en-US" dirty="0" smtClean="0"/>
              <a:t>E.g., Burst size, traffic type, etc.</a:t>
            </a:r>
            <a:endParaRPr lang="en-US" altLang="zh-CN" dirty="0" smtClean="0"/>
          </a:p>
        </p:txBody>
      </p:sp>
    </p:spTree>
    <p:extLst>
      <p:ext uri="{BB962C8B-B14F-4D97-AF65-F5344CB8AC3E}">
        <p14:creationId xmlns:p14="http://schemas.microsoft.com/office/powerpoint/2010/main" val="40717820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Motivation</a:t>
            </a:r>
            <a:endParaRPr lang="en-GB" dirty="0"/>
          </a:p>
        </p:txBody>
      </p:sp>
      <p:sp>
        <p:nvSpPr>
          <p:cNvPr id="9218" name="Rectangle 2"/>
          <p:cNvSpPr>
            <a:spLocks noGrp="1" noChangeArrowheads="1"/>
          </p:cNvSpPr>
          <p:nvPr>
            <p:ph idx="1"/>
          </p:nvPr>
        </p:nvSpPr>
        <p:spPr>
          <a:xfrm>
            <a:off x="914400" y="1981201"/>
            <a:ext cx="10591799" cy="4113213"/>
          </a:xfrm>
          <a:ln/>
        </p:spPr>
        <p:txBody>
          <a:bodyPr/>
          <a:lstStyle/>
          <a:p>
            <a:pPr>
              <a:buFont typeface="Arial" panose="020B0604020202020204" pitchFamily="34" charset="0"/>
              <a:buChar char="•"/>
            </a:pPr>
            <a:r>
              <a:rPr lang="en-US" altLang="zh-CN" dirty="0" smtClean="0"/>
              <a:t>A single application can support more than one type of traffic</a:t>
            </a:r>
          </a:p>
          <a:p>
            <a:pPr lvl="1">
              <a:buFont typeface="Arial" panose="020B0604020202020204" pitchFamily="34" charset="0"/>
              <a:buChar char="•"/>
            </a:pPr>
            <a:r>
              <a:rPr lang="en-US" altLang="zh-CN" dirty="0" smtClean="0"/>
              <a:t>A number of applications support more than one type of traffic. E.g., Social media apps support video, audio, messaging related features</a:t>
            </a:r>
          </a:p>
          <a:p>
            <a:pPr lvl="1">
              <a:buFont typeface="Arial" panose="020B0604020202020204" pitchFamily="34" charset="0"/>
              <a:buChar char="•"/>
            </a:pPr>
            <a:r>
              <a:rPr lang="en-US" altLang="zh-CN" dirty="0" smtClean="0"/>
              <a:t>A number of applications can be run from within a web browser. E.g., YouTube, news channel websites, etc. </a:t>
            </a:r>
          </a:p>
          <a:p>
            <a:pPr marL="400050">
              <a:buFont typeface="Arial" panose="020B0604020202020204" pitchFamily="34" charset="0"/>
              <a:buChar char="•"/>
            </a:pPr>
            <a:endParaRPr lang="en-US" altLang="zh-CN" dirty="0" smtClean="0"/>
          </a:p>
          <a:p>
            <a:pPr marL="400050">
              <a:buFont typeface="Arial" panose="020B0604020202020204" pitchFamily="34" charset="0"/>
              <a:buChar char="•"/>
            </a:pPr>
            <a:r>
              <a:rPr lang="en-US" altLang="zh-CN" dirty="0"/>
              <a:t>Even with knowledge of the application running, the STA may not have the </a:t>
            </a:r>
            <a:r>
              <a:rPr lang="en-US" altLang="zh-CN" dirty="0" smtClean="0"/>
              <a:t>necessary traffic </a:t>
            </a:r>
            <a:r>
              <a:rPr lang="en-US" altLang="zh-CN" dirty="0"/>
              <a:t>profile </a:t>
            </a:r>
            <a:r>
              <a:rPr lang="en-US" altLang="zh-CN" dirty="0" smtClean="0"/>
              <a:t>information for DL traffic</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US" dirty="0" err="1"/>
              <a:t>Peshal</a:t>
            </a:r>
            <a:r>
              <a:rPr lang="en-US" dirty="0"/>
              <a:t> </a:t>
            </a:r>
            <a:r>
              <a:rPr lang="en-US" dirty="0" err="1"/>
              <a:t>Nayak</a:t>
            </a:r>
            <a:r>
              <a:rPr lang="en-US" dirty="0"/>
              <a:t>, Samsung Research America</a:t>
            </a:r>
            <a:endParaRPr lang="en-GB" dirty="0"/>
          </a:p>
        </p:txBody>
      </p:sp>
      <p:sp>
        <p:nvSpPr>
          <p:cNvPr id="4" name="Date Placeholder 3"/>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3031075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TSPEC Request</a:t>
            </a:r>
            <a:endParaRPr lang="en-GB" dirty="0"/>
          </a:p>
        </p:txBody>
      </p:sp>
      <p:sp>
        <p:nvSpPr>
          <p:cNvPr id="9218" name="Rectangle 2"/>
          <p:cNvSpPr>
            <a:spLocks noGrp="1" noChangeArrowheads="1"/>
          </p:cNvSpPr>
          <p:nvPr>
            <p:ph idx="1"/>
          </p:nvPr>
        </p:nvSpPr>
        <p:spPr>
          <a:ln/>
        </p:spPr>
        <p:txBody>
          <a:bodyPr/>
          <a:lstStyle/>
          <a:p>
            <a:pPr>
              <a:buFont typeface="Arial" panose="020B0604020202020204" pitchFamily="34" charset="0"/>
              <a:buChar char="•"/>
            </a:pPr>
            <a:r>
              <a:rPr lang="en-US" sz="2000" dirty="0"/>
              <a:t>We propose to define a new IE called TSPEC request IE</a:t>
            </a:r>
          </a:p>
          <a:p>
            <a:pPr lvl="1">
              <a:buFontTx/>
              <a:buChar char="-"/>
            </a:pPr>
            <a:r>
              <a:rPr lang="en-US" dirty="0" smtClean="0"/>
              <a:t>The </a:t>
            </a:r>
            <a:r>
              <a:rPr lang="en-US" dirty="0"/>
              <a:t>TSPEC request IE is sent by the non-AP STA or non-AP MLD to the AP or AP </a:t>
            </a:r>
            <a:r>
              <a:rPr lang="en-US" dirty="0" smtClean="0"/>
              <a:t>MLD</a:t>
            </a:r>
          </a:p>
          <a:p>
            <a:pPr lvl="1">
              <a:buFontTx/>
              <a:buChar char="-"/>
            </a:pPr>
            <a:r>
              <a:rPr lang="en-US" dirty="0"/>
              <a:t>It includes a TID bitmap to indicate the information for which TID(s) are being requested</a:t>
            </a:r>
          </a:p>
          <a:p>
            <a:endParaRPr lang="en-US" sz="2000" dirty="0"/>
          </a:p>
          <a:p>
            <a:pPr>
              <a:buFont typeface="Arial" panose="020B0604020202020204" pitchFamily="34" charset="0"/>
              <a:buChar char="•"/>
            </a:pPr>
            <a:r>
              <a:rPr lang="en-US" sz="2000" dirty="0"/>
              <a:t>Upon receiving the TSPEC request IE, the AP or AP MLD can send the requested information using the </a:t>
            </a:r>
            <a:r>
              <a:rPr lang="en-US" sz="2000" dirty="0" smtClean="0"/>
              <a:t>TSPEC </a:t>
            </a:r>
            <a:r>
              <a:rPr lang="en-US" sz="2000" dirty="0"/>
              <a:t>element(s) or its variant (e.g. </a:t>
            </a:r>
            <a:r>
              <a:rPr lang="en-US" sz="2000" dirty="0" smtClean="0"/>
              <a:t>TSPEC-lite</a:t>
            </a:r>
            <a:r>
              <a:rPr lang="en-US" sz="2000" dirty="0"/>
              <a:t>) to the non-AP STA or non-AP MLD</a:t>
            </a:r>
          </a:p>
          <a:p>
            <a:pPr lvl="1">
              <a:buFontTx/>
              <a:buChar char="-"/>
            </a:pPr>
            <a:r>
              <a:rPr lang="en-US" dirty="0" smtClean="0"/>
              <a:t>The </a:t>
            </a:r>
            <a:r>
              <a:rPr lang="en-US" dirty="0"/>
              <a:t>TSPEC element(s) correspond to the characteristics of the traffic flow in DL for the requested TID(s</a:t>
            </a:r>
            <a:r>
              <a:rPr lang="en-US" dirty="0" smtClean="0"/>
              <a:t>)</a:t>
            </a:r>
          </a:p>
          <a:p>
            <a:pPr lvl="1">
              <a:buFontTx/>
              <a:buChar char="-"/>
            </a:pPr>
            <a:endParaRPr lang="en-US" sz="1600" dirty="0"/>
          </a:p>
          <a:p>
            <a:pPr marL="400050">
              <a:buFont typeface="Arial" panose="020B0604020202020204" pitchFamily="34" charset="0"/>
              <a:buChar char="•"/>
            </a:pPr>
            <a:endParaRPr lang="en-US" altLang="zh-CN" dirty="0" smtClean="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US" dirty="0" err="1"/>
              <a:t>Peshal</a:t>
            </a:r>
            <a:r>
              <a:rPr lang="en-US" dirty="0"/>
              <a:t> </a:t>
            </a:r>
            <a:r>
              <a:rPr lang="en-US" dirty="0" err="1"/>
              <a:t>Nayak</a:t>
            </a:r>
            <a:r>
              <a:rPr lang="en-US" dirty="0"/>
              <a:t>, Samsung Research America</a:t>
            </a:r>
            <a:endParaRPr lang="en-GB" dirty="0"/>
          </a:p>
        </p:txBody>
      </p:sp>
      <p:sp>
        <p:nvSpPr>
          <p:cNvPr id="4" name="Date Placeholder 3"/>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7359331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SP 1</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Do you agree to add the following to 11be R1:</a:t>
            </a:r>
          </a:p>
          <a:p>
            <a:pPr lvl="1">
              <a:buFont typeface="Arial" panose="020B0604020202020204" pitchFamily="34" charset="0"/>
              <a:buChar char="•"/>
            </a:pPr>
            <a:r>
              <a:rPr lang="en-US" dirty="0"/>
              <a:t>The non-AP STA or non-AP MLD </a:t>
            </a:r>
            <a:r>
              <a:rPr lang="en-US" dirty="0" smtClean="0"/>
              <a:t>may send </a:t>
            </a:r>
            <a:r>
              <a:rPr lang="en-US" dirty="0"/>
              <a:t>a TSPEC request IE to the AP or AP MLD to request for the DL traffic characteristic of a traffic flow</a:t>
            </a:r>
          </a:p>
          <a:p>
            <a:pPr lvl="1">
              <a:buFont typeface="Arial" panose="020B0604020202020204" pitchFamily="34" charset="0"/>
              <a:buChar char="•"/>
            </a:pPr>
            <a:r>
              <a:rPr lang="en-US" dirty="0"/>
              <a:t> Upon receiving the TSPEC request IE, the AP or AP MLD can send the requested information using the </a:t>
            </a:r>
            <a:r>
              <a:rPr lang="en-US" dirty="0" smtClean="0"/>
              <a:t>TSPEC </a:t>
            </a:r>
            <a:r>
              <a:rPr lang="en-US" dirty="0"/>
              <a:t>element(s) or its variant (e.g. </a:t>
            </a:r>
            <a:r>
              <a:rPr lang="en-US" dirty="0" smtClean="0"/>
              <a:t>TSPEC-lite</a:t>
            </a:r>
            <a:r>
              <a:rPr lang="en-US" dirty="0"/>
              <a:t>) to the non-AP STA or non-AP MLD</a:t>
            </a:r>
          </a:p>
          <a:p>
            <a:pPr marL="1200150" lvl="2" indent="-285750">
              <a:buFont typeface="Arial" panose="020B0604020202020204" pitchFamily="34" charset="0"/>
              <a:buChar char="•"/>
            </a:pPr>
            <a:endParaRPr lang="en-US" altLang="zh-CN" dirty="0"/>
          </a:p>
          <a:p>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US" dirty="0" err="1"/>
              <a:t>Peshal</a:t>
            </a:r>
            <a:r>
              <a:rPr lang="en-US" dirty="0"/>
              <a:t> </a:t>
            </a:r>
            <a:r>
              <a:rPr lang="en-US" dirty="0" err="1"/>
              <a:t>Nayak</a:t>
            </a:r>
            <a:r>
              <a:rPr lang="en-US" dirty="0"/>
              <a:t>, Samsung Research America</a:t>
            </a:r>
            <a:endParaRPr lang="en-GB" dirty="0"/>
          </a:p>
        </p:txBody>
      </p:sp>
      <p:sp>
        <p:nvSpPr>
          <p:cNvPr id="4" name="Date Placeholder 3"/>
          <p:cNvSpPr>
            <a:spLocks noGrp="1"/>
          </p:cNvSpPr>
          <p:nvPr>
            <p:ph type="dt" idx="15"/>
          </p:nvPr>
        </p:nvSpPr>
        <p:spPr/>
        <p:txBody>
          <a:bodyPr/>
          <a:lstStyle/>
          <a:p>
            <a:r>
              <a:rPr lang="en-US" dirty="0"/>
              <a:t>April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12894</TotalTime>
  <Words>767</Words>
  <Application>Microsoft Office PowerPoint</Application>
  <PresentationFormat>Widescreen</PresentationFormat>
  <Paragraphs>119</Paragraphs>
  <Slides>8</Slides>
  <Notes>7</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4" baseType="lpstr">
      <vt:lpstr>MS Gothic</vt:lpstr>
      <vt:lpstr>Arial</vt:lpstr>
      <vt:lpstr>Arial Unicode MS</vt:lpstr>
      <vt:lpstr>Times New Roman</vt:lpstr>
      <vt:lpstr>Office Theme</vt:lpstr>
      <vt:lpstr>Document</vt:lpstr>
      <vt:lpstr>TSPEC Request</vt:lpstr>
      <vt:lpstr>Abstract</vt:lpstr>
      <vt:lpstr>Background</vt:lpstr>
      <vt:lpstr>Motivation</vt:lpstr>
      <vt:lpstr>Motivation</vt:lpstr>
      <vt:lpstr>Motivation</vt:lpstr>
      <vt:lpstr>TSPEC Request</vt:lpstr>
      <vt:lpstr>SP 1</vt:lpstr>
    </vt:vector>
  </TitlesOfParts>
  <Company>Samsung Research America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TSPEC Request</dc:title>
  <dc:creator>Rubayet Shafin/Future Cellular Systems /SRA/Engineer/Samsung Electronics;r.shafin@samsung.com</dc:creator>
  <cp:lastModifiedBy>Peshal Nayak/New Communication Technology /SRA/Engineer/Samsung Electronics</cp:lastModifiedBy>
  <cp:revision>81</cp:revision>
  <cp:lastPrinted>1601-01-01T00:00:00Z</cp:lastPrinted>
  <dcterms:created xsi:type="dcterms:W3CDTF">2021-02-24T17:42:37Z</dcterms:created>
  <dcterms:modified xsi:type="dcterms:W3CDTF">2021-04-28T19:50:42Z</dcterms:modified>
</cp:coreProperties>
</file>