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9" r:id="rId5"/>
    <p:sldId id="265" r:id="rId6"/>
    <p:sldId id="266" r:id="rId7"/>
    <p:sldId id="270" r:id="rId8"/>
    <p:sldId id="268" r:id="rId9"/>
    <p:sldId id="264" r:id="rId10"/>
    <p:sldId id="26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9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31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Rubayet</a:t>
            </a:r>
            <a:r>
              <a:rPr lang="en-GB" dirty="0" smtClean="0"/>
              <a:t> </a:t>
            </a:r>
            <a:r>
              <a:rPr lang="en-GB" dirty="0" err="1" smtClean="0"/>
              <a:t>Shafin</a:t>
            </a:r>
            <a:r>
              <a:rPr lang="en-GB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802.11-21/0394r0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MLO: Broadcast TWT for MLDs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2021-03-05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705618"/>
              </p:ext>
            </p:extLst>
          </p:nvPr>
        </p:nvGraphicFramePr>
        <p:xfrm>
          <a:off x="993775" y="2414588"/>
          <a:ext cx="10274300" cy="25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10429873" imgH="2651697" progId="Word.Document.8">
                  <p:embed/>
                </p:oleObj>
              </mc:Choice>
              <mc:Fallback>
                <p:oleObj name="Document" r:id="rId4" imgW="10429873" imgH="2651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74300" cy="2598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An </a:t>
            </a:r>
            <a:r>
              <a:rPr lang="en-US" altLang="zh-CN" dirty="0"/>
              <a:t>MLD may support broadcast TWT </a:t>
            </a:r>
            <a:r>
              <a:rPr lang="en-US" altLang="zh-CN" dirty="0" smtClean="0"/>
              <a:t>operation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Broadcast TWT negotiation can take place on any setup link between an STA affiliated with a non-AP MLD and an AP affiliated with an AP MLD that support broadcast TWT </a:t>
            </a:r>
            <a:r>
              <a:rPr lang="en-US" altLang="zh-CN" dirty="0" smtClean="0"/>
              <a:t>operation. The negotiation can be for more than one setup links.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Broadcast TWT agreement on one setup link between an STA affiliated with a non-AP MLD and an AP affiliated with an AP MLD </a:t>
            </a:r>
            <a:r>
              <a:rPr lang="en-US" altLang="zh-CN" dirty="0" smtClean="0"/>
              <a:t>may be applied to more than one </a:t>
            </a:r>
            <a:r>
              <a:rPr lang="en-US" altLang="zh-CN" dirty="0"/>
              <a:t>setup links between the AP MLD and non-AP </a:t>
            </a:r>
            <a:r>
              <a:rPr lang="en-US" altLang="zh-CN" dirty="0" smtClean="0"/>
              <a:t>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facilitation of broadcast TWT operation for multi-link devices.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Broadcast TWT operation </a:t>
            </a:r>
            <a:r>
              <a:rPr lang="en-US" altLang="zh-CN" dirty="0" smtClean="0"/>
              <a:t>enables </a:t>
            </a:r>
            <a:r>
              <a:rPr lang="en-US" altLang="zh-CN" dirty="0"/>
              <a:t>an AP to set up a shared TWT session for a group of STAs [1], [2</a:t>
            </a:r>
            <a:r>
              <a:rPr lang="en-US" altLang="zh-CN" dirty="0" smtClean="0"/>
              <a:t>]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Allows </a:t>
            </a:r>
            <a:r>
              <a:rPr lang="en-US" altLang="zh-CN" dirty="0"/>
              <a:t>an AP to manage activity in the </a:t>
            </a:r>
            <a:r>
              <a:rPr lang="en-US" altLang="zh-CN" dirty="0" smtClean="0"/>
              <a:t>BSS</a:t>
            </a:r>
          </a:p>
          <a:p>
            <a:pPr marL="800100" lvl="1" indent="-342900">
              <a:buFontTx/>
              <a:buChar char="-"/>
            </a:pPr>
            <a:r>
              <a:rPr lang="en-US" altLang="zh-CN" dirty="0"/>
              <a:t>Minimize contention between STAs, minimize STAs’ awake time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MLDs, individual TWT operation could be set up on a setup link for more than one setup links [Motion 115, #SP60].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address the broadcast TWT operation for multi-link devices (MLDs)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Broadcast TWT operation for MLD can reduce the signaling overhead for TWT setup for multiple links </a:t>
            </a:r>
            <a:r>
              <a:rPr lang="en-US" dirty="0" smtClean="0"/>
              <a:t>by </a:t>
            </a:r>
            <a:r>
              <a:rPr lang="en-US" dirty="0"/>
              <a:t>exchanging the </a:t>
            </a:r>
            <a:r>
              <a:rPr lang="en-US" dirty="0" smtClean="0"/>
              <a:t>TWT signaling </a:t>
            </a:r>
            <a:r>
              <a:rPr lang="en-US" dirty="0"/>
              <a:t>information over a single link</a:t>
            </a:r>
            <a:r>
              <a:rPr lang="en-US" dirty="0" smtClean="0"/>
              <a:t>. </a:t>
            </a: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addition, multiple MLDs can also become members of </a:t>
            </a:r>
            <a:r>
              <a:rPr lang="en-US" dirty="0" smtClean="0"/>
              <a:t>the same </a:t>
            </a:r>
            <a:r>
              <a:rPr lang="en-US" dirty="0"/>
              <a:t>broadcast TWT schedule</a:t>
            </a:r>
            <a:r>
              <a:rPr lang="en-US" dirty="0" smtClean="0"/>
              <a:t>. </a:t>
            </a: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TWT for MLDs (</a:t>
            </a:r>
            <a:r>
              <a:rPr lang="en-US" dirty="0" smtClean="0"/>
              <a:t>1/3)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 MLD in a BSS may support broadcast TWT operation</a:t>
            </a:r>
          </a:p>
          <a:p>
            <a:pPr lvl="1">
              <a:buFontTx/>
              <a:buChar char="-"/>
            </a:pPr>
            <a:r>
              <a:rPr lang="en-US" sz="1600" dirty="0" smtClean="0"/>
              <a:t>TWT </a:t>
            </a:r>
            <a:r>
              <a:rPr lang="en-US" sz="1600" dirty="0"/>
              <a:t>service period (SP) for any MLD supporting TWT operation can be either trigger-based or non-trigger </a:t>
            </a:r>
            <a:r>
              <a:rPr lang="en-US" sz="1600" dirty="0" smtClean="0"/>
              <a:t>based</a:t>
            </a:r>
          </a:p>
          <a:p>
            <a:pPr lvl="1">
              <a:buFontTx/>
              <a:buChar char="-"/>
            </a:pPr>
            <a:r>
              <a:rPr lang="en-US" sz="1600" dirty="0"/>
              <a:t>A non-AP MLD may provide its broadcast TWT operation capabilities during ML </a:t>
            </a:r>
            <a:r>
              <a:rPr lang="en-US" sz="1600" dirty="0" smtClean="0"/>
              <a:t>setup</a:t>
            </a:r>
            <a:endParaRPr lang="en-US" sz="1600" dirty="0"/>
          </a:p>
          <a:p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broadcast TWT is supported by both AP MLD and non-AP MLD, an STA affiliated with the non-AP MLD may receive the Beacon frame containing the broadcast TWT element from an AP affiliated with an AP MLD on a setup link.</a:t>
            </a:r>
          </a:p>
          <a:p>
            <a:pPr lvl="1">
              <a:buFontTx/>
              <a:buChar char="-"/>
            </a:pPr>
            <a:r>
              <a:rPr lang="en-US" sz="1600" dirty="0" smtClean="0"/>
              <a:t>The </a:t>
            </a:r>
            <a:r>
              <a:rPr lang="en-US" sz="1600" dirty="0"/>
              <a:t>STA affiliated with the non-AP MLD on the setup link wakes up to receive the beacon frame and determines the starting time of the broadcast TWT SP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 STA affiliated with a non-AP MLD may negotiate </a:t>
            </a:r>
            <a:r>
              <a:rPr lang="en-US" sz="1600" dirty="0" smtClean="0"/>
              <a:t>broadcast </a:t>
            </a:r>
            <a:r>
              <a:rPr lang="en-US" sz="1600" dirty="0"/>
              <a:t>TWT </a:t>
            </a:r>
            <a:r>
              <a:rPr lang="en-US" sz="1600" dirty="0" smtClean="0"/>
              <a:t>agreements </a:t>
            </a:r>
            <a:r>
              <a:rPr lang="en-US" sz="1600" dirty="0"/>
              <a:t>with an AP affiliated with an AP MLD on one setup link </a:t>
            </a:r>
            <a:r>
              <a:rPr lang="en-US" sz="1600" dirty="0" smtClean="0"/>
              <a:t>for other setup links between the AP MLD and non-AP MLD.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3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(2/3)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4724400"/>
            <a:ext cx="10361084" cy="1447799"/>
          </a:xfrm>
          <a:ln/>
        </p:spPr>
        <p:txBody>
          <a:bodyPr/>
          <a:lstStyle/>
          <a:p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this illustrative example, three links are setup between the AP MLD and non-AP MLD– link between AP1 and </a:t>
            </a:r>
            <a:r>
              <a:rPr lang="en-US" sz="1600" b="0" dirty="0" smtClean="0"/>
              <a:t>STA1, link </a:t>
            </a:r>
            <a:r>
              <a:rPr lang="en-US" sz="1600" b="0" dirty="0"/>
              <a:t>between AP2 and STA2, and link between AP3 and STA3. Both AP MLD and non-AP MLD </a:t>
            </a:r>
            <a:r>
              <a:rPr lang="en-US" sz="1600" b="0" dirty="0" smtClean="0"/>
              <a:t>support broadcast TWT </a:t>
            </a:r>
            <a:r>
              <a:rPr lang="en-US" sz="1600" b="0" dirty="0"/>
              <a:t>operation. Broadcast TWT negotiation occurs on the setup link between AP1 and STA1. After </a:t>
            </a:r>
            <a:r>
              <a:rPr lang="en-US" sz="1600" b="0" dirty="0" smtClean="0"/>
              <a:t>successful negotiation</a:t>
            </a:r>
            <a:r>
              <a:rPr lang="en-US" sz="1600" b="0" dirty="0"/>
              <a:t>, broadcast TWT agreement is applied to the all three setup links.</a:t>
            </a:r>
            <a:endParaRPr lang="en-US" altLang="zh-CN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33" name="Rectangle 32"/>
          <p:cNvSpPr/>
          <p:nvPr/>
        </p:nvSpPr>
        <p:spPr bwMode="auto">
          <a:xfrm>
            <a:off x="1981200" y="1991798"/>
            <a:ext cx="28194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057400" y="2067998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048000" y="2067998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957294" y="2067998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010400" y="2067998"/>
            <a:ext cx="28194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086600" y="2144198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077200" y="2144198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986494" y="2144198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981200" y="3781704"/>
            <a:ext cx="28194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057400" y="3857904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048000" y="3857904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957294" y="3857904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10400" y="3772662"/>
            <a:ext cx="28194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6600" y="3848862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77200" y="3848862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8986494" y="3848862"/>
            <a:ext cx="685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2209800" y="2677598"/>
            <a:ext cx="381000" cy="1095064"/>
          </a:xfrm>
          <a:prstGeom prst="roundRect">
            <a:avLst/>
          </a:prstGeom>
          <a:noFill/>
          <a:ln w="28575" cap="flat" cmpd="sng" algn="ctr">
            <a:solidFill>
              <a:srgbClr val="1E1EFA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133600" y="3068430"/>
            <a:ext cx="29856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Broadcast TWT negotiation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7429500" y="2867304"/>
            <a:ext cx="0" cy="8049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8389856" y="2867303"/>
            <a:ext cx="0" cy="8049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9329394" y="2859439"/>
            <a:ext cx="0" cy="8049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9014452" y="2941665"/>
            <a:ext cx="20078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Broadcast TWT 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agreement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984909" y="1690714"/>
            <a:ext cx="1406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AP MLD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69117" y="4478100"/>
            <a:ext cx="18281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Non-AP MLD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54971" y="4434138"/>
            <a:ext cx="18281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Non-AP MLD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163166" y="1759212"/>
            <a:ext cx="1406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AP MLD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ight Arrow 58"/>
          <p:cNvSpPr/>
          <p:nvPr/>
        </p:nvSpPr>
        <p:spPr bwMode="auto">
          <a:xfrm>
            <a:off x="5772939" y="2948974"/>
            <a:ext cx="630767" cy="39216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009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37210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(3/3)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00916" y="4340715"/>
            <a:ext cx="10361084" cy="1447799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In </a:t>
            </a:r>
            <a:r>
              <a:rPr lang="en-US" sz="1600" b="0" dirty="0"/>
              <a:t>this illustrative example, three links are setup between the AP MLD and non-AP </a:t>
            </a:r>
            <a:r>
              <a:rPr lang="en-US" sz="1600" b="0" dirty="0" smtClean="0"/>
              <a:t>MLD-A. Also, three links are setup between the AP MLD and non-AP MLD-B</a:t>
            </a:r>
            <a:r>
              <a:rPr lang="en-US" sz="1600" b="0" dirty="0"/>
              <a:t>. Both AP MLD and non-AP </a:t>
            </a:r>
            <a:r>
              <a:rPr lang="en-US" sz="1600" b="0" dirty="0" smtClean="0"/>
              <a:t>MLDs support </a:t>
            </a:r>
            <a:r>
              <a:rPr lang="en-US" sz="1600" b="0" dirty="0"/>
              <a:t>broadcast TWT operation. A </a:t>
            </a:r>
            <a:r>
              <a:rPr lang="en-US" sz="1600" b="0" dirty="0" smtClean="0"/>
              <a:t>broadcast TWT negotiation takes place between AP1 of AP MLD and STA1 of non-AP MLD-A. Similarly, another TWT negotiation takes place between AP1 of AP MLD and STA1 of non-AP MLD-B. After successful negotiation, same broadcast TWT  agreement is established between AP1 of AP MLD and STA1 of non-AP MLD-A, AP1 of AP MLD and STA1 of non-AP MLD-B, and AP3 of AP MLD and STA3 of non-AP MLD-B.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33" name="Rectangle 32"/>
          <p:cNvSpPr/>
          <p:nvPr/>
        </p:nvSpPr>
        <p:spPr bwMode="auto">
          <a:xfrm>
            <a:off x="2239674" y="1750534"/>
            <a:ext cx="1921871" cy="382585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315874" y="1826734"/>
            <a:ext cx="533400" cy="243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916417" y="1826734"/>
            <a:ext cx="533400" cy="243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507784" y="1826734"/>
            <a:ext cx="538506" cy="243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AP3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004677" y="3200155"/>
            <a:ext cx="2057400" cy="39318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080877" y="3276355"/>
            <a:ext cx="600543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757620" y="3276355"/>
            <a:ext cx="604494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438314" y="3267313"/>
            <a:ext cx="538506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 rot="20109612">
            <a:off x="2852020" y="2112317"/>
            <a:ext cx="159155" cy="1186520"/>
          </a:xfrm>
          <a:prstGeom prst="roundRect">
            <a:avLst>
              <a:gd name="adj" fmla="val 19956"/>
            </a:avLst>
          </a:prstGeom>
          <a:noFill/>
          <a:ln w="28575" cap="flat" cmpd="sng" algn="ctr">
            <a:solidFill>
              <a:srgbClr val="1E1EFA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87550" y="2486554"/>
            <a:ext cx="29856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Broadcast TWT negotiation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207235" y="1411654"/>
            <a:ext cx="1406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AP MLD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6208" y="3662337"/>
            <a:ext cx="2180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solidFill>
                  <a:schemeClr val="tx1"/>
                </a:solidFill>
              </a:rPr>
              <a:t>n</a:t>
            </a:r>
            <a:r>
              <a:rPr lang="en-US" sz="1600" dirty="0" smtClean="0">
                <a:solidFill>
                  <a:schemeClr val="tx1"/>
                </a:solidFill>
              </a:rPr>
              <a:t>on-AP MLD-A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43300" y="3208019"/>
            <a:ext cx="2057400" cy="39318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19500" y="3284219"/>
            <a:ext cx="600543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1296243" y="3284219"/>
            <a:ext cx="604494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976937" y="3275177"/>
            <a:ext cx="538506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 rot="3352696">
            <a:off x="1661287" y="1767419"/>
            <a:ext cx="155645" cy="1864206"/>
          </a:xfrm>
          <a:prstGeom prst="roundRect">
            <a:avLst>
              <a:gd name="adj" fmla="val 19956"/>
            </a:avLst>
          </a:prstGeom>
          <a:noFill/>
          <a:ln w="28575" cap="flat" cmpd="sng" algn="ctr">
            <a:solidFill>
              <a:srgbClr val="1E1EFA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094129" y="3616140"/>
            <a:ext cx="2180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solidFill>
                  <a:schemeClr val="tx1"/>
                </a:solidFill>
              </a:rPr>
              <a:t>n</a:t>
            </a:r>
            <a:r>
              <a:rPr lang="en-US" sz="1600" dirty="0" smtClean="0">
                <a:solidFill>
                  <a:schemeClr val="tx1"/>
                </a:solidFill>
              </a:rPr>
              <a:t>on-AP MLD-B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940129" y="1724738"/>
            <a:ext cx="1921871" cy="382585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016329" y="1800938"/>
            <a:ext cx="533400" cy="243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616872" y="1800938"/>
            <a:ext cx="533400" cy="243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0208239" y="1800938"/>
            <a:ext cx="538506" cy="243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AP3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9705132" y="3174359"/>
            <a:ext cx="2057400" cy="39318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9781332" y="3250559"/>
            <a:ext cx="600543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0458075" y="3250559"/>
            <a:ext cx="604494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1138769" y="3241517"/>
            <a:ext cx="538506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907690" y="1385858"/>
            <a:ext cx="1406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AP MLD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243755" y="3182223"/>
            <a:ext cx="2057400" cy="39318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319955" y="3258423"/>
            <a:ext cx="600543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996698" y="3258423"/>
            <a:ext cx="604494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77392" y="3249381"/>
            <a:ext cx="538506" cy="2431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9794584" y="3590344"/>
            <a:ext cx="2180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solidFill>
                  <a:schemeClr val="tx1"/>
                </a:solidFill>
              </a:rPr>
              <a:t>n</a:t>
            </a:r>
            <a:r>
              <a:rPr lang="en-US" sz="1600" dirty="0" smtClean="0">
                <a:solidFill>
                  <a:schemeClr val="tx1"/>
                </a:solidFill>
              </a:rPr>
              <a:t>on-AP MLD-B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9362232" y="2162224"/>
            <a:ext cx="685800" cy="965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0628429" y="2162224"/>
            <a:ext cx="685800" cy="965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H="1">
            <a:off x="7696200" y="2174481"/>
            <a:ext cx="1495477" cy="9519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5" name="Rectangle 84"/>
          <p:cNvSpPr/>
          <p:nvPr/>
        </p:nvSpPr>
        <p:spPr>
          <a:xfrm>
            <a:off x="6692271" y="2239331"/>
            <a:ext cx="20078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chemeClr val="tx1"/>
                </a:solidFill>
              </a:rPr>
              <a:t>Broadcast TWT 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agreement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692271" y="3583387"/>
            <a:ext cx="2180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solidFill>
                  <a:schemeClr val="tx1"/>
                </a:solidFill>
              </a:rPr>
              <a:t>n</a:t>
            </a:r>
            <a:r>
              <a:rPr lang="en-US" sz="1600" dirty="0" smtClean="0">
                <a:solidFill>
                  <a:schemeClr val="tx1"/>
                </a:solidFill>
              </a:rPr>
              <a:t>on-AP MLD-A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5867400" y="2655831"/>
            <a:ext cx="630767" cy="39216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9165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propose the facilitation of broadcast TWT operation for MLDs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For </a:t>
            </a:r>
            <a:r>
              <a:rPr lang="en-US" altLang="zh-CN" dirty="0"/>
              <a:t>any </a:t>
            </a:r>
            <a:r>
              <a:rPr lang="en-US" altLang="zh-CN" dirty="0" smtClean="0"/>
              <a:t>MLD, </a:t>
            </a:r>
            <a:r>
              <a:rPr lang="en-US" altLang="zh-CN" dirty="0"/>
              <a:t>it is optional to support broadcast TWT </a:t>
            </a:r>
            <a:r>
              <a:rPr lang="en-US" altLang="zh-CN" dirty="0" smtClean="0"/>
              <a:t>operation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A non-AP MLD may provide its broadcast TWT operation capabilities during ML setup</a:t>
            </a:r>
          </a:p>
          <a:p>
            <a:pPr marL="457200" lvl="1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Between </a:t>
            </a:r>
            <a:r>
              <a:rPr lang="en-US" altLang="zh-CN" dirty="0"/>
              <a:t>an AP MLD and a non-AP MLD supporting</a:t>
            </a:r>
            <a:r>
              <a:rPr lang="en-US" dirty="0"/>
              <a:t> broadcast TWT operation</a:t>
            </a:r>
            <a:r>
              <a:rPr lang="en-US" altLang="zh-CN" dirty="0"/>
              <a:t> , broadcast TWT negotiation can </a:t>
            </a:r>
            <a:r>
              <a:rPr lang="en-US" altLang="zh-CN" dirty="0" smtClean="0"/>
              <a:t>take place </a:t>
            </a:r>
            <a:r>
              <a:rPr lang="en-US" altLang="zh-CN" dirty="0"/>
              <a:t>over any setup </a:t>
            </a:r>
            <a:r>
              <a:rPr lang="en-US" altLang="zh-CN" dirty="0" smtClean="0"/>
              <a:t>link for more than one setup links between the AP MLD and non-AP MLD</a:t>
            </a:r>
            <a:endParaRPr lang="en-US" altLang="zh-CN" dirty="0"/>
          </a:p>
          <a:p>
            <a:pPr lvl="1"/>
            <a:r>
              <a:rPr lang="en-US" altLang="zh-CN" dirty="0" smtClean="0"/>
              <a:t>- Broadcast </a:t>
            </a:r>
            <a:r>
              <a:rPr lang="en-US" altLang="zh-CN" dirty="0"/>
              <a:t>TWT agreement on one setup link </a:t>
            </a:r>
            <a:r>
              <a:rPr lang="en-US" altLang="zh-CN" dirty="0" smtClean="0"/>
              <a:t>may be applied </a:t>
            </a:r>
            <a:r>
              <a:rPr lang="en-US" altLang="zh-CN" dirty="0"/>
              <a:t>to other setup links between the </a:t>
            </a:r>
            <a:r>
              <a:rPr lang="en-US" altLang="zh-CN" dirty="0" smtClean="0"/>
              <a:t>AP MLD </a:t>
            </a:r>
            <a:r>
              <a:rPr lang="en-US" altLang="zh-CN" dirty="0"/>
              <a:t>and non-AP MLD as well.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26.8.3 (Broadcast TWT operation)</a:t>
            </a:r>
          </a:p>
          <a:p>
            <a:pPr marL="0" indent="0">
              <a:buNone/>
            </a:pPr>
            <a:r>
              <a:rPr lang="en-US" altLang="zh-CN" dirty="0"/>
              <a:t>[2] IEEE P802.11ax/D8.0 – 10.47 (Target Wake Time)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1051</Words>
  <Application>Microsoft Office PowerPoint</Application>
  <PresentationFormat>Widescreen</PresentationFormat>
  <Paragraphs>162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MLO: Broadcast TWT for MLDs</vt:lpstr>
      <vt:lpstr>Abstract</vt:lpstr>
      <vt:lpstr>Background</vt:lpstr>
      <vt:lpstr>Motivation</vt:lpstr>
      <vt:lpstr>Broadcast TWT for MLDs (1/3)</vt:lpstr>
      <vt:lpstr>Broadcast TWT for MLDs (2/3)</vt:lpstr>
      <vt:lpstr>Broadcast TWT for MLDs (3/3)</vt:lpstr>
      <vt:lpstr>Summary</vt:lpstr>
      <vt:lpstr>References</vt:lpstr>
      <vt:lpstr>SP 1</vt:lpstr>
    </vt:vector>
  </TitlesOfParts>
  <Company>Samsung Research America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keywords>11-21-0394/r0</cp:keywords>
  <cp:lastModifiedBy>Stanley, Dorothy</cp:lastModifiedBy>
  <cp:revision>20</cp:revision>
  <cp:lastPrinted>1601-01-01T00:00:00Z</cp:lastPrinted>
  <dcterms:created xsi:type="dcterms:W3CDTF">2021-02-24T17:42:37Z</dcterms:created>
  <dcterms:modified xsi:type="dcterms:W3CDTF">2021-03-07T20:41:20Z</dcterms:modified>
</cp:coreProperties>
</file>