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71" r:id="rId8"/>
    <p:sldId id="272" r:id="rId9"/>
    <p:sldId id="263" r:id="rId10"/>
    <p:sldId id="269" r:id="rId11"/>
    <p:sldId id="270" r:id="rId12"/>
    <p:sldId id="273" r:id="rId13"/>
    <p:sldId id="268"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660"/>
  </p:normalViewPr>
  <p:slideViewPr>
    <p:cSldViewPr>
      <p:cViewPr varScale="1">
        <p:scale>
          <a:sx n="72" d="100"/>
          <a:sy n="72" d="100"/>
        </p:scale>
        <p:origin x="264"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Lee" userId="a2decf2a-10d0-44d4-9057-d0b4efae164d" providerId="ADAL" clId="{72864CF7-BD40-41F1-81C6-7778379B8535}"/>
    <pc:docChg chg="modSld">
      <pc:chgData name="Nancy Lee" userId="a2decf2a-10d0-44d4-9057-d0b4efae164d" providerId="ADAL" clId="{72864CF7-BD40-41F1-81C6-7778379B8535}" dt="2021-03-08T12:46:09.422" v="25" actId="6549"/>
      <pc:docMkLst>
        <pc:docMk/>
      </pc:docMkLst>
      <pc:sldChg chg="modSp mod">
        <pc:chgData name="Nancy Lee" userId="a2decf2a-10d0-44d4-9057-d0b4efae164d" providerId="ADAL" clId="{72864CF7-BD40-41F1-81C6-7778379B8535}" dt="2021-03-08T12:46:09.422" v="25" actId="6549"/>
        <pc:sldMkLst>
          <pc:docMk/>
          <pc:sldMk cId="0" sldId="263"/>
        </pc:sldMkLst>
        <pc:spChg chg="mod">
          <ac:chgData name="Nancy Lee" userId="a2decf2a-10d0-44d4-9057-d0b4efae164d" providerId="ADAL" clId="{72864CF7-BD40-41F1-81C6-7778379B8535}" dt="2021-03-08T12:46:09.422" v="25" actId="6549"/>
          <ac:spMkLst>
            <pc:docMk/>
            <pc:sldMk cId="0" sldId="263"/>
            <ac:spMk id="3" creationId="{00000000-0000-0000-0000-000000000000}"/>
          </ac:spMkLst>
        </pc:spChg>
      </pc:sldChg>
      <pc:sldChg chg="modSp mod">
        <pc:chgData name="Nancy Lee" userId="a2decf2a-10d0-44d4-9057-d0b4efae164d" providerId="ADAL" clId="{72864CF7-BD40-41F1-81C6-7778379B8535}" dt="2021-03-08T12:44:44.169" v="0" actId="207"/>
        <pc:sldMkLst>
          <pc:docMk/>
          <pc:sldMk cId="3808458372" sldId="268"/>
        </pc:sldMkLst>
        <pc:spChg chg="mod">
          <ac:chgData name="Nancy Lee" userId="a2decf2a-10d0-44d4-9057-d0b4efae164d" providerId="ADAL" clId="{72864CF7-BD40-41F1-81C6-7778379B8535}" dt="2021-03-08T12:44:44.169" v="0" actId="207"/>
          <ac:spMkLst>
            <pc:docMk/>
            <pc:sldMk cId="3808458372" sldId="268"/>
            <ac:spMk id="3" creationId="{00000000-0000-0000-0000-000000000000}"/>
          </ac:spMkLst>
        </pc:spChg>
      </pc:sldChg>
      <pc:sldChg chg="modSp mod">
        <pc:chgData name="Nancy Lee" userId="a2decf2a-10d0-44d4-9057-d0b4efae164d" providerId="ADAL" clId="{72864CF7-BD40-41F1-81C6-7778379B8535}" dt="2021-03-08T12:44:53.596" v="2" actId="207"/>
        <pc:sldMkLst>
          <pc:docMk/>
          <pc:sldMk cId="647375543" sldId="270"/>
        </pc:sldMkLst>
        <pc:spChg chg="mod">
          <ac:chgData name="Nancy Lee" userId="a2decf2a-10d0-44d4-9057-d0b4efae164d" providerId="ADAL" clId="{72864CF7-BD40-41F1-81C6-7778379B8535}" dt="2021-03-08T12:44:53.596" v="2" actId="207"/>
          <ac:spMkLst>
            <pc:docMk/>
            <pc:sldMk cId="647375543" sldId="270"/>
            <ac:spMk id="3" creationId="{00000000-0000-0000-0000-000000000000}"/>
          </ac:spMkLst>
        </pc:spChg>
      </pc:sldChg>
      <pc:sldChg chg="modSp mod">
        <pc:chgData name="Nancy Lee" userId="a2decf2a-10d0-44d4-9057-d0b4efae164d" providerId="ADAL" clId="{72864CF7-BD40-41F1-81C6-7778379B8535}" dt="2021-03-08T12:44:48.695" v="1" actId="207"/>
        <pc:sldMkLst>
          <pc:docMk/>
          <pc:sldMk cId="2140711400" sldId="273"/>
        </pc:sldMkLst>
        <pc:spChg chg="mod">
          <ac:chgData name="Nancy Lee" userId="a2decf2a-10d0-44d4-9057-d0b4efae164d" providerId="ADAL" clId="{72864CF7-BD40-41F1-81C6-7778379B8535}" dt="2021-03-08T12:44:48.695" v="1" actId="207"/>
          <ac:spMkLst>
            <pc:docMk/>
            <pc:sldMk cId="2140711400" sldId="2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NL"/>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Nancy Lee, Signify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NL"/>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Nancy Lee, Signify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8661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1839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5825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2357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7969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3805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1846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8790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44165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NL"/>
              <a:t>March 2021</a:t>
            </a:r>
            <a:endParaRPr lang="en-GB"/>
          </a:p>
        </p:txBody>
      </p:sp>
      <p:sp>
        <p:nvSpPr>
          <p:cNvPr id="6" name="Footer Placeholder 5"/>
          <p:cNvSpPr>
            <a:spLocks noGrp="1"/>
          </p:cNvSpPr>
          <p:nvPr>
            <p:ph type="ftr" idx="11"/>
          </p:nvPr>
        </p:nvSpPr>
        <p:spPr/>
        <p:txBody>
          <a:bodyPr/>
          <a:lstStyle>
            <a:lvl1pPr>
              <a:defRPr/>
            </a:lvl1pPr>
          </a:lstStyle>
          <a:p>
            <a:r>
              <a:rPr lang="en-GB"/>
              <a:t>Nancy Lee, Signify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NL"/>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Nancy Lee, Signify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NL"/>
              <a:t>March 2021</a:t>
            </a:r>
            <a:endParaRPr lang="en-GB"/>
          </a:p>
        </p:txBody>
      </p:sp>
      <p:sp>
        <p:nvSpPr>
          <p:cNvPr id="4" name="Footer Placeholder 3"/>
          <p:cNvSpPr>
            <a:spLocks noGrp="1"/>
          </p:cNvSpPr>
          <p:nvPr>
            <p:ph type="ftr" idx="11"/>
          </p:nvPr>
        </p:nvSpPr>
        <p:spPr/>
        <p:txBody>
          <a:bodyPr/>
          <a:lstStyle>
            <a:lvl1pPr>
              <a:defRPr/>
            </a:lvl1pPr>
          </a:lstStyle>
          <a:p>
            <a:r>
              <a:rPr lang="en-GB"/>
              <a:t>Nancy Lee, Signify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NL"/>
              <a:t>March 2021</a:t>
            </a:r>
            <a:endParaRPr lang="en-GB"/>
          </a:p>
        </p:txBody>
      </p:sp>
      <p:sp>
        <p:nvSpPr>
          <p:cNvPr id="3" name="Footer Placeholder 2"/>
          <p:cNvSpPr>
            <a:spLocks noGrp="1"/>
          </p:cNvSpPr>
          <p:nvPr>
            <p:ph type="ftr" idx="11"/>
          </p:nvPr>
        </p:nvSpPr>
        <p:spPr/>
        <p:txBody>
          <a:bodyPr/>
          <a:lstStyle>
            <a:lvl1pPr>
              <a:defRPr/>
            </a:lvl1pPr>
          </a:lstStyle>
          <a:p>
            <a:r>
              <a:rPr lang="en-GB"/>
              <a:t>Nancy Lee, Signify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Nancy Lee, Signify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802.11-21/00382r0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LC optimized mode coexistence with other 11bb PHYs</a:t>
            </a:r>
          </a:p>
        </p:txBody>
      </p:sp>
      <p:sp>
        <p:nvSpPr>
          <p:cNvPr id="3074" name="Rectangle 2"/>
          <p:cNvSpPr>
            <a:spLocks noGrp="1" noChangeArrowheads="1"/>
          </p:cNvSpPr>
          <p:nvPr>
            <p:ph type="subTitle" idx="1"/>
          </p:nvPr>
        </p:nvSpPr>
        <p:spPr>
          <a:xfrm>
            <a:off x="1828800" y="19605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2021-03-08</a:t>
            </a:r>
          </a:p>
        </p:txBody>
      </p:sp>
      <p:sp>
        <p:nvSpPr>
          <p:cNvPr id="6" name="Date Placeholder 3"/>
          <p:cNvSpPr>
            <a:spLocks noGrp="1"/>
          </p:cNvSpPr>
          <p:nvPr>
            <p:ph type="dt" idx="10"/>
          </p:nvPr>
        </p:nvSpPr>
        <p:spPr/>
        <p:txBody>
          <a:bodyPr/>
          <a:lstStyle/>
          <a:p>
            <a:r>
              <a:rPr lang="en-NL"/>
              <a:t>March 2021</a:t>
            </a:r>
            <a:endParaRPr lang="en-GB" dirty="0"/>
          </a:p>
        </p:txBody>
      </p:sp>
      <p:sp>
        <p:nvSpPr>
          <p:cNvPr id="7" name="Footer Placeholder 4"/>
          <p:cNvSpPr>
            <a:spLocks noGrp="1"/>
          </p:cNvSpPr>
          <p:nvPr>
            <p:ph type="ftr" idx="11"/>
          </p:nvPr>
        </p:nvSpPr>
        <p:spPr/>
        <p:txBody>
          <a:bodyPr/>
          <a:lstStyle/>
          <a:p>
            <a:r>
              <a:rPr lang="en-GB"/>
              <a:t>Nancy Lee, Signify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77046418"/>
              </p:ext>
            </p:extLst>
          </p:nvPr>
        </p:nvGraphicFramePr>
        <p:xfrm>
          <a:off x="990600" y="2895600"/>
          <a:ext cx="10399184" cy="2531637"/>
        </p:xfrm>
        <a:graphic>
          <a:graphicData uri="http://schemas.openxmlformats.org/presentationml/2006/ole">
            <mc:AlternateContent xmlns:mc="http://schemas.openxmlformats.org/markup-compatibility/2006">
              <mc:Choice xmlns:v="urn:schemas-microsoft-com:vml" Requires="v">
                <p:oleObj name="Document" r:id="rId3" imgW="10441751" imgH="2556914" progId="Word.Document.8">
                  <p:embed/>
                </p:oleObj>
              </mc:Choice>
              <mc:Fallback>
                <p:oleObj name="Document" r:id="rId3" imgW="10441751" imgH="2556914" progId="Word.Document.8">
                  <p:embed/>
                  <p:pic>
                    <p:nvPicPr>
                      <p:cNvPr id="3075" name="Object 3"/>
                      <p:cNvPicPr>
                        <a:picLocks noChangeAspect="1" noChangeArrowheads="1"/>
                      </p:cNvPicPr>
                      <p:nvPr/>
                    </p:nvPicPr>
                    <p:blipFill>
                      <a:blip r:embed="rId4"/>
                      <a:srcRect/>
                      <a:stretch>
                        <a:fillRect/>
                      </a:stretch>
                    </p:blipFill>
                    <p:spPr bwMode="auto">
                      <a:xfrm>
                        <a:off x="990600" y="2895600"/>
                        <a:ext cx="10399184" cy="2531637"/>
                      </a:xfrm>
                      <a:prstGeom prst="rect">
                        <a:avLst/>
                      </a:prstGeom>
                      <a:noFill/>
                    </p:spPr>
                  </p:pic>
                </p:oleObj>
              </mc:Fallback>
            </mc:AlternateContent>
          </a:graphicData>
        </a:graphic>
      </p:graphicFrame>
      <p:sp>
        <p:nvSpPr>
          <p:cNvPr id="3076" name="Rectangle 4"/>
          <p:cNvSpPr>
            <a:spLocks noChangeArrowheads="1"/>
          </p:cNvSpPr>
          <p:nvPr/>
        </p:nvSpPr>
        <p:spPr bwMode="auto">
          <a:xfrm>
            <a:off x="993775" y="24698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99813">
              <a:spcAft>
                <a:spcPts val="600"/>
              </a:spcAft>
            </a:pPr>
            <a:r>
              <a:rPr lang="en-US" sz="3200" dirty="0"/>
              <a:t>Comparison of subcarrier spacings</a:t>
            </a:r>
          </a:p>
        </p:txBody>
      </p:sp>
      <p:sp>
        <p:nvSpPr>
          <p:cNvPr id="3" name="Content Placeholder 2"/>
          <p:cNvSpPr>
            <a:spLocks noGrp="1"/>
          </p:cNvSpPr>
          <p:nvPr>
            <p:ph idx="1"/>
          </p:nvPr>
        </p:nvSpPr>
        <p:spPr>
          <a:xfrm>
            <a:off x="914400" y="1981201"/>
            <a:ext cx="10667999" cy="4113213"/>
          </a:xfrm>
        </p:spPr>
        <p:txBody>
          <a:bodyPr/>
          <a:lstStyle/>
          <a:p>
            <a:pPr marL="399813">
              <a:spcAft>
                <a:spcPts val="600"/>
              </a:spcAft>
              <a:buFont typeface="Arial" panose="020B0604020202020204" pitchFamily="34" charset="0"/>
              <a:buChar char="•"/>
            </a:pPr>
            <a:r>
              <a:rPr lang="en-US" sz="2000" dirty="0"/>
              <a:t>Subcarrier spacings</a:t>
            </a:r>
          </a:p>
          <a:p>
            <a:pPr marL="799863" lvl="1">
              <a:spcAft>
                <a:spcPts val="600"/>
              </a:spcAft>
              <a:buFont typeface="Arial" panose="020B0604020202020204" pitchFamily="34" charset="0"/>
              <a:buChar char="•"/>
            </a:pPr>
            <a:r>
              <a:rPr lang="en-US" sz="1800" dirty="0"/>
              <a:t>LC HE mode: 78.125 kHz for HE PHY, from 802.11ax Table 27-12 (Timing-related constants)</a:t>
            </a:r>
          </a:p>
          <a:p>
            <a:pPr marL="799863" lvl="1">
              <a:spcAft>
                <a:spcPts val="600"/>
              </a:spcAft>
              <a:buFont typeface="Arial" panose="020B0604020202020204" pitchFamily="34" charset="0"/>
              <a:buChar char="•"/>
            </a:pPr>
            <a:r>
              <a:rPr lang="en-US" sz="1800" dirty="0"/>
              <a:t>LC common mode: 312.5 kHz, i.e., 4x78.125 kHz, from 802.11 Table 17-5 (Timing-related parameters)</a:t>
            </a:r>
          </a:p>
          <a:p>
            <a:pPr marL="799863" lvl="1">
              <a:spcAft>
                <a:spcPts val="600"/>
              </a:spcAft>
              <a:buFont typeface="Arial" panose="020B0604020202020204" pitchFamily="34" charset="0"/>
              <a:buChar char="•"/>
            </a:pPr>
            <a:r>
              <a:rPr lang="en-US" sz="1800" dirty="0"/>
              <a:t>LC optimized mode: 195.3125 kHz, from P802.11bb D0.3 Table 3 (OFDM Parameters of LC optimized mode)</a:t>
            </a:r>
          </a:p>
          <a:p>
            <a:pPr marL="1199913" lvl="2">
              <a:spcAft>
                <a:spcPts val="600"/>
              </a:spcAft>
              <a:buFont typeface="Arial" panose="020B0604020202020204" pitchFamily="34" charset="0"/>
              <a:buChar char="•"/>
            </a:pPr>
            <a:r>
              <a:rPr lang="en-US" sz="1600" dirty="0"/>
              <a:t>Corresponds to k=8 in ITU G.9960 Table 7-67: subcarrier spacing is 24.4140625 kHz x k, where k is 1, 2, 4, 8, 16, 32, 64</a:t>
            </a:r>
          </a:p>
          <a:p>
            <a:pPr marL="399813">
              <a:spcAft>
                <a:spcPts val="600"/>
              </a:spcAft>
              <a:buFont typeface="Arial" panose="020B0604020202020204" pitchFamily="34" charset="0"/>
              <a:buChar char="•"/>
            </a:pPr>
            <a:r>
              <a:rPr lang="en-US" sz="2000" dirty="0"/>
              <a:t>The subcarrier spacings are more closely related than they might seem:</a:t>
            </a:r>
          </a:p>
          <a:p>
            <a:pPr marL="799863" lvl="1">
              <a:spcAft>
                <a:spcPts val="600"/>
              </a:spcAft>
              <a:buFont typeface="Arial" panose="020B0604020202020204" pitchFamily="34" charset="0"/>
              <a:buChar char="•"/>
            </a:pPr>
            <a:r>
              <a:rPr lang="en-US" sz="1800" dirty="0"/>
              <a:t>If k=4, then 78.125/(24.4140625*4) = 4/5 exactly (i.e., 0.80000…)</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2990460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Adapting the LC optimized PHY clock rate</a:t>
            </a:r>
          </a:p>
        </p:txBody>
      </p:sp>
      <p:sp>
        <p:nvSpPr>
          <p:cNvPr id="3" name="Content Placeholder 2"/>
          <p:cNvSpPr>
            <a:spLocks noGrp="1"/>
          </p:cNvSpPr>
          <p:nvPr>
            <p:ph idx="1"/>
          </p:nvPr>
        </p:nvSpPr>
        <p:spPr/>
        <p:txBody>
          <a:bodyPr/>
          <a:lstStyle/>
          <a:p>
            <a:pPr marL="399813">
              <a:spcAft>
                <a:spcPts val="600"/>
              </a:spcAft>
              <a:buFont typeface="Arial" panose="020B0604020202020204" pitchFamily="34" charset="0"/>
              <a:buChar char="•"/>
            </a:pPr>
            <a:r>
              <a:rPr lang="en-US" dirty="0">
                <a:solidFill>
                  <a:schemeClr val="tx1"/>
                </a:solidFill>
              </a:rPr>
              <a:t>Proposal A: </a:t>
            </a:r>
            <a:r>
              <a:rPr lang="en-US" dirty="0"/>
              <a:t>set LC optimized PHY rate to 80% of ITU PHY rate</a:t>
            </a:r>
          </a:p>
          <a:p>
            <a:pPr marL="799863" lvl="1">
              <a:spcAft>
                <a:spcPts val="600"/>
              </a:spcAft>
              <a:buFont typeface="Arial" panose="020B0604020202020204" pitchFamily="34" charset="0"/>
              <a:buChar char="•"/>
            </a:pPr>
            <a:r>
              <a:rPr lang="en-US" dirty="0"/>
              <a:t>All subcarrier spacings become integer multiples of </a:t>
            </a:r>
            <a:r>
              <a:rPr lang="en-US" sz="2000" dirty="0">
                <a:solidFill>
                  <a:schemeClr val="tx1"/>
                </a:solidFill>
              </a:rPr>
              <a:t>78.125</a:t>
            </a:r>
            <a:r>
              <a:rPr lang="en-US" sz="2000" dirty="0"/>
              <a:t> kHz (</a:t>
            </a:r>
            <a:r>
              <a:rPr lang="en-US" dirty="0"/>
              <a:t>LC HE mode subcarrier spacing), which facilitates implementation</a:t>
            </a:r>
          </a:p>
          <a:p>
            <a:pPr marL="1199913" lvl="2">
              <a:spcAft>
                <a:spcPts val="600"/>
              </a:spcAft>
              <a:buFont typeface="Arial" panose="020B0604020202020204" pitchFamily="34" charset="0"/>
              <a:buChar char="•"/>
            </a:pPr>
            <a:r>
              <a:rPr lang="en-US" dirty="0"/>
              <a:t>LC optimized PHY subcarrier spacing 195.3125x0.08 = 156.25 kHz = 2x78.125 kHz</a:t>
            </a:r>
          </a:p>
          <a:p>
            <a:pPr marL="1199913" lvl="2">
              <a:spcAft>
                <a:spcPts val="600"/>
              </a:spcAft>
              <a:buFont typeface="Arial" panose="020B0604020202020204" pitchFamily="34" charset="0"/>
              <a:buChar char="•"/>
            </a:pPr>
            <a:r>
              <a:rPr lang="en-US" dirty="0"/>
              <a:t>LC common mode PHY subcarrier spacing is </a:t>
            </a:r>
            <a:r>
              <a:rPr lang="en-US" sz="1800" dirty="0"/>
              <a:t>4x78.125 kHz</a:t>
            </a:r>
            <a:endParaRPr lang="en-US" dirty="0"/>
          </a:p>
          <a:p>
            <a:pPr marL="799863" lvl="1">
              <a:spcAft>
                <a:spcPts val="600"/>
              </a:spcAft>
              <a:buFont typeface="Arial" panose="020B0604020202020204" pitchFamily="34" charset="0"/>
              <a:buChar char="•"/>
            </a:pPr>
            <a:r>
              <a:rPr lang="en-US" dirty="0"/>
              <a:t>LC optimized mode modulation bandwidths change from 50, 100, 200 MHz to 40, 80, 160 MHz, i.e., exact match with LC HE mode bandwidths. This facilitates filtering.</a:t>
            </a:r>
          </a:p>
          <a:p>
            <a:pPr marL="799863" lvl="1">
              <a:spcAft>
                <a:spcPts val="600"/>
              </a:spcAft>
              <a:buFont typeface="Arial" panose="020B0604020202020204" pitchFamily="34" charset="0"/>
              <a:buChar char="•"/>
            </a:pPr>
            <a:r>
              <a:rPr lang="en-US" dirty="0"/>
              <a:t>Still supporting ITU tone mapping, constellation mapping, etc.</a:t>
            </a:r>
          </a:p>
          <a:p>
            <a:pPr marL="799863" lvl="1">
              <a:spcAft>
                <a:spcPts val="600"/>
              </a:spcAft>
              <a:buFont typeface="Arial" panose="020B0604020202020204" pitchFamily="34" charset="0"/>
              <a:buChar char="•"/>
            </a:pPr>
            <a:r>
              <a:rPr lang="en-US" dirty="0"/>
              <a:t>Achievable bit rate is, of course, reduced by 20%</a:t>
            </a:r>
          </a:p>
          <a:p>
            <a:pPr marL="399813">
              <a:spcAft>
                <a:spcPts val="600"/>
              </a:spcAft>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6473755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Keeping the LC optimized PHY clock rate</a:t>
            </a:r>
          </a:p>
        </p:txBody>
      </p:sp>
      <p:sp>
        <p:nvSpPr>
          <p:cNvPr id="3" name="Content Placeholder 2"/>
          <p:cNvSpPr>
            <a:spLocks noGrp="1"/>
          </p:cNvSpPr>
          <p:nvPr>
            <p:ph idx="1"/>
          </p:nvPr>
        </p:nvSpPr>
        <p:spPr>
          <a:xfrm>
            <a:off x="762000" y="1981200"/>
            <a:ext cx="6019800" cy="4113213"/>
          </a:xfrm>
        </p:spPr>
        <p:txBody>
          <a:bodyPr/>
          <a:lstStyle/>
          <a:p>
            <a:pPr marL="399813">
              <a:spcAft>
                <a:spcPts val="600"/>
              </a:spcAft>
              <a:buFont typeface="Arial" panose="020B0604020202020204" pitchFamily="34" charset="0"/>
              <a:buChar char="•"/>
            </a:pPr>
            <a:r>
              <a:rPr lang="en-US" dirty="0">
                <a:solidFill>
                  <a:schemeClr val="tx1"/>
                </a:solidFill>
              </a:rPr>
              <a:t>Proposal B: </a:t>
            </a:r>
            <a:r>
              <a:rPr lang="en-US" dirty="0"/>
              <a:t>Use fractional PLL to operate all PHYs with native clock rates</a:t>
            </a:r>
          </a:p>
          <a:p>
            <a:pPr marL="799863" lvl="1">
              <a:spcAft>
                <a:spcPts val="600"/>
              </a:spcAft>
              <a:buFont typeface="Arial" panose="020B0604020202020204" pitchFamily="34" charset="0"/>
              <a:buChar char="•"/>
            </a:pPr>
            <a:r>
              <a:rPr lang="en-US" dirty="0"/>
              <a:t>Clocks are divided by factor N before PLL</a:t>
            </a:r>
          </a:p>
          <a:p>
            <a:pPr marL="799863" lvl="1">
              <a:spcAft>
                <a:spcPts val="600"/>
              </a:spcAft>
              <a:buFont typeface="Arial" panose="020B0604020202020204" pitchFamily="34" charset="0"/>
              <a:buChar char="•"/>
            </a:pPr>
            <a:r>
              <a:rPr lang="en-US" dirty="0"/>
              <a:t>CM PHY is clocked as 20 MHz </a:t>
            </a:r>
          </a:p>
          <a:p>
            <a:pPr marL="1199913" lvl="2">
              <a:spcAft>
                <a:spcPts val="600"/>
              </a:spcAft>
              <a:buFont typeface="Arial" panose="020B0604020202020204" pitchFamily="34" charset="0"/>
              <a:buChar char="•"/>
            </a:pPr>
            <a:r>
              <a:rPr lang="en-US" dirty="0"/>
              <a:t>= 200 MHz /10 LCO base rate </a:t>
            </a:r>
          </a:p>
          <a:p>
            <a:pPr marL="1199913" lvl="2">
              <a:spcAft>
                <a:spcPts val="600"/>
              </a:spcAft>
              <a:buFont typeface="Arial" panose="020B0604020202020204" pitchFamily="34" charset="0"/>
              <a:buChar char="•"/>
            </a:pPr>
            <a:r>
              <a:rPr lang="en-US" dirty="0"/>
              <a:t>= 160 MHz / 8 HE base rate</a:t>
            </a:r>
          </a:p>
          <a:p>
            <a:pPr marL="799863" lvl="1">
              <a:spcAft>
                <a:spcPts val="600"/>
              </a:spcAft>
              <a:buFont typeface="Arial" panose="020B0604020202020204" pitchFamily="34" charset="0"/>
              <a:buChar char="•"/>
            </a:pPr>
            <a:r>
              <a:rPr lang="en-US" dirty="0"/>
              <a:t>Native bit rates are maintained</a:t>
            </a:r>
          </a:p>
          <a:p>
            <a:pPr marL="799863" lvl="1">
              <a:spcAft>
                <a:spcPts val="600"/>
              </a:spcAft>
              <a:buFont typeface="Arial" panose="020B0604020202020204" pitchFamily="34" charset="0"/>
              <a:buChar char="•"/>
            </a:pPr>
            <a:r>
              <a:rPr lang="en-US" dirty="0"/>
              <a:t>Same principle is used for HE vs. CM rate</a:t>
            </a:r>
          </a:p>
          <a:p>
            <a:pPr marL="799863" lvl="1">
              <a:spcAft>
                <a:spcPts val="600"/>
              </a:spcAft>
              <a:buFont typeface="Arial" panose="020B0604020202020204" pitchFamily="34" charset="0"/>
              <a:buChar char="•"/>
            </a:pPr>
            <a:r>
              <a:rPr lang="en-US" dirty="0"/>
              <a:t>Bandwidth varies while packet is transmitted </a:t>
            </a:r>
          </a:p>
          <a:p>
            <a:pPr marL="399813">
              <a:spcAft>
                <a:spcPts val="600"/>
              </a:spcAft>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pic>
        <p:nvPicPr>
          <p:cNvPr id="7" name="Grafik 6"/>
          <p:cNvPicPr>
            <a:picLocks noChangeAspect="1"/>
          </p:cNvPicPr>
          <p:nvPr/>
        </p:nvPicPr>
        <p:blipFill>
          <a:blip r:embed="rId3"/>
          <a:stretch>
            <a:fillRect/>
          </a:stretch>
        </p:blipFill>
        <p:spPr>
          <a:xfrm>
            <a:off x="7143757" y="3124230"/>
            <a:ext cx="4866751" cy="1977967"/>
          </a:xfrm>
          <a:prstGeom prst="rect">
            <a:avLst/>
          </a:prstGeom>
        </p:spPr>
      </p:pic>
    </p:spTree>
    <p:extLst>
      <p:ext uri="{BB962C8B-B14F-4D97-AF65-F5344CB8AC3E}">
        <p14:creationId xmlns:p14="http://schemas.microsoft.com/office/powerpoint/2010/main" val="2140711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pPr marL="399813">
              <a:spcAft>
                <a:spcPts val="600"/>
              </a:spcAft>
              <a:buFont typeface="Arial" panose="020B0604020202020204" pitchFamily="34" charset="0"/>
              <a:buChar char="•"/>
            </a:pPr>
            <a:r>
              <a:rPr lang="en-US" dirty="0"/>
              <a:t>Coexistence of LC PHY modes requires LC optimized mode to be consistent with 802.11 CS/CCA </a:t>
            </a:r>
          </a:p>
          <a:p>
            <a:pPr marL="799863" lvl="1">
              <a:spcAft>
                <a:spcPts val="600"/>
              </a:spcAft>
              <a:buFont typeface="Arial" panose="020B0604020202020204" pitchFamily="34" charset="0"/>
              <a:buChar char="•"/>
            </a:pPr>
            <a:r>
              <a:rPr lang="en-US" dirty="0"/>
              <a:t>LC optimized mode PPDU must start with the 802.11 legacy preamble</a:t>
            </a:r>
          </a:p>
          <a:p>
            <a:pPr marL="799863" lvl="1">
              <a:spcAft>
                <a:spcPts val="600"/>
              </a:spcAft>
              <a:buFont typeface="Arial" panose="020B0604020202020204" pitchFamily="34" charset="0"/>
              <a:buChar char="•"/>
            </a:pPr>
            <a:r>
              <a:rPr lang="en-US" dirty="0"/>
              <a:t>Clock rate must be aligned with 802.11</a:t>
            </a:r>
          </a:p>
          <a:p>
            <a:pPr marL="971313" lvl="2" indent="0">
              <a:spcAft>
                <a:spcPts val="600"/>
              </a:spcAft>
            </a:pPr>
            <a:r>
              <a:rPr lang="en-US" dirty="0">
                <a:solidFill>
                  <a:schemeClr val="tx1"/>
                </a:solidFill>
              </a:rPr>
              <a:t>A: Set LC optimized mode clock rate to 80% of ITU clock rate</a:t>
            </a:r>
          </a:p>
          <a:p>
            <a:pPr marL="971313" lvl="2" indent="0">
              <a:spcAft>
                <a:spcPts val="600"/>
              </a:spcAft>
            </a:pPr>
            <a:r>
              <a:rPr lang="en-US" dirty="0">
                <a:solidFill>
                  <a:schemeClr val="tx1"/>
                </a:solidFill>
              </a:rPr>
              <a:t>B: Keep native clock rates of all PHYs and use fractional PLL </a:t>
            </a:r>
          </a:p>
          <a:p>
            <a:pPr marL="56913" indent="0">
              <a:spcAft>
                <a:spcPts val="600"/>
              </a:spcAft>
            </a:pPr>
            <a:endParaRPr lang="en-US" dirty="0"/>
          </a:p>
          <a:p>
            <a:pPr marL="399813">
              <a:spcAft>
                <a:spcPts val="600"/>
              </a:spcAft>
              <a:buFont typeface="Arial" panose="020B0604020202020204" pitchFamily="34" charset="0"/>
              <a:buChar char="•"/>
            </a:pPr>
            <a:r>
              <a:rPr lang="en-US" dirty="0"/>
              <a:t>How to move forward? Contributions welcome!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38084583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P802.11-REVmd D5.0 </a:t>
            </a:r>
          </a:p>
          <a:p>
            <a:r>
              <a:rPr lang="en-GB" dirty="0"/>
              <a:t>P802.11ax D8.0</a:t>
            </a:r>
          </a:p>
          <a:p>
            <a:r>
              <a:rPr lang="en-US" dirty="0"/>
              <a:t>P802.11bb D0.3</a:t>
            </a:r>
          </a:p>
          <a:p>
            <a:r>
              <a:rPr lang="en-US" dirty="0"/>
              <a:t>ITU G.9960 Corrigendum 1 (09/19)</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discusses what is needed for the LC optimized mode PHY to coexist with the LC common mode and LC HE mode </a:t>
            </a:r>
            <a:r>
              <a:rPr lang="en-GB" dirty="0" err="1"/>
              <a:t>PHYs.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PHY modes may be used in overlapping spectrum</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LC PHY has 3 modes: </a:t>
            </a:r>
          </a:p>
          <a:p>
            <a:pPr lvl="1">
              <a:buFont typeface="Times New Roman" pitchFamily="16" charset="0"/>
              <a:buChar char="•"/>
            </a:pPr>
            <a:r>
              <a:rPr lang="en-US" dirty="0"/>
              <a:t>LC common mode (mandatory) – based on OFDM (11a) PHY</a:t>
            </a:r>
          </a:p>
          <a:p>
            <a:pPr lvl="1">
              <a:buFont typeface="Times New Roman" pitchFamily="16" charset="0"/>
              <a:buChar char="•"/>
            </a:pPr>
            <a:r>
              <a:rPr lang="en-US" dirty="0"/>
              <a:t>LC HE mode (optional) – based on HE (11ax) PHY</a:t>
            </a:r>
          </a:p>
          <a:p>
            <a:pPr lvl="1">
              <a:buFont typeface="Times New Roman" pitchFamily="16" charset="0"/>
              <a:buChar char="•"/>
            </a:pPr>
            <a:r>
              <a:rPr lang="en-US" dirty="0"/>
              <a:t>LC optimized </a:t>
            </a:r>
            <a:r>
              <a:rPr lang="en-GB" dirty="0"/>
              <a:t>mode (optional) – based on ITU G.9991/G.9960 PHY</a:t>
            </a:r>
          </a:p>
          <a:p>
            <a:pPr>
              <a:buFont typeface="Times New Roman" pitchFamily="16" charset="0"/>
              <a:buChar char="•"/>
            </a:pPr>
            <a:r>
              <a:rPr lang="en-GB" dirty="0"/>
              <a:t>Per P802.11bb D0.3 subclause 32.3.1, these modes may be used in the same optical spectrum:</a:t>
            </a:r>
          </a:p>
          <a:p>
            <a:pPr lvl="1">
              <a:buFont typeface="Times New Roman" pitchFamily="16" charset="0"/>
              <a:buChar char="•"/>
            </a:pPr>
            <a:r>
              <a:rPr lang="en-US" dirty="0"/>
              <a:t>LC common-mode is transmitted in the wavelength range between 800 and 1000 nm</a:t>
            </a:r>
          </a:p>
          <a:p>
            <a:pPr lvl="1">
              <a:buFont typeface="Times New Roman" pitchFamily="16" charset="0"/>
              <a:buChar char="•"/>
            </a:pPr>
            <a:r>
              <a:rPr lang="en-US" sz="2000" b="0" dirty="0">
                <a:solidFill>
                  <a:schemeClr val="tx1"/>
                </a:solidFill>
              </a:rPr>
              <a:t>LC HE mode is transmitted in the wavelength range between 800 and 1000 nm</a:t>
            </a:r>
          </a:p>
          <a:p>
            <a:pPr lvl="1">
              <a:buFont typeface="Times New Roman" pitchFamily="16" charset="0"/>
              <a:buChar char="•"/>
            </a:pPr>
            <a:r>
              <a:rPr lang="en-US" sz="2000" b="0" dirty="0">
                <a:solidFill>
                  <a:schemeClr val="tx1"/>
                </a:solidFill>
              </a:rPr>
              <a:t>LC optimized mode is transmitted between 380 nm and 1000 nm</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LC common mode and LC HE mode rely on CCA to detect medium busy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P802.11bb D0.3 subclause 32.3.2.3.6 (CCA) states, “This shall be the same as in section 17.3.6”</a:t>
            </a:r>
          </a:p>
          <a:p>
            <a:pPr lvl="1">
              <a:buFont typeface="Times New Roman" pitchFamily="16" charset="0"/>
              <a:buChar char="•"/>
            </a:pPr>
            <a:r>
              <a:rPr lang="en-US" dirty="0"/>
              <a:t>OFDM PHY CCA requirements are in 802.11 subclause 17.3.10.6 (CCA requirements)</a:t>
            </a:r>
          </a:p>
          <a:p>
            <a:pPr>
              <a:buFont typeface="Times New Roman" pitchFamily="16" charset="0"/>
              <a:buChar char="•"/>
            </a:pPr>
            <a:r>
              <a:rPr lang="en-US" dirty="0"/>
              <a:t>P802.11bb D0.3 subclause 32.3.3.3.20 (Receiver specification) states, “This section shall be the same as section 27.3.20.”</a:t>
            </a:r>
          </a:p>
          <a:p>
            <a:pPr lvl="1">
              <a:buFont typeface="Times New Roman" pitchFamily="16" charset="0"/>
              <a:buChar char="•"/>
            </a:pPr>
            <a:r>
              <a:rPr lang="en-US" dirty="0"/>
              <a:t>HE PHY CCA requirements are in P802.11ax D8.0 subclause 27.3.20.6 (CCA sensitivity)</a:t>
            </a:r>
          </a:p>
          <a:p>
            <a:pPr lvl="1">
              <a:buFont typeface="Times New Roman" pitchFamily="16" charset="0"/>
              <a:buChar char="•"/>
            </a:pPr>
            <a:endParaRPr lang="en-US" sz="1800" dirty="0">
              <a:solidFill>
                <a:schemeClr val="tx1"/>
              </a:solidFill>
              <a:latin typeface="ArialMT"/>
            </a:endParaRP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1283149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9DA9D9B-E73B-40BF-B627-DE442324FEB5}"/>
              </a:ext>
            </a:extLst>
          </p:cNvPr>
          <p:cNvPicPr>
            <a:picLocks noChangeAspect="1"/>
          </p:cNvPicPr>
          <p:nvPr/>
        </p:nvPicPr>
        <p:blipFill>
          <a:blip r:embed="rId3"/>
          <a:stretch>
            <a:fillRect/>
          </a:stretch>
        </p:blipFill>
        <p:spPr>
          <a:xfrm>
            <a:off x="7512037" y="2063147"/>
            <a:ext cx="4527563" cy="3956653"/>
          </a:xfrm>
          <a:prstGeom prst="rect">
            <a:avLst/>
          </a:prstGeom>
        </p:spPr>
      </p:pic>
      <p:sp>
        <p:nvSpPr>
          <p:cNvPr id="2" name="Title 1"/>
          <p:cNvSpPr>
            <a:spLocks noGrp="1"/>
          </p:cNvSpPr>
          <p:nvPr>
            <p:ph type="title"/>
          </p:nvPr>
        </p:nvSpPr>
        <p:spPr/>
        <p:txBody>
          <a:bodyPr/>
          <a:lstStyle/>
          <a:p>
            <a:r>
              <a:rPr lang="en-US" dirty="0"/>
              <a:t>CS/CCA (carrier sense/clear channel assessment)</a:t>
            </a:r>
            <a:endParaRPr lang="en-GB" dirty="0"/>
          </a:p>
        </p:txBody>
      </p:sp>
      <p:sp>
        <p:nvSpPr>
          <p:cNvPr id="9218" name="Rectangle 2"/>
          <p:cNvSpPr>
            <a:spLocks noGrp="1" noChangeArrowheads="1"/>
          </p:cNvSpPr>
          <p:nvPr>
            <p:ph idx="1"/>
          </p:nvPr>
        </p:nvSpPr>
        <p:spPr>
          <a:xfrm>
            <a:off x="914401" y="1981201"/>
            <a:ext cx="6629400" cy="4267199"/>
          </a:xfrm>
          <a:ln/>
        </p:spPr>
        <p:txBody>
          <a:bodyPr/>
          <a:lstStyle/>
          <a:p>
            <a:pPr>
              <a:buFont typeface="Times New Roman" pitchFamily="16" charset="0"/>
              <a:buChar char="•"/>
            </a:pPr>
            <a:r>
              <a:rPr lang="en-US" sz="2000" dirty="0"/>
              <a:t>CS/CCA relies on the legacy preamble</a:t>
            </a:r>
          </a:p>
          <a:p>
            <a:pPr lvl="1">
              <a:buFont typeface="Times New Roman" pitchFamily="16" charset="0"/>
              <a:buChar char="•"/>
            </a:pPr>
            <a:r>
              <a:rPr lang="en-US" sz="1800" dirty="0"/>
              <a:t>“Legacy” means compatible with Clause 17 or 18 receivers; see 802.11 subclause 19.1.4 (PPDU formats for HT PHY)</a:t>
            </a:r>
          </a:p>
          <a:p>
            <a:pPr>
              <a:buFont typeface="Times New Roman" pitchFamily="16" charset="0"/>
              <a:buChar char="•"/>
            </a:pPr>
            <a:r>
              <a:rPr lang="en-US" sz="2000" dirty="0"/>
              <a:t>OFDM and HE PPDUs all begin with the same (legacy) preamble</a:t>
            </a:r>
          </a:p>
          <a:p>
            <a:pPr lvl="1">
              <a:buFont typeface="Times New Roman" pitchFamily="16" charset="0"/>
              <a:buChar char="•"/>
            </a:pPr>
            <a:r>
              <a:rPr lang="en-US" sz="1800" dirty="0"/>
              <a:t>802.11 subclause 17.3.10.6 (CCA requirements): “CS/CCA detect time is based on finding the short sequences in the preamble”</a:t>
            </a:r>
          </a:p>
          <a:p>
            <a:pPr lvl="1">
              <a:buFont typeface="Times New Roman" pitchFamily="16" charset="0"/>
              <a:buChar char="•"/>
            </a:pPr>
            <a:r>
              <a:rPr lang="en-US" sz="1800" dirty="0"/>
              <a:t>In HE PHY, the legacy preamble fields are Non-HT Short Training field (L-STF), L-LTF (Non-HT Long Training field) and L-SIG (Non-HT SIGNAL field) of the legacy preamble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3480370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preamble role in (CS/CCA) mechanism</a:t>
            </a:r>
            <a:endParaRPr lang="en-GB" dirty="0"/>
          </a:p>
        </p:txBody>
      </p:sp>
      <p:sp>
        <p:nvSpPr>
          <p:cNvPr id="9218" name="Rectangle 2"/>
          <p:cNvSpPr>
            <a:spLocks noGrp="1" noChangeArrowheads="1"/>
          </p:cNvSpPr>
          <p:nvPr>
            <p:ph idx="1"/>
          </p:nvPr>
        </p:nvSpPr>
        <p:spPr>
          <a:xfrm>
            <a:off x="914400" y="1981201"/>
            <a:ext cx="10591800" cy="4113213"/>
          </a:xfrm>
          <a:ln/>
        </p:spPr>
        <p:txBody>
          <a:bodyPr/>
          <a:lstStyle/>
          <a:p>
            <a:pPr algn="l">
              <a:buFont typeface="Arial" panose="020B0604020202020204" pitchFamily="34" charset="0"/>
              <a:buChar char="•"/>
            </a:pPr>
            <a:r>
              <a:rPr lang="en-US" sz="2000" dirty="0"/>
              <a:t>Legacy preamble is used to detect a valid 802.11 PPDU and to determine its length</a:t>
            </a:r>
          </a:p>
          <a:p>
            <a:pPr lvl="1">
              <a:buFont typeface="Times New Roman" pitchFamily="16" charset="0"/>
              <a:buChar char="•"/>
            </a:pPr>
            <a:r>
              <a:rPr lang="en-US" sz="1800" dirty="0"/>
              <a:t>802.11 subclause 19.3.9.2 (HT-mixed format preamble): The non-HT portion of the HT-mixed format preamble enables detection of the PPDU and acquisition of carrier frequency and timing by both HT STAs and STAs that are compliant with Clause 17 or Clause 18. The non-HT portion of the HT-mixed format preamble contains the SIGNAL field (L-SIG) defined in Clause 17 and is thus decodable by STAs compliant with Clause 17 and Clause 18 as well as HT STAs.</a:t>
            </a:r>
          </a:p>
          <a:p>
            <a:pPr lvl="1">
              <a:buFont typeface="Times New Roman" pitchFamily="16" charset="0"/>
              <a:buChar char="•"/>
            </a:pPr>
            <a:r>
              <a:rPr lang="en-US" sz="1800" dirty="0"/>
              <a:t>802.11 subclause 27.3.11.5 (L-SIG): The L-SIG field is used to communicate rate and length information. The structure of the L-SIG field is defined in Figure 17-5 (SIGNAL field bit assignment).</a:t>
            </a:r>
          </a:p>
          <a:p>
            <a:pPr>
              <a:buFont typeface="Times New Roman" pitchFamily="16" charset="0"/>
              <a:buChar char="•"/>
            </a:pPr>
            <a:r>
              <a:rPr lang="en-US" sz="2200" dirty="0"/>
              <a:t>Other STAs determine the medium busy time from the PPDU length</a:t>
            </a:r>
          </a:p>
          <a:p>
            <a:pPr>
              <a:buFont typeface="Arial" panose="020B0604020202020204" pitchFamily="34" charset="0"/>
              <a:buChar char="•"/>
            </a:pPr>
            <a:r>
              <a:rPr lang="en-US" sz="2000" dirty="0"/>
              <a:t>Using the same legacy preamble enables all STAs to identify when the medium is occupied, even if the PPDU was sent by a STA operating with a different PHY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1029277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Determining PPDU length</a:t>
            </a:r>
          </a:p>
        </p:txBody>
      </p:sp>
      <p:sp>
        <p:nvSpPr>
          <p:cNvPr id="3" name="Content Placeholder 2"/>
          <p:cNvSpPr>
            <a:spLocks noGrp="1"/>
          </p:cNvSpPr>
          <p:nvPr>
            <p:ph idx="1"/>
          </p:nvPr>
        </p:nvSpPr>
        <p:spPr/>
        <p:txBody>
          <a:bodyPr/>
          <a:lstStyle/>
          <a:p>
            <a:pPr marL="399813">
              <a:spcAft>
                <a:spcPts val="600"/>
              </a:spcAft>
              <a:buFont typeface="Arial" panose="020B0604020202020204" pitchFamily="34" charset="0"/>
              <a:buChar char="•"/>
            </a:pPr>
            <a:r>
              <a:rPr lang="en-US" sz="1800" dirty="0"/>
              <a:t>PPDU length is determined from RATE and LENGTH subfields in SIGNAL field of the legacy preamble</a:t>
            </a:r>
          </a:p>
          <a:p>
            <a:pPr marL="799863" lvl="1">
              <a:spcAft>
                <a:spcPts val="600"/>
              </a:spcAft>
              <a:buFont typeface="Arial" panose="020B0604020202020204" pitchFamily="34" charset="0"/>
              <a:buChar char="•"/>
            </a:pPr>
            <a:r>
              <a:rPr lang="en-US" sz="1400" dirty="0"/>
              <a:t>SIGNAL field contains the RATE and the LENGTH fields of the TXVECTOR. The RATE field conveys information about the type of modulation and the coding rate as used in the rest of the PPDU. (</a:t>
            </a:r>
            <a:r>
              <a:rPr lang="en-US" sz="1400" dirty="0" err="1"/>
              <a:t>REVmd</a:t>
            </a:r>
            <a:r>
              <a:rPr lang="en-US" sz="1400" dirty="0"/>
              <a:t> D8.0 17.3.4.1 General, SIGNAL field)</a:t>
            </a:r>
            <a:endParaRPr lang="en-US" sz="1800" dirty="0"/>
          </a:p>
          <a:p>
            <a:pPr marL="399813">
              <a:spcAft>
                <a:spcPts val="600"/>
              </a:spcAft>
              <a:buFont typeface="Arial" panose="020B0604020202020204" pitchFamily="34" charset="0"/>
              <a:buChar char="•"/>
            </a:pPr>
            <a:endParaRPr lang="en-US" sz="1600" dirty="0"/>
          </a:p>
          <a:p>
            <a:pPr marL="399813">
              <a:spcAft>
                <a:spcPts val="600"/>
              </a:spcAft>
              <a:buFont typeface="Arial" panose="020B0604020202020204" pitchFamily="34" charset="0"/>
              <a:buChar char="•"/>
            </a:pPr>
            <a:endParaRPr lang="en-US" sz="1600" dirty="0"/>
          </a:p>
          <a:p>
            <a:pPr marL="799863" lvl="1">
              <a:spcAft>
                <a:spcPts val="600"/>
              </a:spcAft>
              <a:buFont typeface="Arial" panose="020B0604020202020204" pitchFamily="34" charset="0"/>
              <a:buChar char="•"/>
            </a:pPr>
            <a:endParaRPr lang="en-US" sz="1200" dirty="0"/>
          </a:p>
          <a:p>
            <a:pPr marL="799863" lvl="1">
              <a:spcAft>
                <a:spcPts val="600"/>
              </a:spcAft>
              <a:buFont typeface="Arial" panose="020B0604020202020204" pitchFamily="34" charset="0"/>
              <a:buChar char="•"/>
            </a:pPr>
            <a:r>
              <a:rPr lang="en-US" sz="1400" dirty="0"/>
              <a:t>RATE and LENGTH are PHY dependent, i.e. specified in the clause for each PHY (</a:t>
            </a:r>
            <a:r>
              <a:rPr lang="en-US" sz="1400" dirty="0" err="1"/>
              <a:t>REVmd</a:t>
            </a:r>
            <a:r>
              <a:rPr lang="en-US" sz="1400" dirty="0"/>
              <a:t> D8.0 8.3.4.4 (Vector descriptions</a:t>
            </a:r>
            <a:r>
              <a:rPr lang="en-US" sz="1200" dirty="0"/>
              <a:t>))</a:t>
            </a:r>
          </a:p>
          <a:p>
            <a:pPr marL="799863" lvl="1">
              <a:spcAft>
                <a:spcPts val="600"/>
              </a:spcAft>
              <a:buFont typeface="Arial" panose="020B0604020202020204" pitchFamily="34" charset="0"/>
              <a:buChar char="•"/>
            </a:pPr>
            <a:endParaRPr lang="en-US" sz="12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pic>
        <p:nvPicPr>
          <p:cNvPr id="10" name="Picture 9">
            <a:extLst>
              <a:ext uri="{FF2B5EF4-FFF2-40B4-BE49-F238E27FC236}">
                <a16:creationId xmlns:a16="http://schemas.microsoft.com/office/drawing/2014/main" id="{ED49CBDA-FC84-4E85-96D7-C16BCCF33FE9}"/>
              </a:ext>
            </a:extLst>
          </p:cNvPr>
          <p:cNvPicPr>
            <a:picLocks noChangeAspect="1"/>
          </p:cNvPicPr>
          <p:nvPr/>
        </p:nvPicPr>
        <p:blipFill>
          <a:blip r:embed="rId3"/>
          <a:stretch>
            <a:fillRect/>
          </a:stretch>
        </p:blipFill>
        <p:spPr>
          <a:xfrm>
            <a:off x="3364130" y="4749152"/>
            <a:ext cx="4667572" cy="1163346"/>
          </a:xfrm>
          <a:prstGeom prst="rect">
            <a:avLst/>
          </a:prstGeom>
        </p:spPr>
      </p:pic>
      <p:pic>
        <p:nvPicPr>
          <p:cNvPr id="12" name="Picture 11">
            <a:extLst>
              <a:ext uri="{FF2B5EF4-FFF2-40B4-BE49-F238E27FC236}">
                <a16:creationId xmlns:a16="http://schemas.microsoft.com/office/drawing/2014/main" id="{45B5E7DB-D653-4477-8ED3-AD7FA807249E}"/>
              </a:ext>
            </a:extLst>
          </p:cNvPr>
          <p:cNvPicPr>
            <a:picLocks noChangeAspect="1"/>
          </p:cNvPicPr>
          <p:nvPr/>
        </p:nvPicPr>
        <p:blipFill>
          <a:blip r:embed="rId4"/>
          <a:stretch>
            <a:fillRect/>
          </a:stretch>
        </p:blipFill>
        <p:spPr>
          <a:xfrm>
            <a:off x="3703865" y="3179926"/>
            <a:ext cx="3988103" cy="1087274"/>
          </a:xfrm>
          <a:prstGeom prst="rect">
            <a:avLst/>
          </a:prstGeom>
        </p:spPr>
      </p:pic>
    </p:spTree>
    <p:extLst>
      <p:ext uri="{BB962C8B-B14F-4D97-AF65-F5344CB8AC3E}">
        <p14:creationId xmlns:p14="http://schemas.microsoft.com/office/powerpoint/2010/main" val="18293439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PHY dependent SIGNAL field</a:t>
            </a:r>
          </a:p>
        </p:txBody>
      </p:sp>
      <p:sp>
        <p:nvSpPr>
          <p:cNvPr id="3" name="Content Placeholder 2"/>
          <p:cNvSpPr>
            <a:spLocks noGrp="1"/>
          </p:cNvSpPr>
          <p:nvPr>
            <p:ph idx="1"/>
          </p:nvPr>
        </p:nvSpPr>
        <p:spPr/>
        <p:txBody>
          <a:bodyPr/>
          <a:lstStyle/>
          <a:p>
            <a:pPr marL="399813">
              <a:spcAft>
                <a:spcPts val="600"/>
              </a:spcAft>
              <a:buFont typeface="Arial" panose="020B0604020202020204" pitchFamily="34" charset="0"/>
              <a:buChar char="•"/>
            </a:pPr>
            <a:r>
              <a:rPr lang="en-US" sz="2000" b="0" dirty="0">
                <a:latin typeface="TimesNewRomanPSMT"/>
              </a:rPr>
              <a:t>SIGNAL field for Clause 17 OFDM PHY</a:t>
            </a:r>
          </a:p>
          <a:p>
            <a:pPr marL="799863" lvl="1">
              <a:spcAft>
                <a:spcPts val="600"/>
              </a:spcAft>
              <a:buFont typeface="Arial" panose="020B0604020202020204" pitchFamily="34" charset="0"/>
              <a:buChar char="•"/>
            </a:pPr>
            <a:r>
              <a:rPr lang="en-US" sz="1600" b="0" dirty="0">
                <a:latin typeface="TimesNewRomanPSMT"/>
              </a:rPr>
              <a:t>The encoding of the SIGNAL single OFDM symbol shall be performed with BPSK modulation of the subcarriers and using convolutional coding at R = 1/2.  (</a:t>
            </a:r>
            <a:r>
              <a:rPr lang="en-US" sz="1600" b="0" dirty="0" err="1">
                <a:latin typeface="TimesNewRomanPSMT"/>
              </a:rPr>
              <a:t>REVmd</a:t>
            </a:r>
            <a:r>
              <a:rPr lang="en-US" sz="1600" b="0" dirty="0">
                <a:latin typeface="TimesNewRomanPSMT"/>
              </a:rPr>
              <a:t> D8.0 17.3.4.1 General, SIGNAL field)</a:t>
            </a:r>
          </a:p>
          <a:p>
            <a:pPr marL="799863" lvl="1">
              <a:spcAft>
                <a:spcPts val="600"/>
              </a:spcAft>
              <a:buFont typeface="Arial" panose="020B0604020202020204" pitchFamily="34" charset="0"/>
              <a:buChar char="•"/>
            </a:pPr>
            <a:r>
              <a:rPr lang="en-US" sz="1600" b="0" i="0" u="none" strike="noStrike" baseline="0" dirty="0">
                <a:latin typeface="TimesNewRomanPSMT"/>
              </a:rPr>
              <a:t>RATE </a:t>
            </a:r>
            <a:r>
              <a:rPr lang="en-US" sz="1600" b="0" dirty="0">
                <a:latin typeface="TimesNewRomanPSMT"/>
              </a:rPr>
              <a:t>defined </a:t>
            </a:r>
            <a:r>
              <a:rPr lang="en-US" sz="1600" b="0" i="0" u="none" strike="noStrike" baseline="0" dirty="0">
                <a:latin typeface="TimesNewRomanPSMT"/>
              </a:rPr>
              <a:t>in Table 17-6 (</a:t>
            </a:r>
            <a:r>
              <a:rPr lang="en-US" sz="1600" b="0" i="0" u="none" strike="noStrike" baseline="0" dirty="0" err="1">
                <a:latin typeface="TimesNewRomanPSMT"/>
              </a:rPr>
              <a:t>REVmd</a:t>
            </a:r>
            <a:r>
              <a:rPr lang="en-US" sz="1600" b="0" i="0" u="none" strike="noStrike" baseline="0" dirty="0">
                <a:latin typeface="TimesNewRomanPSMT"/>
              </a:rPr>
              <a:t> D8.0 17.3.4.2 RATE field)</a:t>
            </a:r>
          </a:p>
          <a:p>
            <a:pPr marL="799863" lvl="1">
              <a:spcAft>
                <a:spcPts val="600"/>
              </a:spcAft>
              <a:buFont typeface="Arial" panose="020B0604020202020204" pitchFamily="34" charset="0"/>
              <a:buChar char="•"/>
            </a:pPr>
            <a:r>
              <a:rPr lang="en-US" sz="1600" b="0" i="0" u="none" strike="noStrike" baseline="0" dirty="0">
                <a:latin typeface="TimesNewRomanPSMT"/>
              </a:rPr>
              <a:t>LENGTH is an unsigned 12-bit integer that indicates the number of octets in the PSDU (</a:t>
            </a:r>
            <a:r>
              <a:rPr lang="en-US" sz="1600" b="0" i="0" u="none" strike="noStrike" baseline="0" dirty="0" err="1">
                <a:latin typeface="TimesNewRomanPSMT"/>
              </a:rPr>
              <a:t>REVmd</a:t>
            </a:r>
            <a:r>
              <a:rPr lang="en-US" sz="1600" b="0" i="0" u="none" strike="noStrike" baseline="0" dirty="0">
                <a:latin typeface="TimesNewRomanPSMT"/>
              </a:rPr>
              <a:t> D8.0 17.3.4.3 (PHY LENGTH field)) </a:t>
            </a:r>
          </a:p>
          <a:p>
            <a:pPr marL="399813">
              <a:spcAft>
                <a:spcPts val="600"/>
              </a:spcAft>
              <a:buFont typeface="Arial" panose="020B0604020202020204" pitchFamily="34" charset="0"/>
              <a:buChar char="•"/>
            </a:pPr>
            <a:r>
              <a:rPr lang="en-US" sz="2000" b="0" dirty="0">
                <a:latin typeface="TimesNewRomanPSMT"/>
              </a:rPr>
              <a:t>L-SIG field for Clause 27 HE PHY</a:t>
            </a:r>
          </a:p>
          <a:p>
            <a:pPr marL="799863" lvl="1">
              <a:spcAft>
                <a:spcPts val="600"/>
              </a:spcAft>
              <a:buFont typeface="Arial" panose="020B0604020202020204" pitchFamily="34" charset="0"/>
              <a:buChar char="•"/>
            </a:pPr>
            <a:r>
              <a:rPr lang="en-US" sz="1600" dirty="0">
                <a:latin typeface="TimesNewRomanPSMT"/>
              </a:rPr>
              <a:t>Structure and position same as Clause 17 SIGNAL field</a:t>
            </a:r>
          </a:p>
          <a:p>
            <a:pPr marL="799863" lvl="1">
              <a:spcAft>
                <a:spcPts val="600"/>
              </a:spcAft>
              <a:buFont typeface="Arial" panose="020B0604020202020204" pitchFamily="34" charset="0"/>
              <a:buChar char="•"/>
            </a:pPr>
            <a:r>
              <a:rPr lang="en-US" sz="1600" dirty="0">
                <a:latin typeface="TimesNewRomanPSMT"/>
              </a:rPr>
              <a:t>Encoding, RATE and LENGTH compatible with Clause 17 SIGNAL field</a:t>
            </a:r>
          </a:p>
          <a:p>
            <a:pPr marL="799863" lvl="1">
              <a:spcAft>
                <a:spcPts val="600"/>
              </a:spcAft>
              <a:buFont typeface="Arial" panose="020B0604020202020204" pitchFamily="34" charset="0"/>
              <a:buChar char="•"/>
            </a:pPr>
            <a:r>
              <a:rPr lang="en-US" sz="1600" dirty="0">
                <a:latin typeface="TimesNewRomanPSMT"/>
              </a:rPr>
              <a:t>Specified in P802.11ax D8.0 subclauses 27.3.6.4 (Construction of L-SIG) and subclause 27.3.11.5 (L-SIG)</a:t>
            </a:r>
          </a:p>
          <a:p>
            <a:pPr marL="1657113" lvl="3">
              <a:spcAft>
                <a:spcPts val="600"/>
              </a:spcAft>
              <a:buFont typeface="Arial" panose="020B0604020202020204" pitchFamily="34" charset="0"/>
              <a:buChar char="•"/>
            </a:pPr>
            <a:endParaRPr lang="en-US" sz="1000" b="0" i="0" u="none" strike="noStrike" baseline="0" dirty="0">
              <a:latin typeface="TimesNewRomanPSMT"/>
            </a:endParaRPr>
          </a:p>
          <a:p>
            <a:pPr marL="799863" lvl="1">
              <a:spcAft>
                <a:spcPts val="600"/>
              </a:spcAft>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32144308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p>
        </p:txBody>
      </p:sp>
      <p:sp>
        <p:nvSpPr>
          <p:cNvPr id="3" name="Content Placeholder 2"/>
          <p:cNvSpPr>
            <a:spLocks noGrp="1"/>
          </p:cNvSpPr>
          <p:nvPr>
            <p:ph idx="1"/>
          </p:nvPr>
        </p:nvSpPr>
        <p:spPr/>
        <p:txBody>
          <a:bodyPr/>
          <a:lstStyle/>
          <a:p>
            <a:pPr marL="342900" indent="-342900">
              <a:lnSpc>
                <a:spcPct val="100000"/>
              </a:lnSpc>
              <a:spcAft>
                <a:spcPts val="600"/>
              </a:spcAft>
              <a:buFont typeface="Arial" panose="020B0604020202020204" pitchFamily="34" charset="0"/>
              <a:buChar char="•"/>
            </a:pPr>
            <a:r>
              <a:rPr lang="en-US" sz="2000" dirty="0"/>
              <a:t>LC optimized PHY needs to support CS/CCA for common mode PHY, 11ax PHY, and LC optimized PHY to coexist in the same or overlapping spectrum</a:t>
            </a:r>
          </a:p>
          <a:p>
            <a:pPr marL="342900" indent="-342900">
              <a:lnSpc>
                <a:spcPct val="100000"/>
              </a:lnSpc>
              <a:spcAft>
                <a:spcPts val="600"/>
              </a:spcAft>
              <a:buFont typeface="Arial" panose="020B0604020202020204" pitchFamily="34" charset="0"/>
              <a:buChar char="•"/>
            </a:pPr>
            <a:r>
              <a:rPr lang="en-US" sz="2000" dirty="0"/>
              <a:t>Requirements for CS/CCA to work on STAs that don’t support LC optimized mode:</a:t>
            </a:r>
          </a:p>
          <a:p>
            <a:pPr marL="799863" lvl="1" indent="-342900">
              <a:lnSpc>
                <a:spcPct val="100000"/>
              </a:lnSpc>
              <a:spcAft>
                <a:spcPts val="600"/>
              </a:spcAft>
              <a:buFont typeface="Arial" panose="020B0604020202020204" pitchFamily="34" charset="0"/>
              <a:buChar char="•"/>
            </a:pPr>
            <a:r>
              <a:rPr lang="en-US" sz="1800" dirty="0"/>
              <a:t>All PHY PPDUs must start with the 802.11 legacy preamble (to detect valid PPDUs)</a:t>
            </a:r>
            <a:br>
              <a:rPr lang="en-US" sz="1800" dirty="0"/>
            </a:br>
            <a:r>
              <a:rPr lang="en-US" sz="1800" dirty="0"/>
              <a:t>One option is to prepend the current LC optimized PPDU with the 802.11 legacy preamble, but the subcarrier spacing of the legacy preamble is different from  that of the LC optimized PHY</a:t>
            </a:r>
          </a:p>
          <a:p>
            <a:pPr marL="799863" lvl="1" indent="-342900">
              <a:lnSpc>
                <a:spcPct val="100000"/>
              </a:lnSpc>
              <a:spcAft>
                <a:spcPts val="600"/>
              </a:spcAft>
              <a:buFont typeface="Arial" panose="020B0604020202020204" pitchFamily="34" charset="0"/>
              <a:buChar char="•"/>
            </a:pPr>
            <a:r>
              <a:rPr lang="en-US" sz="1800" dirty="0">
                <a:solidFill>
                  <a:schemeClr val="tx1"/>
                </a:solidFill>
              </a:rPr>
              <a:t>802.11 assumes all PHYs use the same clock rate (to correctly decode the legacy preamble and calculate the medium busy time from the PPDU length to calculate medium busy time from PPDU length)</a:t>
            </a:r>
            <a:br>
              <a:rPr lang="en-US" sz="1800" dirty="0">
                <a:solidFill>
                  <a:schemeClr val="tx1"/>
                </a:solidFill>
              </a:rPr>
            </a:br>
            <a:r>
              <a:rPr lang="en-US" sz="1800" dirty="0">
                <a:solidFill>
                  <a:schemeClr val="tx1"/>
                </a:solidFill>
              </a:rPr>
              <a:t>But LC optimized PHY has a different carrier spacing and clock rate</a:t>
            </a:r>
          </a:p>
          <a:p>
            <a:pPr marL="1199913" lvl="2" indent="-342900">
              <a:spcAft>
                <a:spcPts val="600"/>
              </a:spcAft>
              <a:buFont typeface="Arial" panose="020B0604020202020204" pitchFamily="34" charset="0"/>
              <a:buChar char="•"/>
            </a:pPr>
            <a:r>
              <a:rPr lang="en-US" sz="1600" dirty="0"/>
              <a:t>Clock rate for LC optimized PHY is specified in ITU G.9960 </a:t>
            </a:r>
            <a:r>
              <a:rPr lang="en-US" sz="1600" b="0" i="0" u="none" strike="noStrike" baseline="0" dirty="0">
                <a:solidFill>
                  <a:srgbClr val="000000"/>
                </a:solidFill>
              </a:rPr>
              <a:t>Cor. 1 09/19 </a:t>
            </a:r>
            <a:endParaRPr lang="en-US" sz="16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TotalTime>
  <Words>1610</Words>
  <Application>Microsoft Office PowerPoint</Application>
  <PresentationFormat>Widescreen</PresentationFormat>
  <Paragraphs>189</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ArialMT</vt:lpstr>
      <vt:lpstr>Times New Roman</vt:lpstr>
      <vt:lpstr>TimesNewRomanPSMT</vt:lpstr>
      <vt:lpstr>Office Theme</vt:lpstr>
      <vt:lpstr>Document</vt:lpstr>
      <vt:lpstr>Discussion on LC optimized mode coexistence with other 11bb PHYs</vt:lpstr>
      <vt:lpstr>Abstract</vt:lpstr>
      <vt:lpstr>LC PHY modes may be used in overlapping spectrum</vt:lpstr>
      <vt:lpstr>LC common mode and LC HE mode rely on CCA to detect medium busy</vt:lpstr>
      <vt:lpstr>CS/CCA (carrier sense/clear channel assessment)</vt:lpstr>
      <vt:lpstr>Legacy preamble role in (CS/CCA) mechanism</vt:lpstr>
      <vt:lpstr>Determining PPDU length</vt:lpstr>
      <vt:lpstr>PHY dependent SIGNAL field</vt:lpstr>
      <vt:lpstr>Assessment</vt:lpstr>
      <vt:lpstr>Comparison of subcarrier spacings</vt:lpstr>
      <vt:lpstr>Adapting the LC optimized PHY clock rate</vt:lpstr>
      <vt:lpstr>Keeping the LC optimized PHY clock rate</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optimized mode coexistence with other 11bb PHYs</dc:title>
  <dc:creator>Nancy Lee</dc:creator>
  <cp:lastModifiedBy>Nancy Lee</cp:lastModifiedBy>
  <cp:revision>10</cp:revision>
  <cp:lastPrinted>1601-01-01T00:00:00Z</cp:lastPrinted>
  <dcterms:created xsi:type="dcterms:W3CDTF">2021-02-25T16:32:33Z</dcterms:created>
  <dcterms:modified xsi:type="dcterms:W3CDTF">2021-03-08T12:46:31Z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iteId">
    <vt:lpwstr>75b2f54b-feff-400d-8e0b-67102edb9a23</vt:lpwstr>
  </property>
  <property fmtid="{D5CDD505-2E9C-101B-9397-08002B2CF9AE}" pid="4" name="MSIP_Label_cb027a58-0b8b-4b38-933d-36c79ab5a9a6_Owner">
    <vt:lpwstr>nancy.lee@signify.com</vt:lpwstr>
  </property>
  <property fmtid="{D5CDD505-2E9C-101B-9397-08002B2CF9AE}" pid="5" name="MSIP_Label_cb027a58-0b8b-4b38-933d-36c79ab5a9a6_SetDate">
    <vt:lpwstr>2021-03-04T15:49:36.2754853Z</vt:lpwstr>
  </property>
  <property fmtid="{D5CDD505-2E9C-101B-9397-08002B2CF9AE}" pid="6" name="MSIP_Label_cb027a58-0b8b-4b38-933d-36c79ab5a9a6_Name">
    <vt:lpwstr>Unclassified</vt:lpwstr>
  </property>
  <property fmtid="{D5CDD505-2E9C-101B-9397-08002B2CF9AE}" pid="7" name="MSIP_Label_cb027a58-0b8b-4b38-933d-36c79ab5a9a6_Application">
    <vt:lpwstr>Microsoft Azure Information Protection</vt:lpwstr>
  </property>
  <property fmtid="{D5CDD505-2E9C-101B-9397-08002B2CF9AE}" pid="8" name="MSIP_Label_cb027a58-0b8b-4b38-933d-36c79ab5a9a6_ActionId">
    <vt:lpwstr>70e0adb2-a8e0-4824-a739-0429b01e3901</vt:lpwstr>
  </property>
  <property fmtid="{D5CDD505-2E9C-101B-9397-08002B2CF9AE}" pid="9" name="MSIP_Label_cb027a58-0b8b-4b38-933d-36c79ab5a9a6_Extended_MSFT_Method">
    <vt:lpwstr>Manual</vt:lpwstr>
  </property>
  <property fmtid="{D5CDD505-2E9C-101B-9397-08002B2CF9AE}" pid="10" name="Sensitivity">
    <vt:lpwstr>Unclassified</vt:lpwstr>
  </property>
</Properties>
</file>