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7" r:id="rId4"/>
    <p:sldId id="267" r:id="rId5"/>
    <p:sldId id="270" r:id="rId6"/>
    <p:sldId id="268" r:id="rId7"/>
    <p:sldId id="276" r:id="rId8"/>
    <p:sldId id="274" r:id="rId9"/>
    <p:sldId id="273" r:id="rId10"/>
    <p:sldId id="278" r:id="rId11"/>
    <p:sldId id="279" r:id="rId12"/>
    <p:sldId id="275" r:id="rId13"/>
    <p:sldId id="265" r:id="rId14"/>
    <p:sldId id="283" r:id="rId15"/>
    <p:sldId id="284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Lee" initials="NL" lastIdx="5" clrIdx="0">
    <p:extLst>
      <p:ext uri="{19B8F6BF-5375-455C-9EA6-DF929625EA0E}">
        <p15:presenceInfo xmlns:p15="http://schemas.microsoft.com/office/powerpoint/2012/main" userId="S::nancy.lee@signify.com::a2decf2a-10d0-44d4-9057-d0b4efae164d" providerId="AD"/>
      </p:ext>
    </p:extLst>
  </p:cmAuthor>
  <p:cmAuthor id="2" name="Rob Davies" initials="RD" lastIdx="3" clrIdx="1">
    <p:extLst>
      <p:ext uri="{19B8F6BF-5375-455C-9EA6-DF929625EA0E}">
        <p15:presenceInfo xmlns:p15="http://schemas.microsoft.com/office/powerpoint/2012/main" userId="Rob Davi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8B0B7-38AA-4771-92CC-0DB6BF903525}" v="1" dt="2021-03-10T09:09:49.197"/>
    <p1510:client id="{0A27BB80-B07D-4195-A5B1-917A3C98C4E8}" v="41" dt="2021-03-09T23:15:13.2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7" autoAdjust="0"/>
    <p:restoredTop sz="94660"/>
  </p:normalViewPr>
  <p:slideViewPr>
    <p:cSldViewPr>
      <p:cViewPr varScale="1">
        <p:scale>
          <a:sx n="64" d="100"/>
          <a:sy n="64" d="100"/>
        </p:scale>
        <p:origin x="44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Lee" userId="a2decf2a-10d0-44d4-9057-d0b4efae164d" providerId="ADAL" clId="{02A8B0B7-38AA-4771-92CC-0DB6BF903525}"/>
    <pc:docChg chg="undo custSel modSld">
      <pc:chgData name="Nancy Lee" userId="a2decf2a-10d0-44d4-9057-d0b4efae164d" providerId="ADAL" clId="{02A8B0B7-38AA-4771-92CC-0DB6BF903525}" dt="2021-03-10T09:14:21.165" v="120" actId="1592"/>
      <pc:docMkLst>
        <pc:docMk/>
      </pc:docMkLst>
      <pc:sldChg chg="modSp mod">
        <pc:chgData name="Nancy Lee" userId="a2decf2a-10d0-44d4-9057-d0b4efae164d" providerId="ADAL" clId="{02A8B0B7-38AA-4771-92CC-0DB6BF903525}" dt="2021-03-10T09:13:50.820" v="116" actId="20577"/>
        <pc:sldMkLst>
          <pc:docMk/>
          <pc:sldMk cId="265350700" sldId="268"/>
        </pc:sldMkLst>
        <pc:spChg chg="mod">
          <ac:chgData name="Nancy Lee" userId="a2decf2a-10d0-44d4-9057-d0b4efae164d" providerId="ADAL" clId="{02A8B0B7-38AA-4771-92CC-0DB6BF903525}" dt="2021-03-10T09:13:50.820" v="116" actId="20577"/>
          <ac:spMkLst>
            <pc:docMk/>
            <pc:sldMk cId="265350700" sldId="268"/>
            <ac:spMk id="3" creationId="{EAE6650E-AC23-46AB-A321-30B054448F7A}"/>
          </ac:spMkLst>
        </pc:spChg>
        <pc:picChg chg="mod">
          <ac:chgData name="Nancy Lee" userId="a2decf2a-10d0-44d4-9057-d0b4efae164d" providerId="ADAL" clId="{02A8B0B7-38AA-4771-92CC-0DB6BF903525}" dt="2021-03-10T09:12:49.774" v="79" actId="1036"/>
          <ac:picMkLst>
            <pc:docMk/>
            <pc:sldMk cId="265350700" sldId="268"/>
            <ac:picMk id="8" creationId="{A7CA5EAE-143D-473F-961A-2A97EFCC6620}"/>
          </ac:picMkLst>
        </pc:picChg>
        <pc:picChg chg="mod">
          <ac:chgData name="Nancy Lee" userId="a2decf2a-10d0-44d4-9057-d0b4efae164d" providerId="ADAL" clId="{02A8B0B7-38AA-4771-92CC-0DB6BF903525}" dt="2021-03-10T09:12:49.774" v="79" actId="1036"/>
          <ac:picMkLst>
            <pc:docMk/>
            <pc:sldMk cId="265350700" sldId="268"/>
            <ac:picMk id="10" creationId="{9A235D20-0129-478C-80AB-1067A59F0A81}"/>
          </ac:picMkLst>
        </pc:picChg>
      </pc:sldChg>
      <pc:sldChg chg="modSp mod delCm modCm">
        <pc:chgData name="Nancy Lee" userId="a2decf2a-10d0-44d4-9057-d0b4efae164d" providerId="ADAL" clId="{02A8B0B7-38AA-4771-92CC-0DB6BF903525}" dt="2021-03-10T09:11:00.480" v="41"/>
        <pc:sldMkLst>
          <pc:docMk/>
          <pc:sldMk cId="3400070510" sldId="270"/>
        </pc:sldMkLst>
        <pc:spChg chg="mod">
          <ac:chgData name="Nancy Lee" userId="a2decf2a-10d0-44d4-9057-d0b4efae164d" providerId="ADAL" clId="{02A8B0B7-38AA-4771-92CC-0DB6BF903525}" dt="2021-03-10T09:11:00.480" v="41"/>
          <ac:spMkLst>
            <pc:docMk/>
            <pc:sldMk cId="3400070510" sldId="270"/>
            <ac:spMk id="3" creationId="{954593F7-73A4-46B4-B1F9-812B6E16979A}"/>
          </ac:spMkLst>
        </pc:spChg>
      </pc:sldChg>
      <pc:sldChg chg="delCm">
        <pc:chgData name="Nancy Lee" userId="a2decf2a-10d0-44d4-9057-d0b4efae164d" providerId="ADAL" clId="{02A8B0B7-38AA-4771-92CC-0DB6BF903525}" dt="2021-03-10T09:14:21.165" v="120" actId="1592"/>
        <pc:sldMkLst>
          <pc:docMk/>
          <pc:sldMk cId="3104928952" sldId="274"/>
        </pc:sldMkLst>
      </pc:sldChg>
      <pc:sldChg chg="addCm delCm">
        <pc:chgData name="Nancy Lee" userId="a2decf2a-10d0-44d4-9057-d0b4efae164d" providerId="ADAL" clId="{02A8B0B7-38AA-4771-92CC-0DB6BF903525}" dt="2021-03-10T09:14:09.021" v="119" actId="1592"/>
        <pc:sldMkLst>
          <pc:docMk/>
          <pc:sldMk cId="0" sldId="27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802.11-21/0381r0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NL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Nancy Lee,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802.11-21/0381r0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Nancy Lee, Signify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Nancy Lee,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Nancy Lee,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Nancy Lee,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78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7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Nancy Lee,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10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802.11-21/0381r0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NL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Nancy Lee, Signify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Nancy Lee, Signify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NL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802.11-21/0381r0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gi-bin/text-idx?SID=630b33f39269f3db4d1322b2d9d90c98&amp;mc=true&amp;node=se47.1.15_1407&amp;rgn=div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nsition.fcc.gov/oet/ea/presentations/files/may17/31-Part-15-Panel-UNII-UpdatesDT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LC channel numbering and operating classes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7802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002886"/>
              </p:ext>
            </p:extLst>
          </p:nvPr>
        </p:nvGraphicFramePr>
        <p:xfrm>
          <a:off x="995363" y="2930525"/>
          <a:ext cx="10021887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9931" progId="Word.Document.8">
                  <p:embed/>
                </p:oleObj>
              </mc:Choice>
              <mc:Fallback>
                <p:oleObj name="Document" r:id="rId3" imgW="10439485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930525"/>
                        <a:ext cx="10021887" cy="244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8734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B2ED-30F4-4A56-BAA4-166E690CD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classes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58F1D-FE74-458B-AAD2-751EA6E84D6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A6DAE-ED6D-4FF0-A4C4-E35AFC08D4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Nancy Lee, Signify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7BECC-C5D5-4819-BFD5-D7FCF70E7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8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D5B8-0356-4D43-90C3-4767E74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802.11bb LC HE channel numbering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2F1C-C444-4C6D-B9E7-EC343579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199"/>
            <a:ext cx="4571999" cy="411321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P802.11bb D0.3 [1] channelization implies an LC operating band from 16 to 336 MHz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Channel bandwidths of 20 MHz to 160 MHz are defined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320 MHz bandwidth may be added in the future</a:t>
            </a:r>
          </a:p>
          <a:p>
            <a:pPr marL="0" indent="0"/>
            <a:r>
              <a:rPr lang="en-GB" sz="2000" dirty="0">
                <a:solidFill>
                  <a:srgbClr val="FF0000"/>
                </a:solidFill>
              </a:rPr>
              <a:t>But: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>
                <a:solidFill>
                  <a:srgbClr val="FF0000"/>
                </a:solidFill>
              </a:rPr>
              <a:t>An LC STA may not support all channels and bandwidths in this operating band</a:t>
            </a:r>
          </a:p>
          <a:p>
            <a:endParaRPr lang="en-NL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169C-3B2E-4750-BEDF-27FF1DC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32CD-B2B6-4164-AEBC-790FB24948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4695B4-6594-4FD3-A633-35D11D51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3691B18C-CD2B-404B-8619-F2135051FC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638800" y="1703070"/>
            <a:ext cx="5943600" cy="469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2251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D5B8-0356-4D43-90C3-4767E74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Supported frequency range </a:t>
            </a:r>
            <a:br>
              <a:rPr lang="en-US" dirty="0"/>
            </a:br>
            <a:r>
              <a:rPr lang="en-US" dirty="0"/>
              <a:t>and channel bandwidths may vary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2F1C-C444-4C6D-B9E7-EC343579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9753599" cy="4113213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Hardware based on 2.4 GHz radios can support at most frequency range 16 MHz to 96 MHz and channel bandwidths up to 40 MHz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Hardware based on 5 GHz radios may reflect regulatory limitations on 5 GHz operation that vary somewhat by country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/>
              <a:t>Noncontiguous</a:t>
            </a:r>
            <a:r>
              <a:rPr lang="en-GB" dirty="0"/>
              <a:t> frequency ranges for 802.11 operation with varying power levels, for example in the US [2, 3]: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Channel numbers 36-64 (5170-5330 MHz)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Channel numbers 100-144 (5490-5730 MHz)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Channel numbers 149-165 (5735-5835 MHz)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Some channels are subject to </a:t>
            </a:r>
            <a:r>
              <a:rPr lang="en-US" dirty="0"/>
              <a:t>Dynamic Frequency Selection (DFS) to use frequencies generally reserved for radars</a:t>
            </a:r>
            <a:r>
              <a:rPr lang="en-GB" dirty="0"/>
              <a:t>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Capabilities may also be limited by the OFE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169C-3B2E-4750-BEDF-27FF1DC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32CD-B2B6-4164-AEBC-790FB24948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4695B4-6594-4FD3-A633-35D11D51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379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/>
            <a:r>
              <a:rPr lang="en-US" dirty="0"/>
              <a:t>Indicating supported frequency range </a:t>
            </a:r>
            <a:br>
              <a:rPr lang="en-US" dirty="0"/>
            </a:br>
            <a:r>
              <a:rPr lang="en-US" dirty="0"/>
              <a:t>and channel bandwidth in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NewRomanPSMT"/>
              </a:rPr>
              <a:t>An 802.11 STA can use the Country element to specify the exact set of channel numbers </a:t>
            </a:r>
            <a:r>
              <a:rPr lang="en-US" dirty="0">
                <a:solidFill>
                  <a:schemeClr val="tx1"/>
                </a:solidFill>
                <a:latin typeface="TimesNewRomanPSMT"/>
              </a:rPr>
              <a:t>and bandwidths it supports. These may be expressed in terms of (subsets of) </a:t>
            </a:r>
            <a:r>
              <a:rPr lang="en-US" sz="2400" dirty="0">
                <a:solidFill>
                  <a:schemeClr val="tx1"/>
                </a:solidFill>
                <a:latin typeface="TimesNewRomanPSMT"/>
              </a:rPr>
              <a:t>operating classes. For details see 9.4.2.8 Country element [4],[5].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latin typeface="TimesNewRomanPSMT"/>
              </a:rPr>
              <a:t>An operating class value: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latin typeface="TimesNewRomanPSMT"/>
              </a:rPr>
              <a:t>I</a:t>
            </a:r>
            <a:r>
              <a:rPr lang="en-US" b="1" i="0" u="none" strike="noStrike" baseline="0" dirty="0">
                <a:latin typeface="TimesNewRomanPSMT"/>
              </a:rPr>
              <a:t>s defined in normative Annex 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TimesNewRomanPSMT"/>
              </a:rPr>
              <a:t>Specifies: </a:t>
            </a:r>
            <a:endParaRPr lang="en-US" b="1" i="0" u="none" strike="noStrike" baseline="0" dirty="0">
              <a:latin typeface="TimesNewRomanPSMT"/>
            </a:endParaRPr>
          </a:p>
          <a:p>
            <a:pPr lvl="2"/>
            <a:r>
              <a:rPr lang="en-US" b="1" i="0" u="none" strike="noStrike" baseline="0" dirty="0">
                <a:latin typeface="TimesNewRomanPSMT"/>
              </a:rPr>
              <a:t>— a set of frequencies and corresponding channel numbers (defined in PHY clauses)</a:t>
            </a:r>
          </a:p>
          <a:p>
            <a:pPr lvl="2"/>
            <a:r>
              <a:rPr lang="en-US" b="1" i="0" u="none" strike="noStrike" baseline="0" dirty="0">
                <a:latin typeface="TimesNewRomanPSMT"/>
              </a:rPr>
              <a:t>— the channel center frequencies that may be used (defined in PHY clauses)</a:t>
            </a:r>
          </a:p>
          <a:p>
            <a:pPr lvl="2"/>
            <a:r>
              <a:rPr lang="en-US" b="1" i="0" u="none" strike="noStrike" baseline="0" dirty="0">
                <a:latin typeface="TimesNewRomanPSMT"/>
              </a:rPr>
              <a:t>— the maximum channel width that may be used</a:t>
            </a:r>
          </a:p>
          <a:p>
            <a:pPr lvl="2"/>
            <a:r>
              <a:rPr lang="en-US" b="1" i="0" u="none" strike="noStrike" baseline="0" dirty="0">
                <a:latin typeface="TimesNewRomanPSMT"/>
              </a:rPr>
              <a:t>— behavioral constraints listed in Table D-2 (Behavior limits)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019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Possible Operating classes for 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46297"/>
            <a:ext cx="10361084" cy="472911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000" dirty="0"/>
              <a:t>Add to table E-4 (operating class values to be confirmed):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  <a:p>
            <a:pPr marL="400050" lvl="1" indent="0"/>
            <a:endParaRPr lang="en-GB" sz="1600" b="1" dirty="0">
              <a:cs typeface="+mn-cs"/>
            </a:endParaRPr>
          </a:p>
          <a:p>
            <a:pPr marL="400050" lvl="1" indent="0"/>
            <a:r>
              <a:rPr lang="en-GB" sz="1600" b="1" dirty="0">
                <a:cs typeface="+mn-cs"/>
              </a:rPr>
              <a:t>Notes: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GB" sz="1600" b="1" dirty="0">
                <a:cs typeface="+mn-cs"/>
              </a:rPr>
              <a:t>LC channel start frequency 0.021 GHz =&gt; Channel 1 </a:t>
            </a:r>
            <a:r>
              <a:rPr lang="en-GB" sz="1600" b="1" dirty="0" err="1">
                <a:cs typeface="+mn-cs"/>
              </a:rPr>
              <a:t>center</a:t>
            </a:r>
            <a:r>
              <a:rPr lang="en-GB" sz="1600" b="1" dirty="0">
                <a:cs typeface="+mn-cs"/>
              </a:rPr>
              <a:t> frequency = 26 MHz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If using a 2.4 GHz radio for LC, use channel start frequency = 2.407 GHz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If using a 5 GHz radio for LC, use channel start frequency = 5.175 GHz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If using a 6 GHz radio for LC, use channel start frequency = 5.950 GHz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0" indent="0"/>
            <a:endParaRPr lang="en-GB" sz="1100" dirty="0"/>
          </a:p>
          <a:p>
            <a:pPr marL="571500" lvl="1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9044D69-02AD-4A29-9CD0-4917FC7D8E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685221"/>
              </p:ext>
            </p:extLst>
          </p:nvPr>
        </p:nvGraphicFramePr>
        <p:xfrm>
          <a:off x="1127448" y="2362200"/>
          <a:ext cx="9159552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152">
                  <a:extLst>
                    <a:ext uri="{9D8B030D-6E8A-4147-A177-3AD203B41FA5}">
                      <a16:colId xmlns:a16="http://schemas.microsoft.com/office/drawing/2014/main" val="61947744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17415492"/>
                    </a:ext>
                  </a:extLst>
                </a:gridCol>
                <a:gridCol w="1596280">
                  <a:extLst>
                    <a:ext uri="{9D8B030D-6E8A-4147-A177-3AD203B41FA5}">
                      <a16:colId xmlns:a16="http://schemas.microsoft.com/office/drawing/2014/main" val="1795021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353401974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84871575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607516612"/>
                    </a:ext>
                  </a:extLst>
                </a:gridCol>
              </a:tblGrid>
              <a:tr h="392496">
                <a:tc>
                  <a:txBody>
                    <a:bodyPr/>
                    <a:lstStyle/>
                    <a:p>
                      <a:r>
                        <a:rPr lang="en-GB" sz="1400" b="1" dirty="0"/>
                        <a:t>Operating class</a:t>
                      </a:r>
                      <a:endParaRPr lang="en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Non-global operating class</a:t>
                      </a:r>
                      <a:endParaRPr lang="en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Channel start frequency (GHz)</a:t>
                      </a:r>
                      <a:endParaRPr lang="en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Channel spacing (MHz)</a:t>
                      </a:r>
                      <a:endParaRPr lang="en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Channel set</a:t>
                      </a:r>
                      <a:endParaRPr lang="en-N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Behaviour limits set</a:t>
                      </a:r>
                      <a:endParaRPr lang="en-N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122362"/>
                  </a:ext>
                </a:extLst>
              </a:tr>
              <a:tr h="238301">
                <a:tc>
                  <a:txBody>
                    <a:bodyPr/>
                    <a:lstStyle/>
                    <a:p>
                      <a:r>
                        <a:rPr lang="en-GB" sz="1400" dirty="0"/>
                        <a:t>140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0.021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1, 5, 9, 13, 17, 21, 25, 29, 33, 37, 41, 45, 49, 53, 57, 61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Near Infrared</a:t>
                      </a:r>
                      <a:endParaRPr lang="en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90460"/>
                  </a:ext>
                </a:extLst>
              </a:tr>
              <a:tr h="238301">
                <a:tc>
                  <a:txBody>
                    <a:bodyPr/>
                    <a:lstStyle/>
                    <a:p>
                      <a:r>
                        <a:rPr lang="en-GB" sz="1400" dirty="0"/>
                        <a:t>141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0.021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3, 11, 19, 27, 35, 43, 51, 59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Near Infrared</a:t>
                      </a:r>
                      <a:endParaRPr lang="en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319514"/>
                  </a:ext>
                </a:extLst>
              </a:tr>
              <a:tr h="238301">
                <a:tc>
                  <a:txBody>
                    <a:bodyPr/>
                    <a:lstStyle/>
                    <a:p>
                      <a:r>
                        <a:rPr lang="en-GB" sz="1400" dirty="0"/>
                        <a:t>142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0.021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80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7, 23, 39, 55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Near Infrared</a:t>
                      </a:r>
                      <a:endParaRPr lang="en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75866"/>
                  </a:ext>
                </a:extLst>
              </a:tr>
              <a:tr h="238301">
                <a:tc>
                  <a:txBody>
                    <a:bodyPr/>
                    <a:lstStyle/>
                    <a:p>
                      <a:r>
                        <a:rPr lang="en-GB" sz="1400" dirty="0"/>
                        <a:t>143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0.021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160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15, 47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Near Infrared</a:t>
                      </a:r>
                      <a:endParaRPr lang="en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300213"/>
                  </a:ext>
                </a:extLst>
              </a:tr>
              <a:tr h="238301">
                <a:tc>
                  <a:txBody>
                    <a:bodyPr/>
                    <a:lstStyle/>
                    <a:p>
                      <a:r>
                        <a:rPr lang="en-GB" sz="1400" dirty="0"/>
                        <a:t>(144)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-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0.021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320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31</a:t>
                      </a:r>
                      <a:endParaRPr lang="en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Near Infrared</a:t>
                      </a:r>
                      <a:endParaRPr lang="en-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013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044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NewRomanPSMT"/>
              </a:rPr>
              <a:t>At a minimum, LC channel numbers should be integers with step size = 4 for </a:t>
            </a:r>
            <a:r>
              <a:rPr lang="en-GB" sz="2000" dirty="0"/>
              <a:t>channel bandwidths of 20 </a:t>
            </a:r>
            <a:r>
              <a:rPr lang="en-GB" sz="2000" dirty="0" err="1"/>
              <a:t>MHz.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NewRomanPSMT"/>
              </a:rPr>
              <a:t>Aligning LC channelization with 802.11ax channelization may facilitate using  802.11ax chips for LC implementation, but perfect alignment is not possible.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NewRomanPSMT"/>
              </a:rPr>
              <a:t>May have to make tradeoffs, e.g. between facilitating implementations using existing 802.11ax chips vs. future evolution of LC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NewRomanPSMT"/>
              </a:rPr>
              <a:t>Would 11ax chipsets be able to support channel numbers and dot11ChannelStartingFactor values different from those used for 5 GHz and 6 GHz bands?</a:t>
            </a:r>
            <a:endParaRPr lang="en-NL" sz="2000" dirty="0">
              <a:latin typeface="TimesNewRomanPSM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NewRomanPSMT"/>
              </a:rPr>
              <a:t>Are operating needed for LC operation and if so, should 11bb use existing operating classes or define its own?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imesNewRomanPSMT"/>
              </a:rPr>
              <a:t>Would existing 11ax chipsets be able to support new operating classes if defined for LC operation?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717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P802.11bb D0.3</a:t>
            </a:r>
          </a:p>
          <a:p>
            <a:r>
              <a:rPr lang="en-US" dirty="0"/>
              <a:t>[2] </a:t>
            </a:r>
            <a:r>
              <a:rPr lang="en-US" dirty="0">
                <a:hlinkClick r:id="rId3"/>
              </a:rPr>
              <a:t>Code of Federal Regulations Title 47 - Telecommunication Part 15 - Radio Frequency Devices Subpart E - Unlicensed National Information Infrastructure Devices Paragraph 15.407 - General technical requirements</a:t>
            </a:r>
            <a:r>
              <a:rPr lang="en-US" dirty="0"/>
              <a:t> </a:t>
            </a:r>
          </a:p>
          <a:p>
            <a:r>
              <a:rPr lang="en-US" dirty="0"/>
              <a:t>[3] </a:t>
            </a:r>
            <a:r>
              <a:rPr lang="en-US" dirty="0">
                <a:hlinkClick r:id="rId4"/>
              </a:rPr>
              <a:t>U-NII Bands: New Rules vs. Old Rules Part 15.407 (fcc.gov)</a:t>
            </a:r>
            <a:endParaRPr lang="en-US" dirty="0"/>
          </a:p>
          <a:p>
            <a:r>
              <a:rPr lang="en-US" dirty="0"/>
              <a:t>[4] P802.11-REVmd D5.0 </a:t>
            </a:r>
          </a:p>
          <a:p>
            <a:r>
              <a:rPr lang="en-GB" dirty="0"/>
              <a:t>[5] P802.11ax D8.0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the LC channel numbering in P802.11bb D0.3 in comparison with channel numbering and the use of operating classes in the current 802.11 standard.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B2ED-30F4-4A56-BAA4-166E690CD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numbering</a:t>
            </a:r>
            <a:endParaRPr lang="en-N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58F1D-FE74-458B-AAD2-751EA6E84D6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A6DAE-ED6D-4FF0-A4C4-E35AFC08D4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Nancy Lee, Signify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7BECC-C5D5-4819-BFD5-D7FCF70E79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27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D5B8-0356-4D43-90C3-4767E74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802.11bb LC HE channel numbering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2F1C-C444-4C6D-B9E7-EC343579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199"/>
            <a:ext cx="4571999" cy="411321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LC HE channelization [1] implies an LC operating band from 16 to 336 MHz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Channel bandwidths of 20 MHz to 160 MHz are defined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320 MHz bandwidth may be added in the future</a:t>
            </a:r>
          </a:p>
          <a:p>
            <a:endParaRPr lang="en-NL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169C-3B2E-4750-BEDF-27FF1DC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32CD-B2B6-4164-AEBC-790FB24948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4695B4-6594-4FD3-A633-35D11D51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pic>
        <p:nvPicPr>
          <p:cNvPr id="7" name="Picture">
            <a:extLst>
              <a:ext uri="{FF2B5EF4-FFF2-40B4-BE49-F238E27FC236}">
                <a16:creationId xmlns:a16="http://schemas.microsoft.com/office/drawing/2014/main" id="{3691B18C-CD2B-404B-8619-F2135051FC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638800" y="1703070"/>
            <a:ext cx="5943600" cy="469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842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FB68-C3E6-4FCC-98D7-6105DD32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number is sent between STAs in signaling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93F7-73A4-46B4-B1F9-812B6E16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number is sent in beacon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Also used in other situations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Aligning LC channelization with 802.11ax channelization may facilitate using 802.11ax chips for LC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Compatibility between implementations using 11ax chips with output in different RF bands or at baseband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Compatibility with 11ax equations relating channel number to starting frequency and bandwidth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4D306-351E-40CB-B4F8-C97047AF68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FFD6B-3551-4478-8C31-B6975C8361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63B84A-C780-4E9D-BE30-B0AB331E94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070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7CA5EAE-143D-473F-961A-2A97EFCC6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038600"/>
            <a:ext cx="5488475" cy="3691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010A56-A5BC-4BF8-A9EA-9DBFD5DAF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channelization (27.3.23 Channel numbering)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650E-AC23-46AB-A321-30B054448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90998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000" i="0" u="none" strike="noStrike" baseline="0" dirty="0">
                <a:latin typeface="TimesNewRomanPSMT"/>
              </a:rPr>
              <a:t>The STA may operate in the 2.4 GHz band, 5 GHz band or 6 GHz band.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i="0" u="none" strike="noStrike" baseline="0" dirty="0">
                <a:latin typeface="TimesNewRomanPSMT"/>
              </a:rPr>
              <a:t>The set of valid operating channel numbers by regulatory domain is defined in Annex 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i="0" u="none" strike="noStrike" baseline="0" dirty="0">
                <a:latin typeface="TimesNewRomanPSMT"/>
              </a:rPr>
              <a:t>Channelization is different for each band. Each </a:t>
            </a:r>
            <a:r>
              <a:rPr lang="en-US" sz="2000" dirty="0">
                <a:solidFill>
                  <a:schemeClr val="tx1"/>
                </a:solidFill>
              </a:rPr>
              <a:t>relates channel number to starting frequency and bandwidth.</a:t>
            </a:r>
            <a:endParaRPr lang="en-US" sz="2000" i="0" u="none" strike="noStrike" baseline="0" dirty="0">
              <a:latin typeface="TimesNewRomanPS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latin typeface="TimesNewRomanPSMT"/>
              </a:rPr>
              <a:t>In all cases c</a:t>
            </a:r>
            <a:r>
              <a:rPr lang="en-US" sz="1600" i="0" u="none" strike="noStrike" baseline="0" dirty="0">
                <a:latin typeface="TimesNewRomanPSMT"/>
              </a:rPr>
              <a:t>hannel center frequencies are defined at every integer multiple of 5 MHz </a:t>
            </a:r>
            <a:endParaRPr lang="en-US" sz="1200" i="0" u="none" strike="noStrike" baseline="0" dirty="0">
              <a:latin typeface="TimesNewRomanPSM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>
                <a:latin typeface="TimesNewRomanPSMT"/>
              </a:rPr>
              <a:t>e.g. for 5 GHz</a:t>
            </a:r>
            <a:endParaRPr lang="en-US" sz="1600" b="0" i="0" u="none" strike="noStrike" baseline="0" dirty="0">
              <a:latin typeface="TimesNewRomanPSMT"/>
            </a:endParaRPr>
          </a:p>
          <a:p>
            <a:pPr algn="l"/>
            <a:r>
              <a:rPr lang="en-US" sz="1600" b="0" i="0" u="none" strike="noStrike" baseline="0" dirty="0">
                <a:latin typeface="TimesNewRomanPSMT"/>
              </a:rPr>
              <a:t>							 				 							</a:t>
            </a:r>
            <a:r>
              <a:rPr lang="en-NL" sz="1600" b="0" i="0" u="none" strike="noStrike" baseline="0" dirty="0">
                <a:latin typeface="TimesNewRomanPSMT"/>
              </a:rPr>
              <a:t>(19-88)</a:t>
            </a:r>
            <a:endParaRPr lang="en-US" sz="1600" b="0" dirty="0">
              <a:latin typeface="TimesNewRomanPSMT"/>
            </a:endParaRPr>
          </a:p>
          <a:p>
            <a:pPr algn="l"/>
            <a:r>
              <a:rPr lang="en-US" sz="1600" b="0" i="0" u="none" strike="noStrike" baseline="0" dirty="0">
                <a:latin typeface="TimesNewRomanPSMT"/>
              </a:rPr>
              <a:t>			where</a:t>
            </a:r>
          </a:p>
          <a:p>
            <a:pPr algn="l"/>
            <a:endParaRPr lang="en-US" sz="1600" b="0" i="0" u="none" strike="noStrike" baseline="0" dirty="0">
              <a:latin typeface="TimesNewRomanPSMT"/>
            </a:endParaRPr>
          </a:p>
          <a:p>
            <a:pPr algn="l"/>
            <a:r>
              <a:rPr lang="en-US" sz="1600" b="0" i="0" u="none" strike="noStrike" baseline="0" dirty="0">
                <a:latin typeface="TimesNewRomanPSMT"/>
              </a:rPr>
              <a:t>			Channel starting frequency is defined as dot11ChannelStartingFactor × 500 kHz or is defined as 5.000 GHz for 		systems where dot11OperatingClassesRequired is false or not defined. </a:t>
            </a:r>
          </a:p>
          <a:p>
            <a:pPr algn="l"/>
            <a:r>
              <a:rPr lang="en-US" sz="1600" b="0" i="0" u="none" strike="noStrike" baseline="0" dirty="0">
                <a:latin typeface="TimesNewRomanPSMT"/>
              </a:rPr>
              <a:t>			A channel center frequency of 5.000 GHz shall be indicated by dot11ChannelStartingFactor = 8000 and </a:t>
            </a:r>
            <a:r>
              <a:rPr lang="en-US" sz="1600" b="0" i="1" u="none" strike="noStrike" baseline="0" dirty="0" err="1">
                <a:latin typeface="TimesNewRomanPS-ItalicMT"/>
              </a:rPr>
              <a:t>nch</a:t>
            </a:r>
            <a:r>
              <a:rPr lang="en-US" sz="1600" b="0" i="1" u="none" strike="noStrike" baseline="0" dirty="0">
                <a:latin typeface="TimesNewRomanPS-ItalicMT"/>
              </a:rPr>
              <a:t> </a:t>
            </a:r>
            <a:r>
              <a:rPr lang="en-US" sz="1600" b="0" i="0" u="none" strike="noStrike" baseline="0" dirty="0">
                <a:latin typeface="TimesNewRomanPSMT"/>
              </a:rPr>
              <a:t>= 200.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A69C5-D750-451B-82FC-D35C7B395C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117D2-52A1-485E-8FCE-1ECAAE0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E4B28-C95E-4AB3-BB78-6D240B24E1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235D20-0129-478C-80AB-1067A59F0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4599300"/>
            <a:ext cx="1435072" cy="27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0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perfect alignment for LC channel numbering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Approach 1: Align with 5 GHz band channel numbering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Use channels 36 - 96 (for contiguous 320 MHz range) or channels 36 - 64, 100 - 128 (to match 5 GHz numbering)</a:t>
            </a:r>
          </a:p>
          <a:p>
            <a:pPr marL="457200" lvl="1" indent="0"/>
            <a:r>
              <a:rPr lang="en-GB" sz="1600" b="1" dirty="0"/>
              <a:t>But: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Channels 68 - 96 are not defined in Annex E of [5] so unclear if 5 GHz radios support them. Also doesn’t align with a 6 GHz radio’s contiguous channel numbering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An LC STA using a 6 GHz radio would need to change 6 GHz radio’s channel starting frequency from 5.950 GHz to 5.775 GHz to align with this channel numbering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channel numbers ≥36 are not supported by 2.4 GHz radios (see Equation (19-87) in </a:t>
            </a:r>
            <a:r>
              <a:rPr lang="en-US" sz="1600" dirty="0"/>
              <a:t>19.3.15.2 Channel allocation in the 2.4 GHz Band [4])</a:t>
            </a: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Approach 2: Align with 6 GHz channel numbering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Channels 1 to 61 (for contiguous 320 MHz range)</a:t>
            </a:r>
          </a:p>
          <a:p>
            <a:pPr marL="457200" lvl="1" indent="0"/>
            <a:r>
              <a:rPr lang="en-GB" sz="1600" b="1" dirty="0"/>
              <a:t>But: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A 5 GHz radio may not support Channel 1 (Ch 36 = 5.180 GHz; Ch 1 = 5.005 GHz). Solution: shift channel numbering by changing the 5 GHz radio’s channel starting frequency from 5.000 GHz to 5.175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A 5 GHz radio might not be capable of supporting a contiguous 320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/>
              <a:t>2.4 GHz radios could use channels 1, 5, 9, 13 for 20 MHz channels (and 3 and 11 for 40 MHz channels)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D5B8-0356-4D43-90C3-4767E74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1 for LC HE channel numbering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2F1C-C444-4C6D-B9E7-EC343579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410199" cy="4113213"/>
          </a:xfrm>
        </p:spPr>
        <p:txBody>
          <a:bodyPr/>
          <a:lstStyle/>
          <a:p>
            <a:r>
              <a:rPr lang="en-US" sz="1800" dirty="0"/>
              <a:t>Align with 5 GHz band channel numbering (see 19.3.15.3 Channel allocation in the 5 GHz band  [4])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Channel 36-64 for lower 160 MHz</a:t>
            </a:r>
          </a:p>
          <a:p>
            <a:pPr marL="285750" indent="-285750">
              <a:buFontTx/>
              <a:buChar char="-"/>
            </a:pPr>
            <a:r>
              <a:rPr lang="en-US" sz="1800" dirty="0"/>
              <a:t>Channel 68-96 for upper 160 MHz or a subset of Channel 100-144 for upper 160 MHz</a:t>
            </a:r>
          </a:p>
          <a:p>
            <a:pPr marL="685800" lvl="1">
              <a:buFontTx/>
              <a:buChar char="-"/>
            </a:pPr>
            <a:r>
              <a:rPr lang="en-US" sz="1400" dirty="0"/>
              <a:t>Aligns with 5 GHz operating classes but complicates LC implementations using conversion from 5 GHz RF</a:t>
            </a:r>
          </a:p>
          <a:p>
            <a:pPr marL="285750" indent="-285750">
              <a:buFontTx/>
              <a:buChar char="-"/>
            </a:pPr>
            <a:r>
              <a:rPr lang="en-GB" sz="1800" dirty="0"/>
              <a:t>Step size 4 for channel bandwidths of 20 MHz (36, 40, 44, 48, etc.)</a:t>
            </a:r>
          </a:p>
          <a:p>
            <a:pPr marL="285750" indent="-285750">
              <a:buFontTx/>
              <a:buChar char="-"/>
            </a:pPr>
            <a:endParaRPr lang="en-GB" sz="1800" dirty="0"/>
          </a:p>
          <a:p>
            <a:pPr marL="0" indent="0"/>
            <a:r>
              <a:rPr lang="en-GB" sz="1800" dirty="0"/>
              <a:t>An LC STA using a 6 GHz radio would need to adjust its starting frequency, where </a:t>
            </a:r>
          </a:p>
          <a:p>
            <a:pPr marL="0" indent="0"/>
            <a:r>
              <a:rPr lang="en-GB" sz="1800" dirty="0"/>
              <a:t>Starting frequency = dot11ChannelStartingFactor × 500 kHz</a:t>
            </a:r>
          </a:p>
          <a:p>
            <a:pPr marL="0" indent="0"/>
            <a:endParaRPr lang="en-GB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169C-3B2E-4750-BEDF-27FF1DC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32CD-B2B6-4164-AEBC-790FB24948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4695B4-6594-4FD3-A633-35D11D51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0F1ED4B-3EA3-4154-9607-1AF140D27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889252"/>
              </p:ext>
            </p:extLst>
          </p:nvPr>
        </p:nvGraphicFramePr>
        <p:xfrm>
          <a:off x="6746459" y="1600200"/>
          <a:ext cx="4226341" cy="46780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3763">
                  <a:extLst>
                    <a:ext uri="{9D8B030D-6E8A-4147-A177-3AD203B41FA5}">
                      <a16:colId xmlns:a16="http://schemas.microsoft.com/office/drawing/2014/main" val="1150518946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2094808265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2337870401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3598469015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977890831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942580165"/>
                    </a:ext>
                  </a:extLst>
                </a:gridCol>
                <a:gridCol w="603763">
                  <a:extLst>
                    <a:ext uri="{9D8B030D-6E8A-4147-A177-3AD203B41FA5}">
                      <a16:colId xmlns:a16="http://schemas.microsoft.com/office/drawing/2014/main" val="577292063"/>
                    </a:ext>
                  </a:extLst>
                </a:gridCol>
              </a:tblGrid>
              <a:tr h="2985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Channel number</a:t>
                      </a:r>
                      <a:endParaRPr lang="en-NL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fc (MHz)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Frequency range (MHz)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80185510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102069934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36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53092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36-56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99479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1487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56-76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8181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100454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9832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96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16-176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68880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3449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61570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116-136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32795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3029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136-156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06392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5638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0741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176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164514837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68/100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176-196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80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311616761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70/102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33292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72/104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196-216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669704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74/106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938945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76/108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216-236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90486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78/110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1675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80/112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236-256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77560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82/114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51580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84/116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256-276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34373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86/118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6209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88/120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276-296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2439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90/122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21800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92/124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296-316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3288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94/126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55880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96/128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316-336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649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28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D5B8-0356-4D43-90C3-4767E74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2 for LC HE channel numbering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92F1C-C444-4C6D-B9E7-EC343579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410199" cy="4113213"/>
          </a:xfrm>
        </p:spPr>
        <p:txBody>
          <a:bodyPr/>
          <a:lstStyle/>
          <a:p>
            <a:r>
              <a:rPr lang="en-GB" sz="1800" dirty="0"/>
              <a:t>Align with 6 GHz band channel numbering (see </a:t>
            </a:r>
            <a:r>
              <a:rPr lang="en-US" sz="1800" dirty="0"/>
              <a:t>27.3.23.2 Channel allocation in the 6 GHz band </a:t>
            </a:r>
            <a:r>
              <a:rPr lang="en-GB" sz="1800" dirty="0"/>
              <a:t>[5])</a:t>
            </a:r>
          </a:p>
          <a:p>
            <a:pPr marL="171450" indent="-171450">
              <a:buFontTx/>
              <a:buChar char="-"/>
            </a:pPr>
            <a:r>
              <a:rPr lang="en-GB" sz="1800" dirty="0"/>
              <a:t>Channel 1 for first 20 MHz wide channel</a:t>
            </a:r>
          </a:p>
          <a:p>
            <a:pPr marL="171450" indent="-171450">
              <a:buFontTx/>
              <a:buChar char="-"/>
            </a:pPr>
            <a:r>
              <a:rPr lang="en-GB" sz="1800" dirty="0"/>
              <a:t>Step size 4 for channel bandwidths of 20 MHz (1, 5, 9, 13, etc.)</a:t>
            </a:r>
          </a:p>
          <a:p>
            <a:pPr marL="171450" indent="-171450">
              <a:buFontTx/>
              <a:buChar char="-"/>
            </a:pPr>
            <a:endParaRPr lang="en-GB" sz="1800" dirty="0"/>
          </a:p>
          <a:p>
            <a:pPr marL="0" indent="0"/>
            <a:r>
              <a:rPr lang="en-GB" sz="1800" dirty="0"/>
              <a:t>An LC STA using a 5 GHz radio would need to adjust its starting frequency, where</a:t>
            </a:r>
          </a:p>
          <a:p>
            <a:pPr marL="0" indent="0"/>
            <a:r>
              <a:rPr lang="en-GB" sz="1800" dirty="0"/>
              <a:t>Starting frequency = dot11ChannelStartingFactor × 500 kHz</a:t>
            </a:r>
          </a:p>
          <a:p>
            <a:pPr marL="171450" indent="-171450">
              <a:buFontTx/>
              <a:buChar char="-"/>
            </a:pPr>
            <a:endParaRPr lang="en-GB" sz="1400" dirty="0"/>
          </a:p>
          <a:p>
            <a:pPr marL="171450" indent="-171450">
              <a:buFontTx/>
              <a:buChar char="-"/>
            </a:pPr>
            <a:endParaRPr lang="en-GB" sz="1400" dirty="0"/>
          </a:p>
          <a:p>
            <a:pPr marL="0" indent="0"/>
            <a:endParaRPr lang="en-US" sz="1400" dirty="0"/>
          </a:p>
          <a:p>
            <a:endParaRPr lang="en-NL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8169C-3B2E-4750-BEDF-27FF1DC6A8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32CD-B2B6-4164-AEBC-790FB24948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Nancy Lee, Signify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4695B4-6594-4FD3-A633-35D11D51FA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NL"/>
              <a:t>March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0F1ED4B-3EA3-4154-9607-1AF140D27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90653"/>
              </p:ext>
            </p:extLst>
          </p:nvPr>
        </p:nvGraphicFramePr>
        <p:xfrm>
          <a:off x="6722610" y="1600200"/>
          <a:ext cx="4250190" cy="46780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170">
                  <a:extLst>
                    <a:ext uri="{9D8B030D-6E8A-4147-A177-3AD203B41FA5}">
                      <a16:colId xmlns:a16="http://schemas.microsoft.com/office/drawing/2014/main" val="1150518946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2094808265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2337870401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3598469015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977890831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942580165"/>
                    </a:ext>
                  </a:extLst>
                </a:gridCol>
                <a:gridCol w="607170">
                  <a:extLst>
                    <a:ext uri="{9D8B030D-6E8A-4147-A177-3AD203B41FA5}">
                      <a16:colId xmlns:a16="http://schemas.microsoft.com/office/drawing/2014/main" val="577292063"/>
                    </a:ext>
                  </a:extLst>
                </a:gridCol>
              </a:tblGrid>
              <a:tr h="29859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Channel number</a:t>
                      </a:r>
                      <a:endParaRPr lang="en-NL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fc (MHz)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Frequency range (MHz)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 MHz</a:t>
                      </a:r>
                      <a:endParaRPr lang="en-NL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80185510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102069934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 dirty="0">
                          <a:effectLst/>
                        </a:rPr>
                        <a:t>3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36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53092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36-56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99479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41487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56-76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8181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100454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76-96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69832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16-176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68880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3449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61570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116-136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32795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23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96-176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3029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136-156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06392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136-176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15638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156-176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107413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1645148371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33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176-196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80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160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extLst>
                  <a:ext uri="{0D108BD9-81ED-4DB2-BD59-A6C34878D82A}">
                    <a16:rowId xmlns:a16="http://schemas.microsoft.com/office/drawing/2014/main" val="311616761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35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433292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196-216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669704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39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938945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216-236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90486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43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216-256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81675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246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236-256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77560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47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176-336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51580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266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256-276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40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80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34373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51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62096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53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286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276-296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2439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55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256-336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218007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57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306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296-316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40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32888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NL" sz="900" u="none" strike="noStrike">
                          <a:effectLst/>
                        </a:rPr>
                        <a:t>59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316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296-336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558809"/>
                  </a:ext>
                </a:extLst>
              </a:tr>
              <a:tr h="12796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61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326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316-336</a:t>
                      </a:r>
                      <a:endParaRPr lang="en-NL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 dirty="0">
                          <a:effectLst/>
                        </a:rPr>
                        <a:t>20</a:t>
                      </a:r>
                      <a:endParaRPr lang="en-NL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13" marR="4113" marT="4113" marB="0" anchor="ctr"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649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44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706</TotalTime>
  <Words>1975</Words>
  <Application>Microsoft Office PowerPoint</Application>
  <PresentationFormat>Widescreen</PresentationFormat>
  <Paragraphs>541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TimesNewRomanPS-ItalicMT</vt:lpstr>
      <vt:lpstr>TimesNewRomanPSMT</vt:lpstr>
      <vt:lpstr>Office Theme</vt:lpstr>
      <vt:lpstr>Document</vt:lpstr>
      <vt:lpstr>Discussion on LC channel numbering and operating classes</vt:lpstr>
      <vt:lpstr>Abstract</vt:lpstr>
      <vt:lpstr>Channel numbering</vt:lpstr>
      <vt:lpstr>Current 802.11bb LC HE channel numbering</vt:lpstr>
      <vt:lpstr>Channel number is sent between STAs in signaling</vt:lpstr>
      <vt:lpstr>802.11ax channelization (27.3.23 Channel numbering)</vt:lpstr>
      <vt:lpstr>No perfect alignment for LC channel numbering</vt:lpstr>
      <vt:lpstr>Approach 1 for LC HE channel numbering</vt:lpstr>
      <vt:lpstr>Approach 2 for LC HE channel numbering</vt:lpstr>
      <vt:lpstr>Operating classes</vt:lpstr>
      <vt:lpstr>Current 802.11bb LC HE channel numbering</vt:lpstr>
      <vt:lpstr>Supported frequency range  and channel bandwidths may vary</vt:lpstr>
      <vt:lpstr>Indicating supported frequency range  and channel bandwidth in 802.11</vt:lpstr>
      <vt:lpstr>Possible Operating classes for LC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Nancy Lee</dc:creator>
  <cp:lastModifiedBy>Nancy Lee</cp:lastModifiedBy>
  <cp:revision>7</cp:revision>
  <cp:lastPrinted>1601-01-01T00:00:00Z</cp:lastPrinted>
  <dcterms:created xsi:type="dcterms:W3CDTF">2021-03-04T15:07:11Z</dcterms:created>
  <dcterms:modified xsi:type="dcterms:W3CDTF">2021-03-10T09:14:29Z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027a58-0b8b-4b38-933d-36c79ab5a9a6_Enabled">
    <vt:lpwstr>True</vt:lpwstr>
  </property>
  <property fmtid="{D5CDD505-2E9C-101B-9397-08002B2CF9AE}" pid="3" name="MSIP_Label_cb027a58-0b8b-4b38-933d-36c79ab5a9a6_SiteId">
    <vt:lpwstr>75b2f54b-feff-400d-8e0b-67102edb9a23</vt:lpwstr>
  </property>
  <property fmtid="{D5CDD505-2E9C-101B-9397-08002B2CF9AE}" pid="4" name="MSIP_Label_cb027a58-0b8b-4b38-933d-36c79ab5a9a6_Owner">
    <vt:lpwstr>nancy.lee@signify.com</vt:lpwstr>
  </property>
  <property fmtid="{D5CDD505-2E9C-101B-9397-08002B2CF9AE}" pid="5" name="MSIP_Label_cb027a58-0b8b-4b38-933d-36c79ab5a9a6_SetDate">
    <vt:lpwstr>2021-03-09T17:01:34.0035489Z</vt:lpwstr>
  </property>
  <property fmtid="{D5CDD505-2E9C-101B-9397-08002B2CF9AE}" pid="6" name="MSIP_Label_cb027a58-0b8b-4b38-933d-36c79ab5a9a6_Name">
    <vt:lpwstr>Unclassified</vt:lpwstr>
  </property>
  <property fmtid="{D5CDD505-2E9C-101B-9397-08002B2CF9AE}" pid="7" name="MSIP_Label_cb027a58-0b8b-4b38-933d-36c79ab5a9a6_Application">
    <vt:lpwstr>Microsoft Azure Information Protection</vt:lpwstr>
  </property>
  <property fmtid="{D5CDD505-2E9C-101B-9397-08002B2CF9AE}" pid="8" name="MSIP_Label_cb027a58-0b8b-4b38-933d-36c79ab5a9a6_ActionId">
    <vt:lpwstr>fd9634cc-cd71-4e6f-8c7f-85ae79fc480a</vt:lpwstr>
  </property>
  <property fmtid="{D5CDD505-2E9C-101B-9397-08002B2CF9AE}" pid="9" name="MSIP_Label_cb027a58-0b8b-4b38-933d-36c79ab5a9a6_Extended_MSFT_Method">
    <vt:lpwstr>Manual</vt:lpwstr>
  </property>
  <property fmtid="{D5CDD505-2E9C-101B-9397-08002B2CF9AE}" pid="10" name="Sensitivity">
    <vt:lpwstr>Unclassified</vt:lpwstr>
  </property>
</Properties>
</file>