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63" r:id="rId4"/>
    <p:sldId id="265" r:id="rId5"/>
    <p:sldId id="266" r:id="rId6"/>
    <p:sldId id="264"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thias Wendt" initials="MW" lastIdx="2" clrIdx="0">
    <p:extLst>
      <p:ext uri="{19B8F6BF-5375-455C-9EA6-DF929625EA0E}">
        <p15:presenceInfo xmlns:p15="http://schemas.microsoft.com/office/powerpoint/2012/main" userId="S::matthias.wendt@signify.com::45456d93-762d-4c4e-992a-3e5d825d22a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4" d="100"/>
          <a:sy n="114" d="100"/>
        </p:scale>
        <p:origin x="102"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NL"/>
              <a:t>March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Nancy Lee, Signify</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NL"/>
              <a:t>March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Nancy Lee, Signify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802.11-21/0xxxr0</a:t>
            </a:r>
          </a:p>
        </p:txBody>
      </p:sp>
      <p:sp>
        <p:nvSpPr>
          <p:cNvPr id="5" name="Rectangle 3"/>
          <p:cNvSpPr>
            <a:spLocks noGrp="1" noChangeArrowheads="1"/>
          </p:cNvSpPr>
          <p:nvPr>
            <p:ph type="dt"/>
          </p:nvPr>
        </p:nvSpPr>
        <p:spPr>
          <a:ln/>
        </p:spPr>
        <p:txBody>
          <a:bodyPr/>
          <a:lstStyle/>
          <a:p>
            <a:r>
              <a:rPr lang="en-NL"/>
              <a:t>March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802.11-21/0xxxr0</a:t>
            </a:r>
          </a:p>
        </p:txBody>
      </p:sp>
      <p:sp>
        <p:nvSpPr>
          <p:cNvPr id="5" name="Rectangle 3"/>
          <p:cNvSpPr>
            <a:spLocks noGrp="1" noChangeArrowheads="1"/>
          </p:cNvSpPr>
          <p:nvPr>
            <p:ph type="dt"/>
          </p:nvPr>
        </p:nvSpPr>
        <p:spPr>
          <a:ln/>
        </p:spPr>
        <p:txBody>
          <a:bodyPr/>
          <a:lstStyle/>
          <a:p>
            <a:r>
              <a:rPr lang="en-NL"/>
              <a:t>March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802.11-21/0xxxr0</a:t>
            </a:r>
          </a:p>
        </p:txBody>
      </p:sp>
      <p:sp>
        <p:nvSpPr>
          <p:cNvPr id="5" name="Rectangle 3"/>
          <p:cNvSpPr>
            <a:spLocks noGrp="1" noChangeArrowheads="1"/>
          </p:cNvSpPr>
          <p:nvPr>
            <p:ph type="dt"/>
          </p:nvPr>
        </p:nvSpPr>
        <p:spPr>
          <a:ln/>
        </p:spPr>
        <p:txBody>
          <a:bodyPr/>
          <a:lstStyle/>
          <a:p>
            <a:r>
              <a:rPr lang="en-NL"/>
              <a:t>March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802.11-21/0xxxr0</a:t>
            </a:r>
          </a:p>
        </p:txBody>
      </p:sp>
      <p:sp>
        <p:nvSpPr>
          <p:cNvPr id="5" name="Rectangle 3"/>
          <p:cNvSpPr>
            <a:spLocks noGrp="1" noChangeArrowheads="1"/>
          </p:cNvSpPr>
          <p:nvPr>
            <p:ph type="dt"/>
          </p:nvPr>
        </p:nvSpPr>
        <p:spPr>
          <a:ln/>
        </p:spPr>
        <p:txBody>
          <a:bodyPr/>
          <a:lstStyle/>
          <a:p>
            <a:r>
              <a:rPr lang="en-NL"/>
              <a:t>March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90993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802.11-21/0xxxr0</a:t>
            </a:r>
          </a:p>
        </p:txBody>
      </p:sp>
      <p:sp>
        <p:nvSpPr>
          <p:cNvPr id="5" name="Rectangle 3"/>
          <p:cNvSpPr>
            <a:spLocks noGrp="1" noChangeArrowheads="1"/>
          </p:cNvSpPr>
          <p:nvPr>
            <p:ph type="dt"/>
          </p:nvPr>
        </p:nvSpPr>
        <p:spPr>
          <a:ln/>
        </p:spPr>
        <p:txBody>
          <a:bodyPr/>
          <a:lstStyle/>
          <a:p>
            <a:r>
              <a:rPr lang="en-NL"/>
              <a:t>March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8201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802.11-21/0xxxr0</a:t>
            </a:r>
          </a:p>
        </p:txBody>
      </p:sp>
      <p:sp>
        <p:nvSpPr>
          <p:cNvPr id="5" name="Rectangle 3"/>
          <p:cNvSpPr>
            <a:spLocks noGrp="1" noChangeArrowheads="1"/>
          </p:cNvSpPr>
          <p:nvPr>
            <p:ph type="dt"/>
          </p:nvPr>
        </p:nvSpPr>
        <p:spPr>
          <a:ln/>
        </p:spPr>
        <p:txBody>
          <a:bodyPr/>
          <a:lstStyle/>
          <a:p>
            <a:r>
              <a:rPr lang="en-NL"/>
              <a:t>March 2021</a:t>
            </a:r>
            <a:endParaRPr lang="en-US"/>
          </a:p>
        </p:txBody>
      </p:sp>
      <p:sp>
        <p:nvSpPr>
          <p:cNvPr id="6" name="Rectangle 6"/>
          <p:cNvSpPr>
            <a:spLocks noGrp="1" noChangeArrowheads="1"/>
          </p:cNvSpPr>
          <p:nvPr>
            <p:ph type="ftr"/>
          </p:nvPr>
        </p:nvSpPr>
        <p:spPr>
          <a:ln/>
        </p:spPr>
        <p:txBody>
          <a:bodyPr/>
          <a:lstStyle/>
          <a:p>
            <a:r>
              <a:rPr lang="en-US"/>
              <a:t>Nancy Lee, Signify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NL"/>
              <a:t>March 2021</a:t>
            </a:r>
            <a:endParaRPr lang="en-GB"/>
          </a:p>
        </p:txBody>
      </p:sp>
      <p:sp>
        <p:nvSpPr>
          <p:cNvPr id="5" name="Footer Placeholder 4"/>
          <p:cNvSpPr>
            <a:spLocks noGrp="1"/>
          </p:cNvSpPr>
          <p:nvPr>
            <p:ph type="ftr" idx="11"/>
          </p:nvPr>
        </p:nvSpPr>
        <p:spPr/>
        <p:txBody>
          <a:bodyPr/>
          <a:lstStyle>
            <a:lvl1pPr>
              <a:defRPr/>
            </a:lvl1pPr>
          </a:lstStyle>
          <a:p>
            <a:r>
              <a:rPr lang="en-GB"/>
              <a:t>Nancy Lee, Signify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Nancy Lee, Signify</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NL"/>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NL"/>
              <a:t>March 2021</a:t>
            </a:r>
            <a:endParaRPr lang="en-GB"/>
          </a:p>
        </p:txBody>
      </p:sp>
      <p:sp>
        <p:nvSpPr>
          <p:cNvPr id="5" name="Footer Placeholder 4"/>
          <p:cNvSpPr>
            <a:spLocks noGrp="1"/>
          </p:cNvSpPr>
          <p:nvPr>
            <p:ph type="ftr" idx="11"/>
          </p:nvPr>
        </p:nvSpPr>
        <p:spPr/>
        <p:txBody>
          <a:bodyPr/>
          <a:lstStyle>
            <a:lvl1pPr>
              <a:defRPr/>
            </a:lvl1pPr>
          </a:lstStyle>
          <a:p>
            <a:r>
              <a:rPr lang="en-GB"/>
              <a:t>Nancy Lee, Signify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NL"/>
              <a:t>March 2021</a:t>
            </a:r>
            <a:endParaRPr lang="en-GB"/>
          </a:p>
        </p:txBody>
      </p:sp>
      <p:sp>
        <p:nvSpPr>
          <p:cNvPr id="6" name="Footer Placeholder 5"/>
          <p:cNvSpPr>
            <a:spLocks noGrp="1"/>
          </p:cNvSpPr>
          <p:nvPr>
            <p:ph type="ftr" idx="11"/>
          </p:nvPr>
        </p:nvSpPr>
        <p:spPr/>
        <p:txBody>
          <a:bodyPr/>
          <a:lstStyle>
            <a:lvl1pPr>
              <a:defRPr/>
            </a:lvl1pPr>
          </a:lstStyle>
          <a:p>
            <a:r>
              <a:rPr lang="en-GB"/>
              <a:t>Nancy Lee, Signify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NL"/>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Nancy Lee, Signify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NL"/>
              <a:t>March 2021</a:t>
            </a:r>
            <a:endParaRPr lang="en-GB"/>
          </a:p>
        </p:txBody>
      </p:sp>
      <p:sp>
        <p:nvSpPr>
          <p:cNvPr id="4" name="Footer Placeholder 3"/>
          <p:cNvSpPr>
            <a:spLocks noGrp="1"/>
          </p:cNvSpPr>
          <p:nvPr>
            <p:ph type="ftr" idx="11"/>
          </p:nvPr>
        </p:nvSpPr>
        <p:spPr/>
        <p:txBody>
          <a:bodyPr/>
          <a:lstStyle>
            <a:lvl1pPr>
              <a:defRPr/>
            </a:lvl1pPr>
          </a:lstStyle>
          <a:p>
            <a:r>
              <a:rPr lang="en-GB"/>
              <a:t>Nancy Lee, Signify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NL"/>
              <a:t>March 2021</a:t>
            </a:r>
            <a:endParaRPr lang="en-GB"/>
          </a:p>
        </p:txBody>
      </p:sp>
      <p:sp>
        <p:nvSpPr>
          <p:cNvPr id="3" name="Footer Placeholder 2"/>
          <p:cNvSpPr>
            <a:spLocks noGrp="1"/>
          </p:cNvSpPr>
          <p:nvPr>
            <p:ph type="ftr" idx="11"/>
          </p:nvPr>
        </p:nvSpPr>
        <p:spPr/>
        <p:txBody>
          <a:bodyPr/>
          <a:lstStyle>
            <a:lvl1pPr>
              <a:defRPr/>
            </a:lvl1pPr>
          </a:lstStyle>
          <a:p>
            <a:r>
              <a:rPr lang="en-GB"/>
              <a:t>Nancy Lee, Signify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NL"/>
              <a:t>March 2021</a:t>
            </a:r>
            <a:endParaRPr lang="en-GB"/>
          </a:p>
        </p:txBody>
      </p:sp>
      <p:sp>
        <p:nvSpPr>
          <p:cNvPr id="5" name="Footer Placeholder 4"/>
          <p:cNvSpPr>
            <a:spLocks noGrp="1"/>
          </p:cNvSpPr>
          <p:nvPr>
            <p:ph type="ftr" idx="11"/>
          </p:nvPr>
        </p:nvSpPr>
        <p:spPr/>
        <p:txBody>
          <a:bodyPr/>
          <a:lstStyle>
            <a:lvl1pPr>
              <a:defRPr/>
            </a:lvl1pPr>
          </a:lstStyle>
          <a:p>
            <a:r>
              <a:rPr lang="en-GB"/>
              <a:t>Nancy Lee, Signify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NL"/>
              <a:t>March 2021</a:t>
            </a:r>
            <a:endParaRPr lang="en-GB"/>
          </a:p>
        </p:txBody>
      </p:sp>
      <p:sp>
        <p:nvSpPr>
          <p:cNvPr id="5" name="Footer Placeholder 4"/>
          <p:cNvSpPr>
            <a:spLocks noGrp="1"/>
          </p:cNvSpPr>
          <p:nvPr>
            <p:ph type="ftr" idx="11"/>
          </p:nvPr>
        </p:nvSpPr>
        <p:spPr/>
        <p:txBody>
          <a:bodyPr/>
          <a:lstStyle>
            <a:lvl1pPr>
              <a:defRPr/>
            </a:lvl1pPr>
          </a:lstStyle>
          <a:p>
            <a:r>
              <a:rPr lang="en-GB"/>
              <a:t>Nancy Lee, Signify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NL"/>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Nancy Lee, Signify</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802.11-21/0379r0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on LC HE PHY </a:t>
            </a:r>
            <a:r>
              <a:rPr lang="en-GB"/>
              <a:t>light interface</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2021-03-08</a:t>
            </a:r>
          </a:p>
        </p:txBody>
      </p:sp>
      <p:sp>
        <p:nvSpPr>
          <p:cNvPr id="6" name="Date Placeholder 3"/>
          <p:cNvSpPr>
            <a:spLocks noGrp="1"/>
          </p:cNvSpPr>
          <p:nvPr>
            <p:ph type="dt" idx="10"/>
          </p:nvPr>
        </p:nvSpPr>
        <p:spPr/>
        <p:txBody>
          <a:bodyPr/>
          <a:lstStyle/>
          <a:p>
            <a:r>
              <a:rPr lang="en-NL"/>
              <a:t>March 2021</a:t>
            </a:r>
            <a:endParaRPr lang="en-GB" dirty="0"/>
          </a:p>
        </p:txBody>
      </p:sp>
      <p:sp>
        <p:nvSpPr>
          <p:cNvPr id="7" name="Footer Placeholder 4"/>
          <p:cNvSpPr>
            <a:spLocks noGrp="1"/>
          </p:cNvSpPr>
          <p:nvPr>
            <p:ph type="ftr" idx="11"/>
          </p:nvPr>
        </p:nvSpPr>
        <p:spPr/>
        <p:txBody>
          <a:bodyPr/>
          <a:lstStyle/>
          <a:p>
            <a:r>
              <a:rPr lang="en-GB"/>
              <a:t>Nancy Lee, Signify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06754280"/>
              </p:ext>
            </p:extLst>
          </p:nvPr>
        </p:nvGraphicFramePr>
        <p:xfrm>
          <a:off x="995363" y="2419350"/>
          <a:ext cx="10166350" cy="2476500"/>
        </p:xfrm>
        <a:graphic>
          <a:graphicData uri="http://schemas.openxmlformats.org/presentationml/2006/ole">
            <mc:AlternateContent xmlns:mc="http://schemas.openxmlformats.org/markup-compatibility/2006">
              <mc:Choice xmlns:v="urn:schemas-microsoft-com:vml" Requires="v">
                <p:oleObj name="Document" r:id="rId3" imgW="10439485" imgH="2549931" progId="Word.Document.8">
                  <p:embed/>
                </p:oleObj>
              </mc:Choice>
              <mc:Fallback>
                <p:oleObj name="Document" r:id="rId3" imgW="10439485" imgH="2549931" progId="Word.Document.8">
                  <p:embed/>
                  <p:pic>
                    <p:nvPicPr>
                      <p:cNvPr id="3075" name="Object 3"/>
                      <p:cNvPicPr>
                        <a:picLocks noChangeAspect="1" noChangeArrowheads="1"/>
                      </p:cNvPicPr>
                      <p:nvPr/>
                    </p:nvPicPr>
                    <p:blipFill>
                      <a:blip r:embed="rId4"/>
                      <a:srcRect/>
                      <a:stretch>
                        <a:fillRect/>
                      </a:stretch>
                    </p:blipFill>
                    <p:spPr bwMode="auto">
                      <a:xfrm>
                        <a:off x="995363" y="2419350"/>
                        <a:ext cx="1016635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provides comments on P802.11bb D0.3 text concerning the light interface for the LC HE PHY.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HE light interface</a:t>
            </a:r>
          </a:p>
        </p:txBody>
      </p:sp>
      <p:sp>
        <p:nvSpPr>
          <p:cNvPr id="3" name="Content Placeholder 2"/>
          <p:cNvSpPr>
            <a:spLocks noGrp="1"/>
          </p:cNvSpPr>
          <p:nvPr>
            <p:ph idx="1"/>
          </p:nvPr>
        </p:nvSpPr>
        <p:spPr>
          <a:xfrm>
            <a:off x="914401" y="1641295"/>
            <a:ext cx="10361084" cy="4453120"/>
          </a:xfrm>
        </p:spPr>
        <p:txBody>
          <a:bodyPr/>
          <a:lstStyle/>
          <a:p>
            <a:pPr>
              <a:buFont typeface="Arial" panose="020B0604020202020204" pitchFamily="34" charset="0"/>
              <a:buChar char="•"/>
            </a:pPr>
            <a:r>
              <a:rPr lang="en-GB" sz="1800" dirty="0"/>
              <a:t>Subclauses of P802.11bb D0.3 32.3.3.3.23 (Light Interface) state:</a:t>
            </a:r>
          </a:p>
          <a:p>
            <a:pPr lvl="1"/>
            <a:r>
              <a:rPr lang="en-US" sz="1400" b="0" i="0" u="none" strike="noStrike" baseline="0" dirty="0">
                <a:solidFill>
                  <a:srgbClr val="000000"/>
                </a:solidFill>
                <a:latin typeface="Times New Roman" panose="02020603050405020304" pitchFamily="18" charset="0"/>
              </a:rPr>
              <a:t>“The light interface shall be an extension of the light interface described in 32.3.2.3.8 Light Interface to multiple TX and RX streams</a:t>
            </a:r>
            <a:r>
              <a:rPr lang="en-GB" sz="1400" b="0" i="0" u="none" strike="noStrike" baseline="0" dirty="0">
                <a:solidFill>
                  <a:srgbClr val="000000"/>
                </a:solidFill>
                <a:latin typeface="Times New Roman" panose="02020603050405020304" pitchFamily="18" charset="0"/>
              </a:rPr>
              <a:t>”</a:t>
            </a:r>
          </a:p>
          <a:p>
            <a:pPr lvl="1"/>
            <a:r>
              <a:rPr lang="en-US" sz="1400" b="0" i="0" u="none" strike="noStrike" baseline="0" dirty="0">
                <a:solidFill>
                  <a:srgbClr val="000000"/>
                </a:solidFill>
                <a:latin typeface="Times New Roman" panose="02020603050405020304" pitchFamily="18" charset="0"/>
              </a:rPr>
              <a:t>“Figure 3 shows multiple LEDs connected to the TX baseband and Figure 4 shows multiple PDs connected to the RX baseband.”</a:t>
            </a:r>
          </a:p>
          <a:p>
            <a:pPr lvl="1"/>
            <a:r>
              <a:rPr lang="en-US" sz="1400" b="0" i="0" u="none" strike="noStrike" baseline="0" dirty="0">
                <a:solidFill>
                  <a:srgbClr val="000000"/>
                </a:solidFill>
                <a:latin typeface="Times New Roman" panose="02020603050405020304" pitchFamily="18" charset="0"/>
              </a:rPr>
              <a:t>“The LEDs may all operate at the same wavelength or at different wavelengths.”</a:t>
            </a:r>
            <a:endParaRPr lang="en-GB" b="0" i="0" u="none" strike="noStrike" baseline="0" dirty="0">
              <a:solidFill>
                <a:srgbClr val="000000"/>
              </a:solidFill>
              <a:latin typeface="Times New Roman" panose="02020603050405020304" pitchFamily="18" charset="0"/>
            </a:endParaRPr>
          </a:p>
          <a:p>
            <a:pPr>
              <a:buFont typeface="Arial" panose="020B0604020202020204" pitchFamily="34" charset="0"/>
              <a:buChar char="•"/>
            </a:pPr>
            <a:endParaRPr lang="en-GB" sz="2000" dirty="0"/>
          </a:p>
          <a:p>
            <a:pPr lvl="1"/>
            <a:endParaRPr lang="en-US" sz="1600" b="0" i="0" u="none" strike="noStrike" baseline="0" dirty="0">
              <a:solidFill>
                <a:srgbClr val="000000"/>
              </a:solidFill>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March 2021</a:t>
            </a:r>
            <a:endParaRPr lang="en-GB"/>
          </a:p>
        </p:txBody>
      </p:sp>
      <p:pic>
        <p:nvPicPr>
          <p:cNvPr id="10" name="Picture 9">
            <a:extLst>
              <a:ext uri="{FF2B5EF4-FFF2-40B4-BE49-F238E27FC236}">
                <a16:creationId xmlns:a16="http://schemas.microsoft.com/office/drawing/2014/main" id="{52D29E5E-BA9C-4B5E-AAE7-44DD0D3856D0}"/>
              </a:ext>
            </a:extLst>
          </p:cNvPr>
          <p:cNvPicPr>
            <a:picLocks noChangeAspect="1"/>
          </p:cNvPicPr>
          <p:nvPr/>
        </p:nvPicPr>
        <p:blipFill>
          <a:blip r:embed="rId3"/>
          <a:stretch>
            <a:fillRect/>
          </a:stretch>
        </p:blipFill>
        <p:spPr>
          <a:xfrm>
            <a:off x="1447800" y="3067826"/>
            <a:ext cx="3753043" cy="3359323"/>
          </a:xfrm>
          <a:prstGeom prst="rect">
            <a:avLst/>
          </a:prstGeom>
        </p:spPr>
      </p:pic>
      <p:pic>
        <p:nvPicPr>
          <p:cNvPr id="12" name="Picture 11">
            <a:extLst>
              <a:ext uri="{FF2B5EF4-FFF2-40B4-BE49-F238E27FC236}">
                <a16:creationId xmlns:a16="http://schemas.microsoft.com/office/drawing/2014/main" id="{CB5843B1-2CB1-43A6-969E-3445F1344668}"/>
              </a:ext>
            </a:extLst>
          </p:cNvPr>
          <p:cNvPicPr>
            <a:picLocks noChangeAspect="1"/>
          </p:cNvPicPr>
          <p:nvPr/>
        </p:nvPicPr>
        <p:blipFill>
          <a:blip r:embed="rId4"/>
          <a:stretch>
            <a:fillRect/>
          </a:stretch>
        </p:blipFill>
        <p:spPr>
          <a:xfrm>
            <a:off x="6120804" y="2785883"/>
            <a:ext cx="3613336" cy="3638737"/>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Comments on HE light interface in D0.3</a:t>
            </a:r>
          </a:p>
        </p:txBody>
      </p:sp>
      <p:sp>
        <p:nvSpPr>
          <p:cNvPr id="3" name="Content Placeholder 2"/>
          <p:cNvSpPr>
            <a:spLocks noGrp="1"/>
          </p:cNvSpPr>
          <p:nvPr>
            <p:ph idx="1"/>
          </p:nvPr>
        </p:nvSpPr>
        <p:spPr>
          <a:xfrm>
            <a:off x="914401" y="1676400"/>
            <a:ext cx="10361084" cy="4848225"/>
          </a:xfrm>
        </p:spPr>
        <p:txBody>
          <a:bodyPr/>
          <a:lstStyle/>
          <a:p>
            <a:pPr>
              <a:buFont typeface="Arial" panose="020B0604020202020204" pitchFamily="34" charset="0"/>
              <a:buChar char="•"/>
            </a:pPr>
            <a:r>
              <a:rPr lang="en-US" sz="2000" b="0" dirty="0"/>
              <a:t>Page 23 line 11: extension to multiple TX and RX streams should not be mandated. There is no reason why multiple LEDs (or even one LED) have to be used for the HE light interface to work.</a:t>
            </a:r>
          </a:p>
          <a:p>
            <a:pPr>
              <a:buFont typeface="Arial" panose="020B0604020202020204" pitchFamily="34" charset="0"/>
              <a:buChar char="•"/>
            </a:pPr>
            <a:r>
              <a:rPr lang="en-US" sz="2000" b="0" dirty="0"/>
              <a:t>Page 23 line 11: the term “TX and RX streams” is not defined</a:t>
            </a:r>
          </a:p>
          <a:p>
            <a:pPr>
              <a:buFont typeface="Arial" panose="020B0604020202020204" pitchFamily="34" charset="0"/>
              <a:buChar char="•"/>
            </a:pPr>
            <a:r>
              <a:rPr lang="en-US" sz="2000" b="0" dirty="0"/>
              <a:t>Page 23 line 16: baseband generation and processing of “streams” on different wavelengths is not defined</a:t>
            </a:r>
            <a:endParaRPr lang="en-GB" sz="2000" b="0" dirty="0"/>
          </a:p>
          <a:p>
            <a:pPr>
              <a:buFont typeface="Arial" panose="020B0604020202020204" pitchFamily="34" charset="0"/>
              <a:buChar char="•"/>
            </a:pPr>
            <a:r>
              <a:rPr lang="en-GB" sz="2000" b="0" dirty="0"/>
              <a:t>Figures 3 and 4 and their parent Figure 1 are examples of specific implementations</a:t>
            </a:r>
          </a:p>
          <a:p>
            <a:pPr>
              <a:buFont typeface="Arial" panose="020B0604020202020204" pitchFamily="34" charset="0"/>
              <a:buChar char="•"/>
            </a:pPr>
            <a:endParaRPr lang="en-GB" sz="1800" b="0" dirty="0"/>
          </a:p>
          <a:p>
            <a:pPr marL="0" indent="0"/>
            <a:r>
              <a:rPr lang="en-GB" b="0" dirty="0"/>
              <a:t>Proposal:</a:t>
            </a:r>
          </a:p>
          <a:p>
            <a:pPr>
              <a:buFont typeface="Arial" panose="020B0604020202020204" pitchFamily="34" charset="0"/>
              <a:buChar char="•"/>
            </a:pPr>
            <a:r>
              <a:rPr lang="en-GB" sz="2000" b="0" dirty="0"/>
              <a:t>Simplify and clearly state that figure is an example. See next slide for details.</a:t>
            </a:r>
          </a:p>
          <a:p>
            <a:pPr marL="0" indent="0"/>
            <a:endParaRPr lang="en-GB" sz="2000" dirty="0"/>
          </a:p>
          <a:p>
            <a:pPr marL="0" indent="0"/>
            <a:endParaRPr lang="en-GB" dirty="0"/>
          </a:p>
          <a:p>
            <a:pPr lvl="1"/>
            <a:endParaRPr lang="en-US" sz="1600" b="0" i="0" u="none" strike="noStrike" baseline="0" dirty="0">
              <a:solidFill>
                <a:srgbClr val="000000"/>
              </a:solidFill>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March 2021</a:t>
            </a:r>
            <a:endParaRPr lang="en-GB"/>
          </a:p>
        </p:txBody>
      </p:sp>
    </p:spTree>
    <p:extLst>
      <p:ext uri="{BB962C8B-B14F-4D97-AF65-F5344CB8AC3E}">
        <p14:creationId xmlns:p14="http://schemas.microsoft.com/office/powerpoint/2010/main" val="3341780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Proposed changes to D0.3</a:t>
            </a:r>
          </a:p>
        </p:txBody>
      </p:sp>
      <p:sp>
        <p:nvSpPr>
          <p:cNvPr id="3" name="Content Placeholder 2"/>
          <p:cNvSpPr>
            <a:spLocks noGrp="1"/>
          </p:cNvSpPr>
          <p:nvPr>
            <p:ph idx="1"/>
          </p:nvPr>
        </p:nvSpPr>
        <p:spPr>
          <a:xfrm>
            <a:off x="914401" y="1676400"/>
            <a:ext cx="10361084" cy="4848225"/>
          </a:xfrm>
        </p:spPr>
        <p:txBody>
          <a:bodyPr/>
          <a:lstStyle/>
          <a:p>
            <a:pPr marL="0" indent="0"/>
            <a:r>
              <a:rPr lang="en-GB" b="0" dirty="0">
                <a:latin typeface="Times New Roman" panose="02020603050405020304" pitchFamily="18" charset="0"/>
              </a:rPr>
              <a:t>Changes to </a:t>
            </a:r>
            <a:r>
              <a:rPr lang="en-US" b="0" dirty="0">
                <a:latin typeface="Times New Roman" panose="02020603050405020304" pitchFamily="18" charset="0"/>
              </a:rPr>
              <a:t>32.3.3.3.23 Light Interface</a:t>
            </a:r>
            <a:endParaRPr lang="en-GB" b="0" dirty="0">
              <a:latin typeface="Times New Roman" panose="02020603050405020304" pitchFamily="18" charset="0"/>
            </a:endParaRPr>
          </a:p>
          <a:p>
            <a:pPr>
              <a:buFont typeface="Arial" panose="020B0604020202020204" pitchFamily="34" charset="0"/>
              <a:buChar char="•"/>
            </a:pPr>
            <a:r>
              <a:rPr lang="en-GB" sz="2000" b="0" dirty="0">
                <a:latin typeface="Times New Roman" panose="02020603050405020304" pitchFamily="18" charset="0"/>
              </a:rPr>
              <a:t>Change subclause </a:t>
            </a:r>
            <a:r>
              <a:rPr lang="en-US" sz="2000" b="0" dirty="0">
                <a:latin typeface="Times New Roman" panose="02020603050405020304" pitchFamily="18" charset="0"/>
              </a:rPr>
              <a:t>32.3.3.3.23 title</a:t>
            </a:r>
            <a:r>
              <a:rPr lang="en-GB" sz="2000" b="0" dirty="0">
                <a:latin typeface="Times New Roman" panose="02020603050405020304" pitchFamily="18" charset="0"/>
              </a:rPr>
              <a:t> to “Light interface” to align with 32.3.2.3.8</a:t>
            </a:r>
          </a:p>
          <a:p>
            <a:pPr>
              <a:buFont typeface="Arial" panose="020B0604020202020204" pitchFamily="34" charset="0"/>
              <a:buChar char="•"/>
            </a:pPr>
            <a:r>
              <a:rPr lang="en-GB" sz="2000" b="0" dirty="0">
                <a:latin typeface="Times New Roman" panose="02020603050405020304" pitchFamily="18" charset="0"/>
              </a:rPr>
              <a:t>Delete page 23 line 10 through page 24 line 4 (all subclauses and text in </a:t>
            </a:r>
            <a:r>
              <a:rPr lang="en-US" sz="2000" b="0" dirty="0">
                <a:latin typeface="Times New Roman" panose="02020603050405020304" pitchFamily="18" charset="0"/>
              </a:rPr>
              <a:t>32.3.3.3.23 Light Interface) and replace with “The HE light interface is described in 32.3.2.3.8 (Light interface).”</a:t>
            </a:r>
            <a:endParaRPr lang="en-US" b="0" dirty="0">
              <a:latin typeface="Times New Roman" panose="02020603050405020304" pitchFamily="18" charset="0"/>
            </a:endParaRPr>
          </a:p>
          <a:p>
            <a:pPr marL="0" indent="0"/>
            <a:r>
              <a:rPr lang="en-US" b="0" dirty="0">
                <a:latin typeface="Times New Roman" panose="02020603050405020304" pitchFamily="18" charset="0"/>
              </a:rPr>
              <a:t>Changes to 32.3.2.3.8 Light interface</a:t>
            </a:r>
          </a:p>
          <a:p>
            <a:pPr>
              <a:buFont typeface="Arial" panose="020B0604020202020204" pitchFamily="34" charset="0"/>
              <a:buChar char="•"/>
            </a:pPr>
            <a:r>
              <a:rPr lang="en-US" sz="2000" b="0" dirty="0"/>
              <a:t>32.3.2.3.8 Light interface Page 18 line 12:  Change sentence to </a:t>
            </a:r>
            <a:r>
              <a:rPr lang="en-US" sz="2000" b="0" dirty="0">
                <a:latin typeface="Arial" panose="020B0604020202020204" pitchFamily="34" charset="0"/>
              </a:rPr>
              <a:t>“</a:t>
            </a:r>
            <a:r>
              <a:rPr lang="en-US" sz="2000" b="0" i="0" u="none" strike="noStrike" baseline="0" dirty="0">
                <a:solidFill>
                  <a:srgbClr val="000000"/>
                </a:solidFill>
                <a:latin typeface="Times New Roman" panose="02020603050405020304" pitchFamily="18" charset="0"/>
              </a:rPr>
              <a:t>Figure 1 </a:t>
            </a:r>
            <a:r>
              <a:rPr lang="en-US" sz="2000" b="0" i="0" u="none" strike="sngStrike" baseline="0" dirty="0">
                <a:solidFill>
                  <a:srgbClr val="000000"/>
                </a:solidFill>
                <a:latin typeface="Times New Roman" panose="02020603050405020304" pitchFamily="18" charset="0"/>
              </a:rPr>
              <a:t>illustrates </a:t>
            </a:r>
            <a:r>
              <a:rPr lang="en-US" sz="2000" b="0" i="0" u="sng" strike="noStrike" baseline="0" dirty="0">
                <a:solidFill>
                  <a:srgbClr val="000000"/>
                </a:solidFill>
                <a:latin typeface="Times New Roman" panose="02020603050405020304" pitchFamily="18" charset="0"/>
              </a:rPr>
              <a:t>shows an example of</a:t>
            </a:r>
            <a:r>
              <a:rPr lang="en-US" sz="2000" b="0" i="0" u="none" strike="noStrike" baseline="0" dirty="0">
                <a:solidFill>
                  <a:srgbClr val="000000"/>
                </a:solidFill>
                <a:latin typeface="Times New Roman" panose="02020603050405020304" pitchFamily="18" charset="0"/>
              </a:rPr>
              <a:t> how a light emitting diode (LED) </a:t>
            </a:r>
            <a:r>
              <a:rPr lang="en-US" sz="2000" b="0" i="0" u="sng" strike="noStrike" baseline="0" dirty="0">
                <a:solidFill>
                  <a:srgbClr val="000000"/>
                </a:solidFill>
                <a:latin typeface="Times New Roman" panose="02020603050405020304" pitchFamily="18" charset="0"/>
              </a:rPr>
              <a:t>can be </a:t>
            </a:r>
            <a:r>
              <a:rPr lang="en-US" sz="2000" b="0" i="0" u="none" strike="sngStrike" dirty="0">
                <a:solidFill>
                  <a:srgbClr val="000000"/>
                </a:solidFill>
                <a:latin typeface="Times New Roman" panose="02020603050405020304" pitchFamily="18" charset="0"/>
              </a:rPr>
              <a:t>is </a:t>
            </a:r>
            <a:r>
              <a:rPr lang="en-US" sz="2000" b="0" i="0" u="none" strike="noStrike" baseline="0" dirty="0">
                <a:solidFill>
                  <a:srgbClr val="000000"/>
                </a:solidFill>
                <a:latin typeface="Times New Roman" panose="02020603050405020304" pitchFamily="18" charset="0"/>
              </a:rPr>
              <a:t>connected to the TX OFDM PHY and a photo diode (PD) to the RX OFDM PHY. </a:t>
            </a:r>
            <a:r>
              <a:rPr lang="en-US" sz="2000" b="0" i="0" u="sng" strike="noStrike" baseline="0" dirty="0">
                <a:latin typeface="TimesNewRomanPSMT"/>
              </a:rPr>
              <a:t>The actual structure of the transmitter and receiver is implementation dependent. For example, multiple LEDs or PDs may be used. </a:t>
            </a:r>
          </a:p>
          <a:p>
            <a:pPr>
              <a:buFont typeface="Arial" panose="020B0604020202020204" pitchFamily="34" charset="0"/>
              <a:buChar char="•"/>
            </a:pPr>
            <a:r>
              <a:rPr lang="en-US" sz="2000" b="0" dirty="0">
                <a:latin typeface="Times New Roman" panose="02020603050405020304" pitchFamily="18" charset="0"/>
              </a:rPr>
              <a:t>Page 18 line 15 (Figure 1): Change PA/LED and PD/TIA blocks to simple OFE blocks or append the following text to the paragraph starting on line 12: “</a:t>
            </a:r>
            <a:r>
              <a:rPr lang="en-US" sz="2000" b="0" u="sng" dirty="0">
                <a:latin typeface="Times New Roman" panose="02020603050405020304" pitchFamily="18" charset="0"/>
              </a:rPr>
              <a:t>Also, ot</a:t>
            </a:r>
            <a:r>
              <a:rPr lang="en-US" sz="2000" b="0" i="0" u="sng" strike="noStrike" baseline="0" dirty="0">
                <a:latin typeface="TimesNewRomanPSMT"/>
              </a:rPr>
              <a:t>her light emitting and light collecting devices may be used.</a:t>
            </a:r>
            <a:r>
              <a:rPr lang="en-US" sz="2000" b="0" i="0" strike="noStrike" baseline="0" dirty="0">
                <a:latin typeface="TimesNewRomanPSMT"/>
              </a:rPr>
              <a:t>”</a:t>
            </a:r>
            <a:r>
              <a:rPr lang="en-US" sz="2000" b="0" dirty="0">
                <a:latin typeface="Times New Roman" panose="02020603050405020304" pitchFamily="18" charset="0"/>
              </a:rPr>
              <a:t> Change “Clause 17 OFDM PHY” to “CM PHY”, two times.</a:t>
            </a:r>
          </a:p>
          <a:p>
            <a:pPr marL="0" indent="0"/>
            <a:endParaRPr lang="en-GB" dirty="0"/>
          </a:p>
          <a:p>
            <a:pPr lvl="1"/>
            <a:endParaRPr lang="en-US" sz="1600" b="0" i="0" u="none" strike="noStrike" baseline="0" dirty="0">
              <a:solidFill>
                <a:srgbClr val="000000"/>
              </a:solidFill>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March 2021</a:t>
            </a:r>
            <a:endParaRPr lang="en-GB"/>
          </a:p>
        </p:txBody>
      </p:sp>
    </p:spTree>
    <p:extLst>
      <p:ext uri="{BB962C8B-B14F-4D97-AF65-F5344CB8AC3E}">
        <p14:creationId xmlns:p14="http://schemas.microsoft.com/office/powerpoint/2010/main" val="13800242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dirty="0"/>
              <a:t>P802.11bb D0.3</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p:cNvSpPr>
            <a:spLocks noGrp="1"/>
          </p:cNvSpPr>
          <p:nvPr>
            <p:ph type="ftr" idx="14"/>
          </p:nvPr>
        </p:nvSpPr>
        <p:spPr/>
        <p:txBody>
          <a:bodyPr/>
          <a:lstStyle/>
          <a:p>
            <a:r>
              <a:rPr lang="en-GB"/>
              <a:t>Nancy Lee, Signify</a:t>
            </a:r>
            <a:endParaRPr lang="en-GB" dirty="0"/>
          </a:p>
        </p:txBody>
      </p:sp>
      <p:sp>
        <p:nvSpPr>
          <p:cNvPr id="4" name="Date Placeholder 3"/>
          <p:cNvSpPr>
            <a:spLocks noGrp="1"/>
          </p:cNvSpPr>
          <p:nvPr>
            <p:ph type="dt" idx="15"/>
          </p:nvPr>
        </p:nvSpPr>
        <p:spPr/>
        <p:txBody>
          <a:bodyPr/>
          <a:lstStyle/>
          <a:p>
            <a:r>
              <a:rPr lang="en-NL"/>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114</TotalTime>
  <Words>544</Words>
  <Application>Microsoft Office PowerPoint</Application>
  <PresentationFormat>Widescreen</PresentationFormat>
  <Paragraphs>70</Paragraphs>
  <Slides>6</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Times New Roman</vt:lpstr>
      <vt:lpstr>TimesNewRomanPSMT</vt:lpstr>
      <vt:lpstr>Office Theme</vt:lpstr>
      <vt:lpstr>Document</vt:lpstr>
      <vt:lpstr>Comments on LC HE PHY light interface</vt:lpstr>
      <vt:lpstr>Abstract</vt:lpstr>
      <vt:lpstr>HE light interface</vt:lpstr>
      <vt:lpstr>Comments on HE light interface in D0.3</vt:lpstr>
      <vt:lpstr>Proposed changes to D0.3</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Nancy Lee</dc:creator>
  <cp:lastModifiedBy>Matthias Wendt</cp:lastModifiedBy>
  <cp:revision>8</cp:revision>
  <cp:lastPrinted>1601-01-01T00:00:00Z</cp:lastPrinted>
  <dcterms:created xsi:type="dcterms:W3CDTF">2021-03-04T15:07:11Z</dcterms:created>
  <dcterms:modified xsi:type="dcterms:W3CDTF">2021-03-08T16:15:42Z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b027a58-0b8b-4b38-933d-36c79ab5a9a6_Enabled">
    <vt:lpwstr>True</vt:lpwstr>
  </property>
  <property fmtid="{D5CDD505-2E9C-101B-9397-08002B2CF9AE}" pid="3" name="MSIP_Label_cb027a58-0b8b-4b38-933d-36c79ab5a9a6_SiteId">
    <vt:lpwstr>75b2f54b-feff-400d-8e0b-67102edb9a23</vt:lpwstr>
  </property>
  <property fmtid="{D5CDD505-2E9C-101B-9397-08002B2CF9AE}" pid="4" name="MSIP_Label_cb027a58-0b8b-4b38-933d-36c79ab5a9a6_Owner">
    <vt:lpwstr>matthias.wendt@signify.com</vt:lpwstr>
  </property>
  <property fmtid="{D5CDD505-2E9C-101B-9397-08002B2CF9AE}" pid="5" name="MSIP_Label_cb027a58-0b8b-4b38-933d-36c79ab5a9a6_SetDate">
    <vt:lpwstr>2021-03-08T16:15:30.7231891Z</vt:lpwstr>
  </property>
  <property fmtid="{D5CDD505-2E9C-101B-9397-08002B2CF9AE}" pid="6" name="MSIP_Label_cb027a58-0b8b-4b38-933d-36c79ab5a9a6_Name">
    <vt:lpwstr>Unclassified</vt:lpwstr>
  </property>
  <property fmtid="{D5CDD505-2E9C-101B-9397-08002B2CF9AE}" pid="7" name="MSIP_Label_cb027a58-0b8b-4b38-933d-36c79ab5a9a6_Application">
    <vt:lpwstr>Microsoft Azure Information Protection</vt:lpwstr>
  </property>
  <property fmtid="{D5CDD505-2E9C-101B-9397-08002B2CF9AE}" pid="8" name="MSIP_Label_cb027a58-0b8b-4b38-933d-36c79ab5a9a6_ActionId">
    <vt:lpwstr>a99c718a-052f-4fe3-b909-200b1a30128e</vt:lpwstr>
  </property>
  <property fmtid="{D5CDD505-2E9C-101B-9397-08002B2CF9AE}" pid="9" name="MSIP_Label_cb027a58-0b8b-4b38-933d-36c79ab5a9a6_Extended_MSFT_Method">
    <vt:lpwstr>Manual</vt:lpwstr>
  </property>
  <property fmtid="{D5CDD505-2E9C-101B-9397-08002B2CF9AE}" pid="10" name="Sensitivity">
    <vt:lpwstr>Unclassified</vt:lpwstr>
  </property>
</Properties>
</file>