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8"/>
  </p:notesMasterIdLst>
  <p:handoutMasterIdLst>
    <p:handoutMasterId r:id="rId9"/>
  </p:handoutMasterIdLst>
  <p:sldIdLst>
    <p:sldId id="319" r:id="rId5"/>
    <p:sldId id="2362" r:id="rId6"/>
    <p:sldId id="2363" r:id="rId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2" d="100"/>
          <a:sy n="82" d="100"/>
        </p:scale>
        <p:origin x="96" y="81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05-Mar-21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a:t>doc.: 15-13/0083r0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sz="quarter" idx="12"/>
          </p:nvPr>
        </p:nvSpPr>
        <p:spPr/>
        <p:txBody>
          <a:bodyPr/>
          <a:lstStyle/>
          <a:p>
            <a:pPr lvl="4"/>
            <a:r>
              <a:rPr lang="en-US" dirty="0"/>
              <a:t>John Doe, Some Company</a:t>
            </a:r>
          </a:p>
        </p:txBody>
      </p:sp>
      <p:sp>
        <p:nvSpPr>
          <p:cNvPr id="7" name="Slide Number Placeholder 6"/>
          <p:cNvSpPr>
            <a:spLocks noGrp="1"/>
          </p:cNvSpPr>
          <p:nvPr>
            <p:ph type="sldNum" sz="quarter" idx="13"/>
          </p:nvPr>
        </p:nvSpPr>
        <p:spPr/>
        <p:txBody>
          <a:bodyPr/>
          <a:lstStyle/>
          <a:p>
            <a:r>
              <a:rPr lang="en-US" dirty="0"/>
              <a:t>Page </a:t>
            </a:r>
            <a:fld id="{2474B621-0683-2C49-85C4-D962E663A1EC}" type="slidenum">
              <a:rPr lang="en-US" smtClean="0"/>
              <a:pPr/>
              <a:t>1</a:t>
            </a:fld>
            <a:endParaRPr lang="en-US" dirty="0"/>
          </a:p>
        </p:txBody>
      </p:sp>
    </p:spTree>
    <p:extLst>
      <p:ext uri="{BB962C8B-B14F-4D97-AF65-F5344CB8AC3E}">
        <p14:creationId xmlns:p14="http://schemas.microsoft.com/office/powerpoint/2010/main" val="1639636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2</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622674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802573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Jay Holcomb (Itron)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873097" y="6494441"/>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802.11-21/0377r00</a:t>
            </a:r>
          </a:p>
        </p:txBody>
      </p:sp>
      <p:sp>
        <p:nvSpPr>
          <p:cNvPr id="13" name="Footer Placeholder 4">
            <a:extLst>
              <a:ext uri="{FF2B5EF4-FFF2-40B4-BE49-F238E27FC236}">
                <a16:creationId xmlns:a16="http://schemas.microsoft.com/office/drawing/2014/main" id="{9BC34302-A97D-43C8-8013-FF4E8B176864}"/>
              </a:ext>
            </a:extLst>
          </p:cNvPr>
          <p:cNvSpPr>
            <a:spLocks noGrp="1"/>
          </p:cNvSpPr>
          <p:nvPr>
            <p:ph type="ftr" sz="quarter" idx="3"/>
          </p:nvPr>
        </p:nvSpPr>
        <p:spPr bwMode="auto">
          <a:xfrm>
            <a:off x="10133543" y="6475413"/>
            <a:ext cx="125835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a:t>Jay Holcomb (Itron)</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hyperlink" Target="https://innovationatwork.ieee.org/events/techtalk-panel-802/"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bwMode="auto">
          <a:xfrm>
            <a:off x="929218"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a:t>March 2021</a:t>
            </a:r>
            <a:endParaRPr lang="en-US" dirty="0"/>
          </a:p>
        </p:txBody>
      </p:sp>
      <p:sp>
        <p:nvSpPr>
          <p:cNvPr id="5" name="Footer Placeholder 4"/>
          <p:cNvSpPr>
            <a:spLocks noGrp="1"/>
          </p:cNvSpPr>
          <p:nvPr>
            <p:ph type="ftr" sz="quarter" idx="4294967295"/>
          </p:nvPr>
        </p:nvSpPr>
        <p:spPr bwMode="auto">
          <a:xfrm>
            <a:off x="10133543" y="6475413"/>
            <a:ext cx="125835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a:t>Jay Holcomb (Itron)</a:t>
            </a:r>
          </a:p>
        </p:txBody>
      </p:sp>
      <p:sp>
        <p:nvSpPr>
          <p:cNvPr id="6" name="Slide Number Placeholder 5"/>
          <p:cNvSpPr>
            <a:spLocks noGrp="1"/>
          </p:cNvSpPr>
          <p:nvPr>
            <p:ph type="sldNum" sz="quarter" idx="12"/>
          </p:nvPr>
        </p:nvSpPr>
        <p:spPr>
          <a:xfrm>
            <a:off x="5930396" y="6475413"/>
            <a:ext cx="432811" cy="184666"/>
          </a:xfrm>
        </p:spPr>
        <p:txBody>
          <a:bodyPr/>
          <a:lstStyle/>
          <a:p>
            <a:r>
              <a:rPr lang="en-US" dirty="0"/>
              <a:t>Slide </a:t>
            </a:r>
            <a:fld id="{AA8A01DF-F7FD-444B-8432-819BBAFADCAE}" type="slidenum">
              <a:rPr lang="en-US" smtClean="0"/>
              <a:pPr/>
              <a:t>1</a:t>
            </a:fld>
            <a:endParaRPr lang="en-US" dirty="0"/>
          </a:p>
        </p:txBody>
      </p:sp>
      <p:sp>
        <p:nvSpPr>
          <p:cNvPr id="10" name="Rectangle 1">
            <a:extLst>
              <a:ext uri="{FF2B5EF4-FFF2-40B4-BE49-F238E27FC236}">
                <a16:creationId xmlns:a16="http://schemas.microsoft.com/office/drawing/2014/main" id="{2473E782-B72C-4428-B60E-2195EFA1034A}"/>
              </a:ext>
            </a:extLst>
          </p:cNvPr>
          <p:cNvSpPr>
            <a:spLocks noGrp="1" noChangeArrowheads="1"/>
          </p:cNvSpPr>
          <p:nvPr>
            <p:ph type="title"/>
          </p:nvPr>
        </p:nvSpPr>
        <p:spPr>
          <a:xfrm>
            <a:off x="2209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a:t>IEEE 802.18 RR-TAG</a:t>
            </a:r>
            <a:br>
              <a:rPr lang="en-US" sz="2400" dirty="0"/>
            </a:br>
            <a:r>
              <a:rPr lang="en-US" sz="2400" dirty="0"/>
              <a:t>Electronic Wireless Plenary</a:t>
            </a:r>
            <a:br>
              <a:rPr lang="en-US" sz="2400" dirty="0"/>
            </a:br>
            <a:r>
              <a:rPr lang="en-GB" sz="2400" dirty="0"/>
              <a:t>Liaison  from 802.18 to 802.11</a:t>
            </a:r>
            <a:endParaRPr lang="en-GB" dirty="0"/>
          </a:p>
        </p:txBody>
      </p:sp>
      <p:sp>
        <p:nvSpPr>
          <p:cNvPr id="11" name="Rectangle 2">
            <a:extLst>
              <a:ext uri="{FF2B5EF4-FFF2-40B4-BE49-F238E27FC236}">
                <a16:creationId xmlns:a16="http://schemas.microsoft.com/office/drawing/2014/main" id="{922D0B4D-6157-453D-B582-E968662E5130}"/>
              </a:ext>
            </a:extLst>
          </p:cNvPr>
          <p:cNvSpPr txBox="1">
            <a:spLocks noChangeArrowheads="1"/>
          </p:cNvSpPr>
          <p:nvPr/>
        </p:nvSpPr>
        <p:spPr bwMode="auto">
          <a:xfrm>
            <a:off x="1982788" y="1793082"/>
            <a:ext cx="7772400" cy="771524"/>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0" indent="0" algn="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Dates:</a:t>
            </a:r>
            <a:r>
              <a:rPr lang="en-GB" sz="2000" b="0" kern="0" dirty="0"/>
              <a:t> 08 March 21</a:t>
            </a:r>
          </a:p>
        </p:txBody>
      </p:sp>
      <p:sp>
        <p:nvSpPr>
          <p:cNvPr id="13" name="Rectangle 4">
            <a:extLst>
              <a:ext uri="{FF2B5EF4-FFF2-40B4-BE49-F238E27FC236}">
                <a16:creationId xmlns:a16="http://schemas.microsoft.com/office/drawing/2014/main" id="{6035F870-CB2C-47E7-AA77-80949CEE64F7}"/>
              </a:ext>
            </a:extLst>
          </p:cNvPr>
          <p:cNvSpPr>
            <a:spLocks noChangeArrowheads="1"/>
          </p:cNvSpPr>
          <p:nvPr/>
        </p:nvSpPr>
        <p:spPr bwMode="auto">
          <a:xfrm>
            <a:off x="2073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4" name="Object 3">
            <a:extLst>
              <a:ext uri="{FF2B5EF4-FFF2-40B4-BE49-F238E27FC236}">
                <a16:creationId xmlns:a16="http://schemas.microsoft.com/office/drawing/2014/main" id="{A333C61D-D6B7-4482-B494-75FFFBA9536C}"/>
              </a:ext>
            </a:extLst>
          </p:cNvPr>
          <p:cNvGraphicFramePr>
            <a:graphicFrameLocks noChangeAspect="1"/>
          </p:cNvGraphicFramePr>
          <p:nvPr>
            <p:extLst>
              <p:ext uri="{D42A27DB-BD31-4B8C-83A1-F6EECF244321}">
                <p14:modId xmlns:p14="http://schemas.microsoft.com/office/powerpoint/2010/main" val="2942458458"/>
              </p:ext>
            </p:extLst>
          </p:nvPr>
        </p:nvGraphicFramePr>
        <p:xfrm>
          <a:off x="2066925" y="3597275"/>
          <a:ext cx="7275513" cy="2554288"/>
        </p:xfrm>
        <a:graphic>
          <a:graphicData uri="http://schemas.openxmlformats.org/presentationml/2006/ole">
            <mc:AlternateContent xmlns:mc="http://schemas.openxmlformats.org/markup-compatibility/2006">
              <mc:Choice xmlns:v="urn:schemas-microsoft-com:vml" Requires="v">
                <p:oleObj name="Document" r:id="rId3" imgW="7500366" imgH="2643304" progId="Word.Document.8">
                  <p:embed/>
                </p:oleObj>
              </mc:Choice>
              <mc:Fallback>
                <p:oleObj name="Document" r:id="rId3" imgW="7500366" imgH="2643304" progId="Word.Document.8">
                  <p:embed/>
                  <p:pic>
                    <p:nvPicPr>
                      <p:cNvPr id="12" name="Object 3">
                        <a:extLst>
                          <a:ext uri="{FF2B5EF4-FFF2-40B4-BE49-F238E27FC236}">
                            <a16:creationId xmlns:a16="http://schemas.microsoft.com/office/drawing/2014/main" id="{CBF8EF22-59AA-407B-9065-E5F02544E75B}"/>
                          </a:ext>
                        </a:extLst>
                      </p:cNvPr>
                      <p:cNvPicPr>
                        <a:picLocks noChangeAspect="1" noChangeArrowheads="1"/>
                      </p:cNvPicPr>
                      <p:nvPr/>
                    </p:nvPicPr>
                    <p:blipFill>
                      <a:blip r:embed="rId4"/>
                      <a:srcRect/>
                      <a:stretch>
                        <a:fillRect/>
                      </a:stretch>
                    </p:blipFill>
                    <p:spPr bwMode="auto">
                      <a:xfrm>
                        <a:off x="2066925" y="3597275"/>
                        <a:ext cx="7275513" cy="255428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extLst>
      <p:ext uri="{BB962C8B-B14F-4D97-AF65-F5344CB8AC3E}">
        <p14:creationId xmlns:p14="http://schemas.microsoft.com/office/powerpoint/2010/main" val="4158764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55626"/>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802.18 Liaison – March 2021</a:t>
            </a:r>
            <a:endParaRPr lang="en-GB" dirty="0"/>
          </a:p>
        </p:txBody>
      </p:sp>
      <p:sp>
        <p:nvSpPr>
          <p:cNvPr id="5122" name="Rectangle 2"/>
          <p:cNvSpPr>
            <a:spLocks noGrp="1" noChangeArrowheads="1"/>
          </p:cNvSpPr>
          <p:nvPr>
            <p:ph idx="1"/>
          </p:nvPr>
        </p:nvSpPr>
        <p:spPr>
          <a:xfrm>
            <a:off x="533400" y="1143000"/>
            <a:ext cx="11506200" cy="5332414"/>
          </a:xfrm>
          <a:ln/>
        </p:spPr>
        <p:txBody>
          <a:bodyPr/>
          <a:lstStyle/>
          <a:p>
            <a:pPr marL="342900" lvl="1" indent="-342900">
              <a:spcBef>
                <a:spcPts val="600"/>
              </a:spcBef>
              <a:buFont typeface="Arial" panose="020B0604020202020204" pitchFamily="34" charset="0"/>
              <a:buChar char="•"/>
              <a:defRPr/>
            </a:pPr>
            <a:endParaRPr lang="en-US" b="1" dirty="0">
              <a:cs typeface="+mn-cs"/>
            </a:endParaRPr>
          </a:p>
          <a:p>
            <a:pPr marL="342900" lvl="1" indent="-342900">
              <a:spcBef>
                <a:spcPts val="600"/>
              </a:spcBef>
              <a:buFont typeface="Arial" panose="020B0604020202020204" pitchFamily="34" charset="0"/>
              <a:buChar char="•"/>
              <a:defRPr/>
            </a:pPr>
            <a:r>
              <a:rPr lang="en-US" b="1" dirty="0">
                <a:cs typeface="+mn-cs"/>
              </a:rPr>
              <a:t>Schedule this plenary </a:t>
            </a:r>
          </a:p>
          <a:p>
            <a:pPr marL="742950" lvl="2" indent="-342900">
              <a:spcBef>
                <a:spcPts val="0"/>
              </a:spcBef>
              <a:buFont typeface="Arial" panose="020B0604020202020204" pitchFamily="34" charset="0"/>
              <a:buChar char="•"/>
              <a:defRPr/>
            </a:pPr>
            <a:r>
              <a:rPr lang="en-US" dirty="0">
                <a:cs typeface="+mn-cs"/>
              </a:rPr>
              <a:t>Thursday 11</a:t>
            </a:r>
            <a:r>
              <a:rPr lang="en-US" baseline="30000" dirty="0">
                <a:cs typeface="+mn-cs"/>
              </a:rPr>
              <a:t>th</a:t>
            </a:r>
            <a:r>
              <a:rPr lang="en-US" dirty="0">
                <a:cs typeface="+mn-cs"/>
              </a:rPr>
              <a:t>  15:00et, 1hr, opening – using RR-TAG’s normal weekly call-in which is on .18 web site, etc.</a:t>
            </a:r>
          </a:p>
          <a:p>
            <a:pPr marL="742950" lvl="2" indent="-342900">
              <a:spcBef>
                <a:spcPts val="600"/>
              </a:spcBef>
              <a:buFont typeface="Arial" panose="020B0604020202020204" pitchFamily="34" charset="0"/>
              <a:buChar char="•"/>
              <a:defRPr/>
            </a:pPr>
            <a:r>
              <a:rPr lang="en-US" dirty="0">
                <a:cs typeface="+mn-cs"/>
              </a:rPr>
              <a:t>Wednesday 17</a:t>
            </a:r>
            <a:r>
              <a:rPr lang="en-US" baseline="30000" dirty="0">
                <a:cs typeface="+mn-cs"/>
              </a:rPr>
              <a:t>th</a:t>
            </a:r>
            <a:r>
              <a:rPr lang="en-US" dirty="0">
                <a:cs typeface="+mn-cs"/>
              </a:rPr>
              <a:t>  15:00et, 1hr, closing – a specific call-in, which is in the IEEE 802 calendar, .18 web site, etc. </a:t>
            </a:r>
          </a:p>
          <a:p>
            <a:pPr marL="0" lvl="2" indent="0">
              <a:spcBef>
                <a:spcPts val="300"/>
              </a:spcBef>
              <a:spcAft>
                <a:spcPts val="0"/>
              </a:spcAft>
              <a:defRPr/>
            </a:pPr>
            <a:endParaRPr lang="en-US" b="1" dirty="0">
              <a:solidFill>
                <a:schemeClr val="tx1"/>
              </a:solidFill>
            </a:endParaRPr>
          </a:p>
          <a:p>
            <a:pPr marL="342900" lvl="1" indent="-342900">
              <a:spcBef>
                <a:spcPts val="600"/>
              </a:spcBef>
              <a:buFont typeface="Arial" panose="020B0604020202020204" pitchFamily="34" charset="0"/>
              <a:buChar char="•"/>
              <a:defRPr/>
            </a:pPr>
            <a:r>
              <a:rPr lang="en-US" b="1" dirty="0">
                <a:cs typeface="+mn-cs"/>
              </a:rPr>
              <a:t>Tech Talks</a:t>
            </a:r>
          </a:p>
          <a:p>
            <a:pPr marL="742950" lvl="2" indent="-342900">
              <a:spcBef>
                <a:spcPts val="0"/>
              </a:spcBef>
              <a:buFont typeface="Arial" panose="020B0604020202020204" pitchFamily="34" charset="0"/>
              <a:buChar char="•"/>
              <a:defRPr/>
            </a:pPr>
            <a:r>
              <a:rPr lang="en-US" dirty="0">
                <a:cs typeface="+mn-cs"/>
              </a:rPr>
              <a:t>IEEE 802 is doing a series of open Tech Talks for anyone globally to learn about IEEE 802, its WGs and TAGs, and what we do.  Here is the link for the IEEE site that has them. </a:t>
            </a:r>
          </a:p>
          <a:p>
            <a:pPr marL="2114550" lvl="5" indent="-342900">
              <a:spcBef>
                <a:spcPts val="0"/>
              </a:spcBef>
              <a:buFont typeface="Arial" panose="020B0604020202020204" pitchFamily="34" charset="0"/>
              <a:buChar char="•"/>
              <a:defRPr/>
            </a:pPr>
            <a:endParaRPr lang="en-US" sz="800" dirty="0">
              <a:cs typeface="+mn-cs"/>
              <a:hlinkClick r:id="rId3"/>
            </a:endParaRPr>
          </a:p>
          <a:p>
            <a:pPr marL="1200150" lvl="3" indent="-342900">
              <a:spcBef>
                <a:spcPts val="0"/>
              </a:spcBef>
              <a:buFont typeface="Arial" panose="020B0604020202020204" pitchFamily="34" charset="0"/>
              <a:buChar char="•"/>
              <a:defRPr/>
            </a:pPr>
            <a:r>
              <a:rPr lang="en-US" sz="2000" dirty="0">
                <a:cs typeface="+mn-cs"/>
                <a:hlinkClick r:id="rId3"/>
              </a:rPr>
              <a:t>https://innovationatwork.ieee.org/events/techtalk-panel-802/</a:t>
            </a:r>
            <a:r>
              <a:rPr lang="en-US" sz="2000" dirty="0">
                <a:cs typeface="+mn-cs"/>
              </a:rPr>
              <a:t> </a:t>
            </a:r>
          </a:p>
          <a:p>
            <a:pPr marL="742950" lvl="2" indent="-342900">
              <a:spcBef>
                <a:spcPts val="0"/>
              </a:spcBef>
              <a:buFont typeface="Arial" panose="020B0604020202020204" pitchFamily="34" charset="0"/>
              <a:buChar char="•"/>
              <a:defRPr/>
            </a:pPr>
            <a:endParaRPr lang="en-US" sz="800" dirty="0">
              <a:cs typeface="+mn-cs"/>
            </a:endParaRPr>
          </a:p>
          <a:p>
            <a:pPr marL="742950" lvl="2" indent="-342900">
              <a:spcBef>
                <a:spcPts val="0"/>
              </a:spcBef>
              <a:buFont typeface="Arial" panose="020B0604020202020204" pitchFamily="34" charset="0"/>
              <a:buChar char="•"/>
              <a:defRPr/>
            </a:pPr>
            <a:r>
              <a:rPr lang="en-US" dirty="0">
                <a:cs typeface="+mn-cs"/>
              </a:rPr>
              <a:t>On this site there are links to past Tech Talks, e.g., RR-TAG had their Tech Talk on 03Mar21 and other WGs have either done theirs or will be coming up. </a:t>
            </a:r>
          </a:p>
          <a:p>
            <a:pPr marL="1200150" lvl="3" indent="-342900">
              <a:spcBef>
                <a:spcPts val="0"/>
              </a:spcBef>
              <a:buFont typeface="Arial" panose="020B0604020202020204" pitchFamily="34" charset="0"/>
              <a:buChar char="•"/>
              <a:defRPr/>
            </a:pPr>
            <a:endParaRPr lang="en-US" dirty="0">
              <a:cs typeface="+mn-cs"/>
            </a:endParaRPr>
          </a:p>
          <a:p>
            <a:pPr marL="0" marR="0">
              <a:spcBef>
                <a:spcPts val="0"/>
              </a:spcBef>
              <a:spcAft>
                <a:spcPts val="0"/>
              </a:spcAft>
              <a:buFont typeface="Arial" panose="020B0604020202020204" pitchFamily="34" charset="0"/>
              <a:buChar char="•"/>
            </a:pPr>
            <a:endParaRPr lang="en-US" sz="2000" dirty="0">
              <a:effectLst/>
              <a:ea typeface="Calibri" panose="020F0502020204030204" pitchFamily="34" charset="0"/>
            </a:endParaRPr>
          </a:p>
          <a:p>
            <a:pPr marL="0" marR="0">
              <a:spcBef>
                <a:spcPts val="0"/>
              </a:spcBef>
              <a:spcAft>
                <a:spcPts val="0"/>
              </a:spcAft>
              <a:buFont typeface="Arial" panose="020B0604020202020204" pitchFamily="34" charset="0"/>
              <a:buChar char="•"/>
            </a:pPr>
            <a:r>
              <a:rPr lang="en-US" sz="2000" dirty="0">
                <a:effectLst/>
                <a:ea typeface="Calibri" panose="020F0502020204030204" pitchFamily="34" charset="0"/>
              </a:rPr>
              <a:t>802.18 March 2021 </a:t>
            </a:r>
            <a:r>
              <a:rPr lang="en-US" sz="2000" dirty="0">
                <a:ea typeface="Calibri" panose="020F0502020204030204" pitchFamily="34" charset="0"/>
              </a:rPr>
              <a:t>plenary calls </a:t>
            </a:r>
            <a:r>
              <a:rPr lang="en-US" sz="2000" dirty="0">
                <a:effectLst/>
                <a:ea typeface="Calibri" panose="020F0502020204030204" pitchFamily="34" charset="0"/>
              </a:rPr>
              <a:t>will be much like our normal weekly calls including the agenda, </a:t>
            </a:r>
          </a:p>
          <a:p>
            <a:pPr marL="1714500" lvl="4">
              <a:spcBef>
                <a:spcPts val="0"/>
              </a:spcBef>
              <a:spcAft>
                <a:spcPts val="0"/>
              </a:spcAft>
              <a:buFont typeface="Arial" panose="020B0604020202020204" pitchFamily="34" charset="0"/>
              <a:buChar char="•"/>
            </a:pPr>
            <a:endParaRPr lang="en-US" sz="1200" b="1"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2000" b="1" dirty="0">
                <a:ea typeface="Calibri" panose="020F0502020204030204" pitchFamily="34" charset="0"/>
              </a:rPr>
              <a:t>with an </a:t>
            </a:r>
            <a:r>
              <a:rPr lang="en-US" sz="2000" b="1" dirty="0">
                <a:effectLst/>
                <a:ea typeface="Calibri" panose="020F0502020204030204" pitchFamily="34" charset="0"/>
              </a:rPr>
              <a:t>exception.  There will be ballots for 2 - 802.18 Vice-Chair openings, on 11Mar21. </a:t>
            </a:r>
          </a:p>
          <a:p>
            <a:pPr marL="742950" lvl="2" indent="-342900">
              <a:spcBef>
                <a:spcPts val="0"/>
              </a:spcBef>
              <a:buFont typeface="Arial" panose="020B0604020202020204" pitchFamily="34" charset="0"/>
              <a:buChar char="•"/>
              <a:defRPr/>
            </a:pPr>
            <a:endParaRPr lang="en-US" dirty="0">
              <a:cs typeface="+mn-cs"/>
            </a:endParaRPr>
          </a:p>
          <a:p>
            <a:pPr marL="0" lvl="2" indent="0">
              <a:spcBef>
                <a:spcPts val="300"/>
              </a:spcBef>
              <a:spcAft>
                <a:spcPts val="0"/>
              </a:spcAft>
              <a:defRPr/>
            </a:pPr>
            <a:endParaRPr lang="en-US" b="1" dirty="0">
              <a:solidFill>
                <a:schemeClr val="tx1"/>
              </a:solidFill>
            </a:endParaRPr>
          </a:p>
          <a:p>
            <a:pPr marL="342900" lvl="3" indent="0">
              <a:spcBef>
                <a:spcPts val="300"/>
              </a:spcBef>
              <a:spcAft>
                <a:spcPts val="0"/>
              </a:spcAft>
              <a:defRPr/>
            </a:pPr>
            <a:endParaRPr lang="en-US" dirty="0"/>
          </a:p>
        </p:txBody>
      </p:sp>
      <p:sp>
        <p:nvSpPr>
          <p:cNvPr id="5" name="Slide Number Placeholder 4">
            <a:extLst>
              <a:ext uri="{FF2B5EF4-FFF2-40B4-BE49-F238E27FC236}">
                <a16:creationId xmlns:a16="http://schemas.microsoft.com/office/drawing/2014/main" id="{B65263C9-F828-4539-896D-227955B9D764}"/>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6" name="Date Placeholder 5">
            <a:extLst>
              <a:ext uri="{FF2B5EF4-FFF2-40B4-BE49-F238E27FC236}">
                <a16:creationId xmlns:a16="http://schemas.microsoft.com/office/drawing/2014/main" id="{4603060B-5570-4835-9296-8A10A821E02D}"/>
              </a:ext>
            </a:extLst>
          </p:cNvPr>
          <p:cNvSpPr>
            <a:spLocks noGrp="1"/>
          </p:cNvSpPr>
          <p:nvPr>
            <p:ph type="dt" idx="15"/>
          </p:nvPr>
        </p:nvSpPr>
        <p:spPr/>
        <p:txBody>
          <a:bodyPr/>
          <a:lstStyle/>
          <a:p>
            <a:r>
              <a:rPr lang="en-US"/>
              <a:t>March 2021</a:t>
            </a:r>
            <a:endParaRPr lang="en-GB" dirty="0"/>
          </a:p>
        </p:txBody>
      </p:sp>
      <p:sp>
        <p:nvSpPr>
          <p:cNvPr id="7" name="Footer Placeholder 4">
            <a:extLst>
              <a:ext uri="{FF2B5EF4-FFF2-40B4-BE49-F238E27FC236}">
                <a16:creationId xmlns:a16="http://schemas.microsoft.com/office/drawing/2014/main" id="{23D2BF0C-2A49-458B-8AC1-5ECD341CFB8E}"/>
              </a:ext>
            </a:extLst>
          </p:cNvPr>
          <p:cNvSpPr txBox="1">
            <a:spLocks/>
          </p:cNvSpPr>
          <p:nvPr/>
        </p:nvSpPr>
        <p:spPr bwMode="auto">
          <a:xfrm>
            <a:off x="10133543" y="6475413"/>
            <a:ext cx="125835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charset="0"/>
                <a:ea typeface="+mn-ea"/>
                <a:cs typeface="+mn-cs"/>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charset="0"/>
                <a:ea typeface="+mn-ea"/>
                <a:cs typeface="+mn-cs"/>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charset="0"/>
                <a:ea typeface="+mn-ea"/>
                <a:cs typeface="+mn-cs"/>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a:t>Jay Holcomb (Itron)</a:t>
            </a:r>
            <a:endParaRPr lang="en-US" dirty="0"/>
          </a:p>
        </p:txBody>
      </p:sp>
      <p:sp>
        <p:nvSpPr>
          <p:cNvPr id="2" name="Footer Placeholder 1">
            <a:extLst>
              <a:ext uri="{FF2B5EF4-FFF2-40B4-BE49-F238E27FC236}">
                <a16:creationId xmlns:a16="http://schemas.microsoft.com/office/drawing/2014/main" id="{C38E1BF4-3A08-4629-90E2-7A2D1ED897D5}"/>
              </a:ext>
            </a:extLst>
          </p:cNvPr>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31917268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55626"/>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802.18 Liaison – March 2021</a:t>
            </a:r>
            <a:endParaRPr lang="en-GB" dirty="0"/>
          </a:p>
        </p:txBody>
      </p:sp>
      <p:sp>
        <p:nvSpPr>
          <p:cNvPr id="5122" name="Rectangle 2"/>
          <p:cNvSpPr>
            <a:spLocks noGrp="1" noChangeArrowheads="1"/>
          </p:cNvSpPr>
          <p:nvPr>
            <p:ph idx="1"/>
          </p:nvPr>
        </p:nvSpPr>
        <p:spPr>
          <a:xfrm>
            <a:off x="901699" y="1143000"/>
            <a:ext cx="10488086" cy="5332414"/>
          </a:xfrm>
          <a:ln/>
        </p:spPr>
        <p:txBody>
          <a:bodyPr/>
          <a:lstStyle/>
          <a:p>
            <a:pPr marL="0" marR="0">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0" marR="0">
              <a:spcBef>
                <a:spcPts val="0"/>
              </a:spcBef>
              <a:spcAft>
                <a:spcPts val="0"/>
              </a:spcAft>
              <a:buFont typeface="Arial" panose="020B0604020202020204" pitchFamily="34" charset="0"/>
              <a:buChar char="•"/>
            </a:pPr>
            <a:r>
              <a:rPr lang="en-US" sz="1800" dirty="0">
                <a:effectLst/>
                <a:ea typeface="Calibri" panose="020F0502020204030204" pitchFamily="34" charset="0"/>
              </a:rPr>
              <a:t>W</a:t>
            </a:r>
            <a:r>
              <a:rPr lang="en-US" sz="1800" dirty="0">
                <a:ea typeface="Calibri" panose="020F0502020204030204" pitchFamily="34" charset="0"/>
              </a:rPr>
              <a:t>ill have the </a:t>
            </a:r>
            <a:r>
              <a:rPr lang="en-US" sz="1800" dirty="0">
                <a:effectLst/>
                <a:ea typeface="Calibri" panose="020F0502020204030204" pitchFamily="34" charset="0"/>
              </a:rPr>
              <a:t>normal EU updates what is going in ETSI and CEPT,  </a:t>
            </a:r>
          </a:p>
          <a:p>
            <a:pPr marL="400050" lvl="1">
              <a:spcBef>
                <a:spcPts val="0"/>
              </a:spcBef>
              <a:spcAft>
                <a:spcPts val="0"/>
              </a:spcAft>
              <a:buFont typeface="Arial" panose="020B0604020202020204" pitchFamily="34" charset="0"/>
              <a:buChar char="•"/>
            </a:pPr>
            <a:r>
              <a:rPr lang="en-US" sz="1800" dirty="0">
                <a:ea typeface="Calibri" panose="020F0502020204030204" pitchFamily="34" charset="0"/>
              </a:rPr>
              <a:t>Th</a:t>
            </a:r>
            <a:r>
              <a:rPr lang="en-US" sz="1800" dirty="0">
                <a:effectLst/>
                <a:ea typeface="Calibri" panose="020F0502020204030204" pitchFamily="34" charset="0"/>
              </a:rPr>
              <a:t>e 6 GHz and 5 GHz standards are still active in the different EU processes.</a:t>
            </a:r>
          </a:p>
          <a:p>
            <a:pPr marL="0" marR="0">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0" marR="0">
              <a:spcBef>
                <a:spcPts val="0"/>
              </a:spcBef>
              <a:spcAft>
                <a:spcPts val="0"/>
              </a:spcAft>
              <a:buFont typeface="Arial" panose="020B0604020202020204" pitchFamily="34" charset="0"/>
              <a:buChar char="•"/>
            </a:pPr>
            <a:r>
              <a:rPr lang="en-US" sz="1800" dirty="0">
                <a:ea typeface="Calibri" panose="020F0502020204030204" pitchFamily="34" charset="0"/>
              </a:rPr>
              <a:t>I</a:t>
            </a:r>
            <a:r>
              <a:rPr lang="en-US" sz="1800" dirty="0">
                <a:effectLst/>
                <a:ea typeface="Calibri" panose="020F0502020204030204" pitchFamily="34" charset="0"/>
              </a:rPr>
              <a:t>n other regions </a:t>
            </a:r>
            <a:r>
              <a:rPr lang="en-US" sz="1800" dirty="0">
                <a:ea typeface="Calibri" panose="020F0502020204030204" pitchFamily="34" charset="0"/>
              </a:rPr>
              <a:t>does c</a:t>
            </a:r>
            <a:r>
              <a:rPr lang="en-US" sz="1800" dirty="0">
                <a:effectLst/>
                <a:ea typeface="Calibri" panose="020F0502020204030204" pitchFamily="34" charset="0"/>
              </a:rPr>
              <a:t>hange most any day. </a:t>
            </a:r>
          </a:p>
          <a:p>
            <a:pPr marL="400050" lvl="1">
              <a:spcBef>
                <a:spcPts val="0"/>
              </a:spcBef>
              <a:spcAft>
                <a:spcPts val="0"/>
              </a:spcAft>
              <a:buFont typeface="Arial" panose="020B0604020202020204" pitchFamily="34" charset="0"/>
              <a:buChar char="•"/>
            </a:pPr>
            <a:r>
              <a:rPr lang="en-US" sz="1800" dirty="0">
                <a:ea typeface="Calibri" panose="020F0502020204030204" pitchFamily="34" charset="0"/>
              </a:rPr>
              <a:t>Initially there are some Canadian consultations coming up on bands of IEEE 802 interest. </a:t>
            </a:r>
            <a:endParaRPr lang="en-US" sz="1800" dirty="0">
              <a:effectLst/>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0" marR="0">
              <a:spcBef>
                <a:spcPts val="0"/>
              </a:spcBef>
              <a:spcAft>
                <a:spcPts val="0"/>
              </a:spcAft>
              <a:buFont typeface="Arial" panose="020B0604020202020204" pitchFamily="34" charset="0"/>
              <a:buChar char="•"/>
            </a:pPr>
            <a:r>
              <a:rPr lang="en-US" sz="1800" dirty="0">
                <a:effectLst/>
                <a:ea typeface="Calibri" panose="020F0502020204030204" pitchFamily="34" charset="0"/>
              </a:rPr>
              <a:t>ITU-R WP 5A submission from 802.15 THz SC will be reviewed and voted </a:t>
            </a:r>
            <a:r>
              <a:rPr lang="en-US" sz="1800" dirty="0">
                <a:ea typeface="Calibri" panose="020F0502020204030204" pitchFamily="34" charset="0"/>
              </a:rPr>
              <a:t>on.</a:t>
            </a:r>
          </a:p>
          <a:p>
            <a:pPr marL="400050" lvl="1">
              <a:spcBef>
                <a:spcPts val="0"/>
              </a:spcBef>
              <a:spcAft>
                <a:spcPts val="0"/>
              </a:spcAft>
              <a:buFont typeface="Arial" panose="020B0604020202020204" pitchFamily="34" charset="0"/>
              <a:buChar char="•"/>
            </a:pPr>
            <a:r>
              <a:rPr lang="en-US" sz="1800" dirty="0">
                <a:ea typeface="Calibri" panose="020F0502020204030204" pitchFamily="34" charset="0"/>
              </a:rPr>
              <a:t>A</a:t>
            </a:r>
            <a:r>
              <a:rPr lang="en-US" sz="1800" dirty="0">
                <a:effectLst/>
                <a:ea typeface="Calibri" panose="020F0502020204030204" pitchFamily="34" charset="0"/>
              </a:rPr>
              <a:t>nd will ask for more volunteers to help craft IEEE 802 viewpoints for the WRC-23 agenda items we are interested in. </a:t>
            </a:r>
          </a:p>
          <a:p>
            <a:pPr marL="0" marR="0">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0" marR="0">
              <a:spcBef>
                <a:spcPts val="0"/>
              </a:spcBef>
              <a:spcAft>
                <a:spcPts val="0"/>
              </a:spcAft>
              <a:buFont typeface="Arial" panose="020B0604020202020204" pitchFamily="34" charset="0"/>
              <a:buChar char="•"/>
            </a:pPr>
            <a:r>
              <a:rPr lang="en-US" sz="1800" dirty="0">
                <a:ea typeface="Calibri" panose="020F0502020204030204" pitchFamily="34" charset="0"/>
              </a:rPr>
              <a:t>W</a:t>
            </a:r>
            <a:r>
              <a:rPr lang="en-US" sz="1800" dirty="0">
                <a:effectLst/>
                <a:ea typeface="Calibri" panose="020F0502020204030204" pitchFamily="34" charset="0"/>
              </a:rPr>
              <a:t>ill status on the 6 GHz Multi-Stakeholder Groups here in the USA. </a:t>
            </a:r>
          </a:p>
          <a:p>
            <a:pPr marL="0" marR="0">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0" marR="0">
              <a:spcBef>
                <a:spcPts val="0"/>
              </a:spcBef>
              <a:spcAft>
                <a:spcPts val="0"/>
              </a:spcAft>
              <a:buFont typeface="Arial" panose="020B0604020202020204" pitchFamily="34" charset="0"/>
              <a:buChar char="•"/>
            </a:pPr>
            <a:r>
              <a:rPr lang="en-US" sz="1800" dirty="0">
                <a:ea typeface="Calibri" panose="020F0502020204030204" pitchFamily="34" charset="0"/>
              </a:rPr>
              <a:t>And where the initial </a:t>
            </a:r>
            <a:r>
              <a:rPr lang="en-US" sz="1800" dirty="0">
                <a:effectLst/>
                <a:ea typeface="Calibri" panose="020F0502020204030204" pitchFamily="34" charset="0"/>
              </a:rPr>
              <a:t>Table for Freq. Bands of all IEEE 802 Stds is, an 802.19/.18 joint effort  </a:t>
            </a:r>
          </a:p>
          <a:p>
            <a:pPr marL="400050" lvl="1">
              <a:spcBef>
                <a:spcPts val="0"/>
              </a:spcBef>
              <a:spcAft>
                <a:spcPts val="0"/>
              </a:spcAft>
              <a:buFont typeface="Arial" panose="020B0604020202020204" pitchFamily="34" charset="0"/>
              <a:buChar char="•"/>
            </a:pPr>
            <a:r>
              <a:rPr lang="en-US" dirty="0">
                <a:ea typeface="Calibri" panose="020F0502020204030204" pitchFamily="34" charset="0"/>
              </a:rPr>
              <a:t>A</a:t>
            </a:r>
            <a:r>
              <a:rPr lang="en-US" dirty="0">
                <a:effectLst/>
                <a:ea typeface="Calibri" panose="020F0502020204030204" pitchFamily="34" charset="0"/>
              </a:rPr>
              <a:t>ll are welcomed</a:t>
            </a:r>
          </a:p>
          <a:p>
            <a:pPr marL="400050" lvl="1">
              <a:spcBef>
                <a:spcPts val="0"/>
              </a:spcBef>
              <a:spcAft>
                <a:spcPts val="0"/>
              </a:spcAft>
              <a:buFont typeface="Arial" panose="020B0604020202020204" pitchFamily="34" charset="0"/>
              <a:buChar char="•"/>
            </a:pPr>
            <a:r>
              <a:rPr lang="en-US" sz="1800" dirty="0">
                <a:effectLst/>
                <a:ea typeface="Calibri" panose="020F0502020204030204" pitchFamily="34" charset="0"/>
              </a:rPr>
              <a:t>An </a:t>
            </a:r>
            <a:r>
              <a:rPr lang="en-US" sz="1800" dirty="0" err="1">
                <a:effectLst/>
                <a:ea typeface="Calibri" panose="020F0502020204030204" pitchFamily="34" charset="0"/>
              </a:rPr>
              <a:t>adhoc</a:t>
            </a:r>
            <a:r>
              <a:rPr lang="en-US" sz="1800" dirty="0">
                <a:effectLst/>
                <a:ea typeface="Calibri" panose="020F0502020204030204" pitchFamily="34" charset="0"/>
              </a:rPr>
              <a:t> team is in place and meets  the end of each month, the next call is 30March21 at 15:00et (cal</a:t>
            </a:r>
            <a:r>
              <a:rPr lang="en-US" sz="1800" dirty="0">
                <a:ea typeface="Calibri" panose="020F0502020204030204" pitchFamily="34" charset="0"/>
              </a:rPr>
              <a:t>l-in is in IEEE 802 calendar)</a:t>
            </a:r>
            <a:endParaRPr lang="en-US" sz="1800" dirty="0">
              <a:effectLst/>
              <a:ea typeface="Calibri" panose="020F0502020204030204" pitchFamily="34" charset="0"/>
            </a:endParaRPr>
          </a:p>
          <a:p>
            <a:pPr marL="0" marR="0" indent="0">
              <a:spcBef>
                <a:spcPts val="0"/>
              </a:spcBef>
              <a:spcAft>
                <a:spcPts val="0"/>
              </a:spcAft>
            </a:pPr>
            <a:r>
              <a:rPr lang="en-US" sz="1800" dirty="0">
                <a:effectLst/>
                <a:ea typeface="Calibri" panose="020F0502020204030204" pitchFamily="34" charset="0"/>
              </a:rPr>
              <a:t> </a:t>
            </a:r>
          </a:p>
          <a:p>
            <a:pPr marL="0" lvl="2" indent="0">
              <a:spcBef>
                <a:spcPts val="300"/>
              </a:spcBef>
              <a:spcAft>
                <a:spcPts val="0"/>
              </a:spcAft>
              <a:defRPr/>
            </a:pPr>
            <a:endParaRPr lang="en-US" b="1" dirty="0">
              <a:solidFill>
                <a:schemeClr val="tx1"/>
              </a:solidFill>
            </a:endParaRPr>
          </a:p>
          <a:p>
            <a:pPr marL="342900" lvl="3" indent="0">
              <a:spcBef>
                <a:spcPts val="300"/>
              </a:spcBef>
              <a:spcAft>
                <a:spcPts val="0"/>
              </a:spcAft>
              <a:defRPr/>
            </a:pPr>
            <a:endParaRPr lang="en-US" dirty="0"/>
          </a:p>
        </p:txBody>
      </p:sp>
      <p:sp>
        <p:nvSpPr>
          <p:cNvPr id="5" name="Slide Number Placeholder 4">
            <a:extLst>
              <a:ext uri="{FF2B5EF4-FFF2-40B4-BE49-F238E27FC236}">
                <a16:creationId xmlns:a16="http://schemas.microsoft.com/office/drawing/2014/main" id="{B65263C9-F828-4539-896D-227955B9D764}"/>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6" name="Date Placeholder 5">
            <a:extLst>
              <a:ext uri="{FF2B5EF4-FFF2-40B4-BE49-F238E27FC236}">
                <a16:creationId xmlns:a16="http://schemas.microsoft.com/office/drawing/2014/main" id="{4603060B-5570-4835-9296-8A10A821E02D}"/>
              </a:ext>
            </a:extLst>
          </p:cNvPr>
          <p:cNvSpPr>
            <a:spLocks noGrp="1"/>
          </p:cNvSpPr>
          <p:nvPr>
            <p:ph type="dt" idx="15"/>
          </p:nvPr>
        </p:nvSpPr>
        <p:spPr/>
        <p:txBody>
          <a:bodyPr/>
          <a:lstStyle/>
          <a:p>
            <a:r>
              <a:rPr lang="en-US"/>
              <a:t>March 2021</a:t>
            </a:r>
            <a:endParaRPr lang="en-GB" dirty="0"/>
          </a:p>
        </p:txBody>
      </p:sp>
      <p:sp>
        <p:nvSpPr>
          <p:cNvPr id="7" name="Footer Placeholder 4">
            <a:extLst>
              <a:ext uri="{FF2B5EF4-FFF2-40B4-BE49-F238E27FC236}">
                <a16:creationId xmlns:a16="http://schemas.microsoft.com/office/drawing/2014/main" id="{23D2BF0C-2A49-458B-8AC1-5ECD341CFB8E}"/>
              </a:ext>
            </a:extLst>
          </p:cNvPr>
          <p:cNvSpPr txBox="1">
            <a:spLocks/>
          </p:cNvSpPr>
          <p:nvPr/>
        </p:nvSpPr>
        <p:spPr bwMode="auto">
          <a:xfrm>
            <a:off x="10133543" y="6475413"/>
            <a:ext cx="125835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charset="0"/>
                <a:ea typeface="+mn-ea"/>
                <a:cs typeface="+mn-cs"/>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charset="0"/>
                <a:ea typeface="+mn-ea"/>
                <a:cs typeface="+mn-cs"/>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charset="0"/>
                <a:ea typeface="+mn-ea"/>
                <a:cs typeface="+mn-cs"/>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a:t>Jay Holcomb (Itron)</a:t>
            </a:r>
            <a:endParaRPr lang="en-US" dirty="0"/>
          </a:p>
        </p:txBody>
      </p:sp>
      <p:sp>
        <p:nvSpPr>
          <p:cNvPr id="2" name="Footer Placeholder 1">
            <a:extLst>
              <a:ext uri="{FF2B5EF4-FFF2-40B4-BE49-F238E27FC236}">
                <a16:creationId xmlns:a16="http://schemas.microsoft.com/office/drawing/2014/main" id="{C38E1BF4-3A08-4629-90E2-7A2D1ED897D5}"/>
              </a:ext>
            </a:extLst>
          </p:cNvPr>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42841013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AD99616218D054EA63C510D5C3ED3A7" ma:contentTypeVersion="13" ma:contentTypeDescription="Create a new document." ma:contentTypeScope="" ma:versionID="9088c02c015a5ae6094a345e86c0e1ae">
  <xsd:schema xmlns:xsd="http://www.w3.org/2001/XMLSchema" xmlns:xs="http://www.w3.org/2001/XMLSchema" xmlns:p="http://schemas.microsoft.com/office/2006/metadata/properties" xmlns:ns3="23347348-f209-4824-a23a-1433d5a4d5f5" xmlns:ns4="5d48a4fd-b80d-4fe1-b239-a49a0c8fe0fd" targetNamespace="http://schemas.microsoft.com/office/2006/metadata/properties" ma:root="true" ma:fieldsID="0203ac7f69cc6692272b6eeae0d61c95" ns3:_="" ns4:_="">
    <xsd:import namespace="23347348-f209-4824-a23a-1433d5a4d5f5"/>
    <xsd:import namespace="5d48a4fd-b80d-4fe1-b239-a49a0c8fe0f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347348-f209-4824-a23a-1433d5a4d5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48a4fd-b80d-4fe1-b239-a49a0c8fe0f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1AF8EE4-B00A-41DD-9B69-99C984DD69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347348-f209-4824-a23a-1433d5a4d5f5"/>
    <ds:schemaRef ds:uri="5d48a4fd-b80d-4fe1-b239-a49a0c8fe0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68BF55D-B36D-4C6C-8902-4C438DCE577D}">
  <ds:schemaRefs>
    <ds:schemaRef ds:uri="http://schemas.microsoft.com/sharepoint/v3/contenttype/forms"/>
  </ds:schemaRefs>
</ds:datastoreItem>
</file>

<file path=customXml/itemProps3.xml><?xml version="1.0" encoding="utf-8"?>
<ds:datastoreItem xmlns:ds="http://schemas.openxmlformats.org/officeDocument/2006/customXml" ds:itemID="{1804785E-67BB-4305-9B97-6021308D188E}">
  <ds:schemaRefs>
    <ds:schemaRef ds:uri="23347348-f209-4824-a23a-1433d5a4d5f5"/>
    <ds:schemaRef ds:uri="http://schemas.microsoft.com/office/2006/metadata/properties"/>
    <ds:schemaRef ds:uri="http://purl.org/dc/terms/"/>
    <ds:schemaRef ds:uri="http://schemas.microsoft.com/office/2006/documentManagement/types"/>
    <ds:schemaRef ds:uri="5d48a4fd-b80d-4fe1-b239-a49a0c8fe0fd"/>
    <ds:schemaRef ds:uri="http://schemas.openxmlformats.org/package/2006/metadata/core-properties"/>
    <ds:schemaRef ds:uri="http://purl.org/dc/elements/1.1/"/>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7686</TotalTime>
  <Words>446</Words>
  <Application>Microsoft Office PowerPoint</Application>
  <PresentationFormat>Widescreen</PresentationFormat>
  <Paragraphs>61</Paragraphs>
  <Slides>3</Slides>
  <Notes>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7" baseType="lpstr">
      <vt:lpstr>Arial</vt:lpstr>
      <vt:lpstr>Times New Roman</vt:lpstr>
      <vt:lpstr>Office Theme</vt:lpstr>
      <vt:lpstr>Document</vt:lpstr>
      <vt:lpstr>IEEE 802.18 RR-TAG Electronic Wireless Plenary Liaison  from 802.18 to 802.11</vt:lpstr>
      <vt:lpstr>802.18 Liaison – March 2021</vt:lpstr>
      <vt:lpstr>802.18 Liaison – March 2021</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Holcomb, Jay</cp:lastModifiedBy>
  <cp:revision>201</cp:revision>
  <cp:lastPrinted>1601-01-01T00:00:00Z</cp:lastPrinted>
  <dcterms:created xsi:type="dcterms:W3CDTF">2018-05-02T19:26:26Z</dcterms:created>
  <dcterms:modified xsi:type="dcterms:W3CDTF">2021-03-05T19:02:33Z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b31d2a93-48ab-4433-a33b-4408480a8ecd</vt:lpwstr>
  </property>
  <property fmtid="{D5CDD505-2E9C-101B-9397-08002B2CF9AE}" pid="3" name="CTP_TimeStamp">
    <vt:lpwstr>2020-07-06 15:50:08Z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0x0101005AD99616218D054EA63C510D5C3ED3A7</vt:lpwstr>
  </property>
</Properties>
</file>