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6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>
      <p:cViewPr varScale="1">
        <p:scale>
          <a:sx n="87" d="100"/>
          <a:sy n="87" d="100"/>
        </p:scale>
        <p:origin x="61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FBF079CC-3568-49D1-BC6E-10213DA0138E}"/>
    <pc:docChg chg="modMainMaster">
      <pc:chgData name="Jon Rosdahl" userId="2820f357-2dd4-4127-8713-e0bfde0fd756" providerId="ADAL" clId="{FBF079CC-3568-49D1-BC6E-10213DA0138E}" dt="2021-03-04T16:27:41.383" v="1" actId="6549"/>
      <pc:docMkLst>
        <pc:docMk/>
      </pc:docMkLst>
      <pc:sldMasterChg chg="modSp mod">
        <pc:chgData name="Jon Rosdahl" userId="2820f357-2dd4-4127-8713-e0bfde0fd756" providerId="ADAL" clId="{FBF079CC-3568-49D1-BC6E-10213DA0138E}" dt="2021-03-04T16:27:41.383" v="1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FBF079CC-3568-49D1-BC6E-10213DA0138E}" dt="2021-03-04T16:27:41.383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802.11-21/0374r1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802.11-21/0374r1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969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802.11-14/0374r1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DirectVoteLive</a:t>
            </a:r>
            <a:r>
              <a:rPr lang="en-GB" dirty="0"/>
              <a:t> Test Meeting Lessons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887351"/>
              </p:ext>
            </p:extLst>
          </p:nvPr>
        </p:nvGraphicFramePr>
        <p:xfrm>
          <a:off x="512763" y="2279650"/>
          <a:ext cx="8118475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706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FEF53-A0AC-4319-9165-9FEFB4173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6424"/>
            <a:ext cx="7770813" cy="765175"/>
          </a:xfrm>
        </p:spPr>
        <p:txBody>
          <a:bodyPr/>
          <a:lstStyle/>
          <a:p>
            <a:r>
              <a:rPr lang="en-US" sz="2400" dirty="0"/>
              <a:t>802.11 Voter/Potential Voters that did not participate in the </a:t>
            </a:r>
            <a:r>
              <a:rPr lang="en-US" sz="2400" dirty="0" err="1"/>
              <a:t>DirectVoteLive</a:t>
            </a:r>
            <a:r>
              <a:rPr lang="en-US" sz="2400" dirty="0"/>
              <a:t>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32881-E13A-4439-8FCC-5524161FF8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B7E5D-0BC3-4701-9A7A-C875A09140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FEE638-F780-4D10-B94A-CDB249B611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15" name="Content Placeholder 14">
            <a:extLst>
              <a:ext uri="{FF2B5EF4-FFF2-40B4-BE49-F238E27FC236}">
                <a16:creationId xmlns:a16="http://schemas.microsoft.com/office/drawing/2014/main" id="{CC1737A1-D526-454C-B9A2-7EAF446DB7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989140"/>
              </p:ext>
            </p:extLst>
          </p:nvPr>
        </p:nvGraphicFramePr>
        <p:xfrm>
          <a:off x="1066800" y="1371599"/>
          <a:ext cx="7475537" cy="5103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8885">
                  <a:extLst>
                    <a:ext uri="{9D8B030D-6E8A-4147-A177-3AD203B41FA5}">
                      <a16:colId xmlns:a16="http://schemas.microsoft.com/office/drawing/2014/main" val="1290190548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935914857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274265441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896052125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1389525926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3614903326"/>
                    </a:ext>
                  </a:extLst>
                </a:gridCol>
                <a:gridCol w="934442">
                  <a:extLst>
                    <a:ext uri="{9D8B030D-6E8A-4147-A177-3AD203B41FA5}">
                      <a16:colId xmlns:a16="http://schemas.microsoft.com/office/drawing/2014/main" val="2297061353"/>
                    </a:ext>
                  </a:extLst>
                </a:gridCol>
              </a:tblGrid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Adhikari, Shubhodeep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ElSherif</a:t>
                      </a:r>
                      <a:r>
                        <a:rPr lang="en-US" sz="1200" u="none" strike="noStrike" dirty="0">
                          <a:effectLst/>
                        </a:rPr>
                        <a:t>, Ahmed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Jauh, Alan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Jianhui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890348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Agarwal, Peyush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feng, Shuling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Jeon, Eunsung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Nan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extLst>
                  <a:ext uri="{0D108BD9-81ED-4DB2-BD59-A6C34878D82A}">
                    <a16:rowId xmlns:a16="http://schemas.microsoft.com/office/drawing/2014/main" val="16601021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Ahn, Woojin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Filippi, Alessio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Jia, Jia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Qinghua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399810"/>
                  </a:ext>
                </a:extLst>
              </a:tr>
              <a:tr h="210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Aio</a:t>
                      </a:r>
                      <a:r>
                        <a:rPr lang="en-US" sz="1200" u="none" strike="noStrike" dirty="0">
                          <a:effectLst/>
                        </a:rPr>
                        <a:t>, Kosuke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Fletcher, Paul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jiang, feng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Li, Yanchun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237748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Andersdotter, Amelia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Foland, Jeremy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Jiang, Jinjing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Liang, dandan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206190"/>
                  </a:ext>
                </a:extLst>
              </a:tr>
              <a:tr h="37951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Arokkiam, Jerome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Garcia Rodriguez, Adrian Jose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Jung, hyojin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Lin, Cheng-Hui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903552"/>
                  </a:ext>
                </a:extLst>
              </a:tr>
              <a:tr h="2224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Asai, Yusuke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Gardner, James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JUNG, MYUNG CHEUL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Lin, Wei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extLst>
                  <a:ext uri="{0D108BD9-81ED-4DB2-BD59-A6C34878D82A}">
                    <a16:rowId xmlns:a16="http://schemas.microsoft.com/office/drawing/2014/main" val="3827423968"/>
                  </a:ext>
                </a:extLst>
              </a:tr>
              <a:tr h="23281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Avrillon, Matthieu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Ghosh, Chittabrata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Kadampot, Ishaque Ashar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Lindskog, Erik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440358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Baik, Eugene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Guntupalli, Lakshmikanth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Kang, Hyunduk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CHENCHEN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45886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Banerjea, Raja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Gwak, Yongsu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KANG, Kyu-Min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Der-Zheng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83150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Berner, Stephan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Hall, Robert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KANG, TEAG 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Jeff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extLst>
                  <a:ext uri="{0D108BD9-81ED-4DB2-BD59-A6C34878D82A}">
                    <a16:rowId xmlns:a16="http://schemas.microsoft.com/office/drawing/2014/main" val="1134794179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Bober, Lennert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HAN, CHONG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Khan, Naseem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Liu, Jianhan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857033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Calcev, George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Han, Zhiqiang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Kim, Jin Min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Lomayev, Artyom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64827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Cepni, Gurkan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Hansen, Christopher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Kim, Myeong-Jin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Lopez, Miguel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971165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CHAN, YEE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Hedayat, Ahmadreza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Kim, Suhwook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Lopez-Perez, David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878413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Chang, Soo-Young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Hiertz, Guido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Kraemer, Bruce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Lu, Kaiying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098677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CHERIAN, GEORGE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HIROKI, Shigeru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Kumar, Manish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Lu, Liuming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060607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Chung, Bruce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Holland, Oliver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Kureev, Aleksey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Ma, Mengyao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392230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Costa, D.Nelson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Hsiao, Ching-Wen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Lan, Zhou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Malinen, Jouni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85896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Das, Dibakar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Hu, Glenn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Lanante, Leonardo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Maltsev, Alexander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62944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Dash, Debashis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Huang, Guogang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 Houerou, Brice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Mano, Hiroshi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742722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DOAN, DUNG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Hurtarte, Jeorge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Lee, Hyeong Ho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Marks, Roger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733394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Doostnejad, Roya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Ibrahim, Mostafa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LEE, JOONSOO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Meng, Xing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6003011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Du, Zhenguo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Ikegami, Tetsushi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Lee, Wookbong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Mody, Apurva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411663"/>
                  </a:ext>
                </a:extLst>
              </a:tr>
              <a:tr h="193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Duan, Ruchen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Levitsky, Ilya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Mohanty, Bibhu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7" marR="6887" marT="688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856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515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B33E9-CAB2-4E40-91BA-A70BA3D25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654051"/>
            <a:ext cx="7770813" cy="609600"/>
          </a:xfrm>
        </p:spPr>
        <p:txBody>
          <a:bodyPr/>
          <a:lstStyle/>
          <a:p>
            <a:r>
              <a:rPr lang="en-US" sz="2000" dirty="0"/>
              <a:t>802.11 Voter/Potential Voters that did not participate in the </a:t>
            </a:r>
            <a:r>
              <a:rPr lang="en-US" sz="2000" dirty="0" err="1"/>
              <a:t>DirectVoteLive</a:t>
            </a:r>
            <a:r>
              <a:rPr lang="en-US" sz="2000" dirty="0"/>
              <a:t> Test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D38982F3-3973-46BF-A5A3-20339113C5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098697"/>
              </p:ext>
            </p:extLst>
          </p:nvPr>
        </p:nvGraphicFramePr>
        <p:xfrm>
          <a:off x="686593" y="1311276"/>
          <a:ext cx="7845425" cy="4827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9085">
                  <a:extLst>
                    <a:ext uri="{9D8B030D-6E8A-4147-A177-3AD203B41FA5}">
                      <a16:colId xmlns:a16="http://schemas.microsoft.com/office/drawing/2014/main" val="1307989471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328696007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1946621617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2381387548"/>
                    </a:ext>
                  </a:extLst>
                </a:gridCol>
                <a:gridCol w="1569085">
                  <a:extLst>
                    <a:ext uri="{9D8B030D-6E8A-4147-A177-3AD203B41FA5}">
                      <a16:colId xmlns:a16="http://schemas.microsoft.com/office/drawing/2014/main" val="2228460298"/>
                    </a:ext>
                  </a:extLst>
                </a:gridCol>
              </a:tblGrid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Monajemi, Pooya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Sharma, Prashant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Wu, Jianbing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607848361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Motozuka, Hiroyuki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Shearer, Steve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Xin, Yan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62113554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Murti, Wisnu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Song, Taewon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Xu, Yanchao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761478504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Nagai, Yukimasa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Startsev, Ivan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Xue, Qi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266820761"/>
                  </a:ext>
                </a:extLst>
              </a:tr>
              <a:tr h="1244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nagata, kengo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Stavridis, Athanasios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Yan, Zhongjiang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785780849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Nakano, Hiroki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Su, Hang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Yang, Mao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141447374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Nandagopalan, SAI SHANKAR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SU, HONGJIA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Yang, Xun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02367602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Naribole, Sharan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Sumi, Takenori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Yang, Yunsong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03468155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Nezou, Patrice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sun, sheng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Yee, James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54113724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Noh, Si-Chan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Sundman, Dennis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yi, yongjiang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762775709"/>
                  </a:ext>
                </a:extLst>
              </a:tr>
              <a:tr h="1710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Nurani Krishnan, </a:t>
                      </a:r>
                      <a:r>
                        <a:rPr lang="en-US" sz="1200" u="none" strike="noStrike" dirty="0" err="1">
                          <a:effectLst/>
                        </a:rPr>
                        <a:t>Neelakantan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SURACI, FRANK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Young, Christopher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086988105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Oh, Hyun Seo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Tan, Danny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Yu, Chinghwa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54565181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Oh, Youngseok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Tanaka, Yusuke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Yu, Mao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439135792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Ohsawa, Tomoki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Teran, Jesus Gutierrez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Yun, Ji-Hoon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273444178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Parsons, Glenn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 Padaki, Aditya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Zeleznikar, Alan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173237581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Perkins, Richard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Verma, Lochan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Zeng, Ruochen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89111364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Pettersson, Charlie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Verma, Sindhu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Zeng, Yan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250753510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Pirhonen, Riku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Vermani, Sameer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Zhang, Xingjian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4061587838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Prabhakaran, Dinakar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Chao Chun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Zheng, Xiayu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613320957"/>
                  </a:ext>
                </a:extLst>
              </a:tr>
              <a:tr h="193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QIU, WEI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Hao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Zhou, Yifan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1815654003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Rakanovic, Demir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James June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Zou, Tristan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83241949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Robert, Joerg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Wang, Pu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Zuo, Xin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3754811145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Sadeghi, Bahareh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Want, Roy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809522303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Sandhu, Shivraj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Wilson, Matt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505465744"/>
                  </a:ext>
                </a:extLst>
              </a:tr>
              <a:tr h="193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Schiessl, Sebastian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Winser, Paul</a:t>
                      </a:r>
                      <a:endParaRPr lang="en-US" sz="12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74" marR="5074" marT="5074" marB="0" anchor="b"/>
                </a:tc>
                <a:extLst>
                  <a:ext uri="{0D108BD9-81ED-4DB2-BD59-A6C34878D82A}">
                    <a16:rowId xmlns:a16="http://schemas.microsoft.com/office/drawing/2014/main" val="279933015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83E9E-BE52-44AB-B800-E399B40ED9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69A24A-B47F-4FB2-9A9E-EC5FE163A2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2531C0-762B-47FB-89F7-8E81EFE015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1984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A </a:t>
            </a:r>
            <a:r>
              <a:rPr lang="en-GB" sz="1800" dirty="0" err="1"/>
              <a:t>DirectVoteLive</a:t>
            </a:r>
            <a:r>
              <a:rPr lang="en-GB" sz="1800" dirty="0"/>
              <a:t> virtual test meeting was run to validate the 802.11 voter database.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The goal was for all Voters/Potential Voters would sign-in and vote on 3 motions: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1: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I am able to provide a vote in the </a:t>
            </a:r>
            <a:r>
              <a:rPr lang="en-US" dirty="0" err="1"/>
              <a:t>DirectVote</a:t>
            </a:r>
            <a:r>
              <a:rPr lang="en-US" dirty="0"/>
              <a:t> tool. 		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2: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 plan to attend the 802.11 WG Opening Plenary Meeting Monday March 8, 2021 at 14:00 UTC (9:00 am ET). 		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3: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 plan to attend the 802.11 WG Closing Plenary Meeting Tuesday March 16, 2021 at 13:00 UTC (9am ET) 	</a:t>
            </a:r>
            <a:r>
              <a:rPr lang="en-US" sz="12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Participation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Attendance: 314 of 486 attendees invited participated.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9AF97AA-4060-459C-8DF2-48CD1B05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99EF05-DCDC-46BE-AC39-9D53A3D012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CD303-0C09-4F60-A504-C944258B6DF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951CA-768D-4551-9F92-0059F49A8B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236AE5-87E1-42BC-B526-E7E121B7A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74838"/>
            <a:ext cx="54387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0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0E62-E141-4FE9-9C28-27E79259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DB9006-2C91-4811-8DE1-712AD477CA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988B3-6716-4973-832A-CC09CE82D6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AB7DCD-7ACD-49D0-9B15-5C8F94A3E1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D83F47-B86F-4838-AB0B-54462BAFD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778555"/>
            <a:ext cx="9144000" cy="42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4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A49E-A394-4186-8813-C3C40480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A3822-E3A0-48E1-8430-D7AFD8F878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7DE1B-2A85-4F5A-826E-4E267E4046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2E53D-8E2E-4BB2-A0DD-3D6D7ED00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71BE41-EC99-491D-94B7-E15518F31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3" y="1751013"/>
            <a:ext cx="9144000" cy="447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3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16265A-6398-46C9-A2D3-5A44AA73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WARNINGS -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69FA0B-2966-44D7-A60B-7B910B62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link that was sent to you to be able to use the IEEE SSO to get into the tool at the right place.</a:t>
            </a:r>
          </a:p>
          <a:p>
            <a:r>
              <a:rPr lang="en-US" dirty="0"/>
              <a:t>Do not forward your mail to colleagues as it will not work for them.</a:t>
            </a:r>
          </a:p>
          <a:p>
            <a:r>
              <a:rPr lang="en-US" dirty="0"/>
              <a:t>The Email was sent to your 802.11 Voter email address of record.   That may or may not be the email you get your listserv emails from.</a:t>
            </a:r>
          </a:p>
          <a:p>
            <a:r>
              <a:rPr lang="en-US" dirty="0"/>
              <a:t>Your </a:t>
            </a:r>
            <a:r>
              <a:rPr lang="en-US" dirty="0" err="1"/>
              <a:t>DirectVoteLive</a:t>
            </a:r>
            <a:r>
              <a:rPr lang="en-US" dirty="0"/>
              <a:t> and </a:t>
            </a:r>
            <a:r>
              <a:rPr lang="en-US" dirty="0" err="1"/>
              <a:t>myProject</a:t>
            </a:r>
            <a:r>
              <a:rPr lang="en-US" dirty="0"/>
              <a:t> email address (your IEEE Account Primary address) must be the same, or you will not be able to login. Case Sensitive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64057-E81C-4687-8527-0C49C9440A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60235-F48A-43CA-BD37-B76261E34B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79F17-BA25-4340-9529-590724E1A8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80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87C6-51C9-46E1-AE31-A9DA56CB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BAD2D-98D8-4D10-BAA1-00179ED7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Voter Database has not consistently been updated when voters change email addresses.</a:t>
            </a:r>
          </a:p>
          <a:p>
            <a:r>
              <a:rPr lang="en-US" dirty="0"/>
              <a:t>The IEEE Account Main Email address and the </a:t>
            </a:r>
            <a:r>
              <a:rPr lang="en-US" dirty="0" err="1"/>
              <a:t>DirectVoteLive</a:t>
            </a:r>
            <a:r>
              <a:rPr lang="en-US" dirty="0"/>
              <a:t> Email address must match exactly.</a:t>
            </a:r>
          </a:p>
          <a:p>
            <a:pPr lvl="1"/>
            <a:r>
              <a:rPr lang="en-US" dirty="0"/>
              <a:t>Email address is case sensitive.</a:t>
            </a:r>
          </a:p>
          <a:p>
            <a:r>
              <a:rPr lang="en-US" dirty="0"/>
              <a:t>The User must use the invite link, even after logging in, must reuse the link as refreshing will take you to a </a:t>
            </a:r>
            <a:r>
              <a:rPr lang="en-US" dirty="0" err="1"/>
              <a:t>DirectVoteLive</a:t>
            </a:r>
            <a:r>
              <a:rPr lang="en-US" dirty="0"/>
              <a:t> login page that is not associated with IEEE and the SSO process.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7ECC9-DBD6-4504-9A3C-AFEB317DA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B6113-5E9D-4797-95A0-9E73ACF115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E48AA-7911-4563-AC90-958C9B0FE1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4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BB2B-978D-4D35-8AAD-E36B581D3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F6F94-6EF3-4F01-8A18-0CFACC328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Motion to be setup for March Plenary </a:t>
            </a:r>
            <a:br>
              <a:rPr lang="en-US" dirty="0"/>
            </a:br>
            <a:r>
              <a:rPr lang="en-US" dirty="0"/>
              <a:t>End of opening Plenary (March 8).</a:t>
            </a:r>
          </a:p>
          <a:p>
            <a:r>
              <a:rPr lang="en-US" dirty="0"/>
              <a:t>Run until the Closing Plenary (March 15) – </a:t>
            </a:r>
          </a:p>
          <a:p>
            <a:endParaRPr lang="en-US" dirty="0"/>
          </a:p>
          <a:p>
            <a:r>
              <a:rPr lang="en-US" dirty="0"/>
              <a:t>Post missing participant names from first Test in this deck. (next slides).</a:t>
            </a:r>
          </a:p>
          <a:p>
            <a:endParaRPr lang="en-US" dirty="0"/>
          </a:p>
          <a:p>
            <a:r>
              <a:rPr lang="en-US" dirty="0"/>
              <a:t>The Plan is to use </a:t>
            </a:r>
            <a:r>
              <a:rPr lang="en-US" dirty="0" err="1"/>
              <a:t>DirectVoteLive</a:t>
            </a:r>
            <a:r>
              <a:rPr lang="en-US" dirty="0"/>
              <a:t> in May Interim.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483D7-DBAD-4130-B10F-CBC42765BD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0B1BD-698A-4615-996F-0C4F1BF67F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76E50D-1A9A-4905-A6D5-B38744E421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6474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802-11-Submission1</Template>
  <TotalTime>165</TotalTime>
  <Words>1064</Words>
  <Application>Microsoft Office PowerPoint</Application>
  <PresentationFormat>On-screen Show (4:3)</PresentationFormat>
  <Paragraphs>261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Document</vt:lpstr>
      <vt:lpstr>DirectVoteLive Test Meeting Lessons</vt:lpstr>
      <vt:lpstr>Abstract</vt:lpstr>
      <vt:lpstr>Participation Report</vt:lpstr>
      <vt:lpstr>Motion 1</vt:lpstr>
      <vt:lpstr>Motion 2</vt:lpstr>
      <vt:lpstr>Motion 3</vt:lpstr>
      <vt:lpstr>WARNINGS -</vt:lpstr>
      <vt:lpstr>What we learned.</vt:lpstr>
      <vt:lpstr>Next Steps</vt:lpstr>
      <vt:lpstr>802.11 Voter/Potential Voters that did not participate in the DirectVoteLive Test</vt:lpstr>
      <vt:lpstr>802.11 Voter/Potential Voters that did not participate in the DirectVoteLive Test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DirectVoteLive Test Meeting Lessons</dc:title>
  <dc:subject>Report on Test Meeting</dc:subject>
  <dc:creator>Jon Rosdahl</dc:creator>
  <cp:lastModifiedBy>Jon Rosdahl</cp:lastModifiedBy>
  <cp:revision>2</cp:revision>
  <cp:lastPrinted>1601-01-01T00:00:00Z</cp:lastPrinted>
  <dcterms:created xsi:type="dcterms:W3CDTF">2021-03-04T13:41:18Z</dcterms:created>
  <dcterms:modified xsi:type="dcterms:W3CDTF">2021-03-04T16:27:46Z</dcterms:modified>
  <cp:category>March 2021</cp:category>
</cp:coreProperties>
</file>