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666" r:id="rId3"/>
    <p:sldId id="681" r:id="rId4"/>
    <p:sldId id="683" r:id="rId5"/>
    <p:sldId id="682" r:id="rId6"/>
    <p:sldId id="687" r:id="rId7"/>
    <p:sldId id="684" r:id="rId8"/>
    <p:sldId id="665" r:id="rId9"/>
    <p:sldId id="685" r:id="rId10"/>
    <p:sldId id="668"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5" clrIdx="4">
    <p:extLst>
      <p:ext uri="{19B8F6BF-5375-455C-9EA6-DF929625EA0E}">
        <p15:presenceInfo xmlns:p15="http://schemas.microsoft.com/office/powerpoint/2012/main" userId="S::cheng.chen@intel.com::9a6539a3-f8b0-49a4-8777-9785cd9469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1095" autoAdjust="0"/>
  </p:normalViewPr>
  <p:slideViewPr>
    <p:cSldViewPr>
      <p:cViewPr varScale="1">
        <p:scale>
          <a:sx n="62" d="100"/>
          <a:sy n="62" d="100"/>
        </p:scale>
        <p:origin x="1308"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802.11-21/0370r0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Aug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802.11-21/0370r0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Aug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Aug 2020</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802.11-21/0370r0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a:t>March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3/5/2021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a:t>March 2021</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March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a:t>
            </a:r>
            <a:r>
              <a:rPr lang="en-US" altLang="zh-CN" sz="1800" b="1" dirty="0"/>
              <a:t>0370</a:t>
            </a:r>
            <a:r>
              <a:rPr lang="en-GB" altLang="en-US" sz="1800" b="1" dirty="0"/>
              <a:t>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Considerations of sensing negotiation</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2021-03-</a:t>
            </a:r>
            <a:r>
              <a:rPr lang="en-US" altLang="zh-CN" sz="2000" dirty="0"/>
              <a:t>05</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March 2021</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981510963"/>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Claudio da Silva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claudio.da.silva@intel.com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Bahareh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bahareh.sadeghi@intel.com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carlos.cordeiro@intel.com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54CB8-BD6F-44DE-A6E1-8EABF6B7D04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E244BBE-EF7C-4FA9-8243-1F0D7D6D272F}"/>
              </a:ext>
            </a:extLst>
          </p:cNvPr>
          <p:cNvSpPr>
            <a:spLocks noGrp="1"/>
          </p:cNvSpPr>
          <p:nvPr>
            <p:ph idx="1"/>
          </p:nvPr>
        </p:nvSpPr>
        <p:spPr/>
        <p:txBody>
          <a:bodyPr/>
          <a:lstStyle/>
          <a:p>
            <a:pPr marL="0" indent="0">
              <a:buNone/>
            </a:pPr>
            <a:r>
              <a:rPr lang="en-US" dirty="0"/>
              <a:t>[1] DCN 1851r1, Overview of Wi-Fi Sensing Protocol</a:t>
            </a:r>
          </a:p>
          <a:p>
            <a:pPr marL="0" indent="0">
              <a:buNone/>
            </a:pPr>
            <a:r>
              <a:rPr lang="en-US" dirty="0"/>
              <a:t>[2] DCN 0147r2, Definitions and scenarios of the WLAN sensing-follow ups</a:t>
            </a:r>
          </a:p>
          <a:p>
            <a:pPr marL="0" indent="0">
              <a:buNone/>
            </a:pPr>
            <a:r>
              <a:rPr lang="en-US" dirty="0"/>
              <a:t>[3] DCN 1960r1, Analysis of the functionality of sensing</a:t>
            </a:r>
          </a:p>
          <a:p>
            <a:pPr marL="0" indent="0">
              <a:buNone/>
            </a:pPr>
            <a:r>
              <a:rPr lang="en-US" dirty="0"/>
              <a:t>[4] DCN 0145r4, Collaborative WLAN Sensing – follow ups</a:t>
            </a:r>
          </a:p>
        </p:txBody>
      </p:sp>
      <p:sp>
        <p:nvSpPr>
          <p:cNvPr id="4" name="Date Placeholder 3">
            <a:extLst>
              <a:ext uri="{FF2B5EF4-FFF2-40B4-BE49-F238E27FC236}">
                <a16:creationId xmlns:a16="http://schemas.microsoft.com/office/drawing/2014/main" id="{72363ADE-C55E-4B03-BD84-DAB187DBD626}"/>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60A14DC3-573C-413E-82FA-E9FA5D4DDF6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0D7150D2-61E9-4B0F-B187-AC1DB446DDD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088074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In [1], we presented an overview of the framework of the sensing protocol, including discovery, setup, measurement, reporting, and termination.</a:t>
            </a:r>
          </a:p>
          <a:p>
            <a:pPr lvl="1"/>
            <a:r>
              <a:rPr lang="en-US" sz="1600" dirty="0"/>
              <a:t>Discovery is generally done before a sensing session where STAs exchange sensing related capabilities, for example, during associations.</a:t>
            </a:r>
          </a:p>
          <a:p>
            <a:pPr lvl="1"/>
            <a:r>
              <a:rPr lang="en-US" sz="1600" dirty="0"/>
              <a:t>A sensing session is composed of one ore more of the following phases: setup phase, measurement phase, reporting phase, and termination phase.</a:t>
            </a:r>
          </a:p>
          <a:p>
            <a:pPr lvl="1"/>
            <a:r>
              <a:rPr lang="en-US" sz="1600" dirty="0"/>
              <a:t>In the setup phase, a sensing session is established, and operational parameters associated with the sensing session are determined and exchanged between STAs.</a:t>
            </a:r>
          </a:p>
          <a:p>
            <a:pPr lvl="1"/>
            <a:endParaRPr lang="en-US" sz="1600" dirty="0"/>
          </a:p>
          <a:p>
            <a:r>
              <a:rPr lang="en-US" sz="1800" dirty="0"/>
              <a:t>In the setup phase, in order to exchange and agree on the operational parameters of the sensing session, there may be a need for the sensing initiator and responder to perform negotiation.</a:t>
            </a:r>
          </a:p>
          <a:p>
            <a:endParaRPr lang="en-US" sz="1800" dirty="0"/>
          </a:p>
          <a:p>
            <a:r>
              <a:rPr lang="en-US" sz="1800" dirty="0"/>
              <a:t>In this contribution, we provide some considerations on sensing negotiation.</a:t>
            </a:r>
            <a:endParaRPr lang="en-US" dirty="0"/>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4412B-A252-4788-B9CB-608DED81880B}"/>
              </a:ext>
            </a:extLst>
          </p:cNvPr>
          <p:cNvSpPr>
            <a:spLocks noGrp="1"/>
          </p:cNvSpPr>
          <p:nvPr>
            <p:ph type="title"/>
          </p:nvPr>
        </p:nvSpPr>
        <p:spPr/>
        <p:txBody>
          <a:bodyPr/>
          <a:lstStyle/>
          <a:p>
            <a:r>
              <a:rPr lang="en-US" dirty="0"/>
              <a:t>Consideration 1: Is negotiation needed between the initiator and responder(s)?</a:t>
            </a:r>
          </a:p>
        </p:txBody>
      </p:sp>
      <p:sp>
        <p:nvSpPr>
          <p:cNvPr id="3" name="Content Placeholder 2">
            <a:extLst>
              <a:ext uri="{FF2B5EF4-FFF2-40B4-BE49-F238E27FC236}">
                <a16:creationId xmlns:a16="http://schemas.microsoft.com/office/drawing/2014/main" id="{DF315550-6DDE-46EE-820A-60EB3594261C}"/>
              </a:ext>
            </a:extLst>
          </p:cNvPr>
          <p:cNvSpPr>
            <a:spLocks noGrp="1"/>
          </p:cNvSpPr>
          <p:nvPr>
            <p:ph idx="1"/>
          </p:nvPr>
        </p:nvSpPr>
        <p:spPr/>
        <p:txBody>
          <a:bodyPr/>
          <a:lstStyle/>
          <a:p>
            <a:r>
              <a:rPr lang="en-US" sz="2000" dirty="0"/>
              <a:t>The primary objective for the setup phase is to exchange operational parameters associated with the sensing session among STAs that will participate in it.</a:t>
            </a:r>
          </a:p>
          <a:p>
            <a:pPr lvl="1"/>
            <a:r>
              <a:rPr lang="en-US" sz="1600" dirty="0"/>
              <a:t>For example, these parameters may include</a:t>
            </a:r>
          </a:p>
          <a:p>
            <a:pPr lvl="2"/>
            <a:r>
              <a:rPr lang="en-US" sz="1400" dirty="0"/>
              <a:t>Identification of the roles of sensing transmitter and sensing receiver</a:t>
            </a:r>
          </a:p>
          <a:p>
            <a:pPr lvl="2"/>
            <a:r>
              <a:rPr lang="en-US" sz="1400" dirty="0"/>
              <a:t>Scheduling information of sensing periods/windows</a:t>
            </a:r>
          </a:p>
          <a:p>
            <a:pPr lvl="2"/>
            <a:r>
              <a:rPr lang="en-US" sz="1400" dirty="0"/>
              <a:t>Channel bandwidth and number of antennas</a:t>
            </a:r>
          </a:p>
          <a:p>
            <a:pPr lvl="2"/>
            <a:r>
              <a:rPr lang="en-US" sz="1400" dirty="0"/>
              <a:t>Type of sensing measurement result [2]</a:t>
            </a:r>
          </a:p>
          <a:p>
            <a:pPr lvl="2"/>
            <a:r>
              <a:rPr lang="en-US" sz="1400" dirty="0"/>
              <a:t>…</a:t>
            </a:r>
          </a:p>
          <a:p>
            <a:pPr lvl="1"/>
            <a:r>
              <a:rPr lang="en-US" sz="1600" dirty="0"/>
              <a:t>Providing a negotiation process for the initiator and responder(s) to agree on the set of sensing parameters before the actual sensing measurement will significantly facilitate the sensing procedure in many scenarios.</a:t>
            </a:r>
          </a:p>
          <a:p>
            <a:pPr lvl="2"/>
            <a:r>
              <a:rPr lang="en-US" sz="1400" dirty="0"/>
              <a:t>For example, in Coordinated/ Active CSI-based sensing scenarios [2][3][4].</a:t>
            </a:r>
          </a:p>
          <a:p>
            <a:pPr lvl="1"/>
            <a:r>
              <a:rPr lang="en-US" sz="1600" dirty="0"/>
              <a:t>However, in some scenarios where the set of sensing parameters is pre-determined, the initiator could simply advertise the parameters without further negotiations. </a:t>
            </a:r>
          </a:p>
          <a:p>
            <a:endParaRPr lang="en-US" dirty="0"/>
          </a:p>
        </p:txBody>
      </p:sp>
      <p:sp>
        <p:nvSpPr>
          <p:cNvPr id="4" name="Date Placeholder 3">
            <a:extLst>
              <a:ext uri="{FF2B5EF4-FFF2-40B4-BE49-F238E27FC236}">
                <a16:creationId xmlns:a16="http://schemas.microsoft.com/office/drawing/2014/main" id="{E64EB630-0202-439E-80A9-3D6545C254E9}"/>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1B3C30FB-E0B2-4109-B227-30F7D41C15C8}"/>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1D84D730-EEBD-400C-B202-161B6064A1A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84840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57390-C0DB-4BC8-B927-6E90D62A3580}"/>
              </a:ext>
            </a:extLst>
          </p:cNvPr>
          <p:cNvSpPr>
            <a:spLocks noGrp="1"/>
          </p:cNvSpPr>
          <p:nvPr>
            <p:ph type="title"/>
          </p:nvPr>
        </p:nvSpPr>
        <p:spPr/>
        <p:txBody>
          <a:bodyPr/>
          <a:lstStyle/>
          <a:p>
            <a:r>
              <a:rPr lang="en-US" dirty="0"/>
              <a:t>Sensing without negotiation</a:t>
            </a:r>
          </a:p>
        </p:txBody>
      </p:sp>
      <p:sp>
        <p:nvSpPr>
          <p:cNvPr id="3" name="Content Placeholder 2">
            <a:extLst>
              <a:ext uri="{FF2B5EF4-FFF2-40B4-BE49-F238E27FC236}">
                <a16:creationId xmlns:a16="http://schemas.microsoft.com/office/drawing/2014/main" id="{55B9D3D5-8DFD-43C1-819A-F29754A8126E}"/>
              </a:ext>
            </a:extLst>
          </p:cNvPr>
          <p:cNvSpPr>
            <a:spLocks noGrp="1"/>
          </p:cNvSpPr>
          <p:nvPr>
            <p:ph idx="1"/>
          </p:nvPr>
        </p:nvSpPr>
        <p:spPr/>
        <p:txBody>
          <a:bodyPr/>
          <a:lstStyle/>
          <a:p>
            <a:r>
              <a:rPr lang="en-US" sz="1600" dirty="0"/>
              <a:t>Examples of scenarios that do not require negotiations are: </a:t>
            </a:r>
          </a:p>
          <a:p>
            <a:pPr lvl="1"/>
            <a:r>
              <a:rPr lang="en-US" sz="1400" dirty="0"/>
              <a:t>1. Passive/Opportunistic sensing: There is no dedicated sensing transmitters or sensing PPDU transmissions. A STA relies on receiving and measuring existing frames transmitted by other STAs in an opportunistic manner.</a:t>
            </a:r>
          </a:p>
          <a:p>
            <a:pPr lvl="1"/>
            <a:r>
              <a:rPr lang="en-US" sz="1400" dirty="0"/>
              <a:t>2. Single-STA sensing: Only one STA participates in the sensing session so there is no need to exchange parameters with other STAs. For example, monostatic radar.</a:t>
            </a:r>
          </a:p>
          <a:p>
            <a:pPr lvl="1"/>
            <a:r>
              <a:rPr lang="en-US" sz="1400" dirty="0"/>
              <a:t>3. Pre-determined sensing: The initiator advertises the schedule of a pre-determined sensing session and any interesting STAs could simply join the session.</a:t>
            </a:r>
          </a:p>
          <a:p>
            <a:pPr lvl="2"/>
            <a:r>
              <a:rPr lang="en-US" sz="1200" dirty="0"/>
              <a:t>For example, an AP can advertise the schedule of a pre-determined sensing session in its Beacon frames during which it will transmits sensing PPDUs. Any STAs that are interesting could simply join the sensing session at the advertised time and perform sensing by receiving the sensing PPDUs.</a:t>
            </a:r>
          </a:p>
        </p:txBody>
      </p:sp>
      <p:sp>
        <p:nvSpPr>
          <p:cNvPr id="4" name="Date Placeholder 3">
            <a:extLst>
              <a:ext uri="{FF2B5EF4-FFF2-40B4-BE49-F238E27FC236}">
                <a16:creationId xmlns:a16="http://schemas.microsoft.com/office/drawing/2014/main" id="{42F9946C-52D0-4288-A7A1-3A138ADDD36C}"/>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B6B7B0C4-C3BC-4CF9-B160-59C26BE98008}"/>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E72B9677-EF41-4781-B199-A1C2B4E34CB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8" name="Picture 7">
            <a:extLst>
              <a:ext uri="{FF2B5EF4-FFF2-40B4-BE49-F238E27FC236}">
                <a16:creationId xmlns:a16="http://schemas.microsoft.com/office/drawing/2014/main" id="{68ABDDBB-17A0-461B-80DC-7061A30642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5517232"/>
            <a:ext cx="672824" cy="535315"/>
          </a:xfrm>
          <a:prstGeom prst="rect">
            <a:avLst/>
          </a:prstGeom>
        </p:spPr>
      </p:pic>
      <p:sp>
        <p:nvSpPr>
          <p:cNvPr id="9" name="TextBox 8">
            <a:extLst>
              <a:ext uri="{FF2B5EF4-FFF2-40B4-BE49-F238E27FC236}">
                <a16:creationId xmlns:a16="http://schemas.microsoft.com/office/drawing/2014/main" id="{F864AE26-FA69-41F4-BDFB-3CB9C0AC8011}"/>
              </a:ext>
            </a:extLst>
          </p:cNvPr>
          <p:cNvSpPr txBox="1"/>
          <p:nvPr/>
        </p:nvSpPr>
        <p:spPr>
          <a:xfrm flipH="1">
            <a:off x="3270795" y="5616980"/>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10" name="Straight Arrow Connector 9">
            <a:extLst>
              <a:ext uri="{FF2B5EF4-FFF2-40B4-BE49-F238E27FC236}">
                <a16:creationId xmlns:a16="http://schemas.microsoft.com/office/drawing/2014/main" id="{A96BB02B-D990-41E9-A456-AFA68D8094B2}"/>
              </a:ext>
            </a:extLst>
          </p:cNvPr>
          <p:cNvCxnSpPr>
            <a:cxnSpLocks/>
          </p:cNvCxnSpPr>
          <p:nvPr/>
        </p:nvCxnSpPr>
        <p:spPr>
          <a:xfrm>
            <a:off x="3069988" y="4904577"/>
            <a:ext cx="0" cy="573978"/>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1" name="Oval 10">
            <a:extLst>
              <a:ext uri="{FF2B5EF4-FFF2-40B4-BE49-F238E27FC236}">
                <a16:creationId xmlns:a16="http://schemas.microsoft.com/office/drawing/2014/main" id="{99907496-E3A1-45D2-A151-F726724FC7E8}"/>
              </a:ext>
            </a:extLst>
          </p:cNvPr>
          <p:cNvSpPr/>
          <p:nvPr/>
        </p:nvSpPr>
        <p:spPr bwMode="auto">
          <a:xfrm>
            <a:off x="2838782" y="4509120"/>
            <a:ext cx="864691" cy="332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Target</a:t>
            </a:r>
          </a:p>
        </p:txBody>
      </p:sp>
      <p:cxnSp>
        <p:nvCxnSpPr>
          <p:cNvPr id="12" name="Straight Arrow Connector 11">
            <a:extLst>
              <a:ext uri="{FF2B5EF4-FFF2-40B4-BE49-F238E27FC236}">
                <a16:creationId xmlns:a16="http://schemas.microsoft.com/office/drawing/2014/main" id="{0BD2DEC3-EAE4-4C58-9021-90810519B465}"/>
              </a:ext>
            </a:extLst>
          </p:cNvPr>
          <p:cNvCxnSpPr>
            <a:cxnSpLocks/>
          </p:cNvCxnSpPr>
          <p:nvPr/>
        </p:nvCxnSpPr>
        <p:spPr>
          <a:xfrm>
            <a:off x="3342839" y="4929623"/>
            <a:ext cx="0" cy="560248"/>
          </a:xfrm>
          <a:prstGeom prst="straightConnector1">
            <a:avLst/>
          </a:prstGeom>
          <a:ln>
            <a:solidFill>
              <a:schemeClr val="tx1"/>
            </a:solidFill>
            <a:prstDash val="sysDot"/>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5A6EB24D-515A-4B44-BA59-58B3937C61FF}"/>
              </a:ext>
            </a:extLst>
          </p:cNvPr>
          <p:cNvSpPr txBox="1"/>
          <p:nvPr/>
        </p:nvSpPr>
        <p:spPr>
          <a:xfrm>
            <a:off x="3454914" y="5301208"/>
            <a:ext cx="502061" cy="276999"/>
          </a:xfrm>
          <a:prstGeom prst="rect">
            <a:avLst/>
          </a:prstGeom>
          <a:noFill/>
        </p:spPr>
        <p:txBody>
          <a:bodyPr wrap="none" rtlCol="0">
            <a:spAutoFit/>
          </a:bodyPr>
          <a:lstStyle/>
          <a:p>
            <a:r>
              <a:rPr lang="en-US" dirty="0"/>
              <a:t>Echo</a:t>
            </a:r>
          </a:p>
        </p:txBody>
      </p:sp>
      <p:pic>
        <p:nvPicPr>
          <p:cNvPr id="14" name="Picture 13">
            <a:extLst>
              <a:ext uri="{FF2B5EF4-FFF2-40B4-BE49-F238E27FC236}">
                <a16:creationId xmlns:a16="http://schemas.microsoft.com/office/drawing/2014/main" id="{4B955C08-9FCC-44B3-AFBE-AFC1D14A2A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186" y="5349145"/>
            <a:ext cx="672824" cy="535315"/>
          </a:xfrm>
          <a:prstGeom prst="rect">
            <a:avLst/>
          </a:prstGeom>
        </p:spPr>
      </p:pic>
      <p:pic>
        <p:nvPicPr>
          <p:cNvPr id="15" name="Picture 14">
            <a:extLst>
              <a:ext uri="{FF2B5EF4-FFF2-40B4-BE49-F238E27FC236}">
                <a16:creationId xmlns:a16="http://schemas.microsoft.com/office/drawing/2014/main" id="{1081F379-34E4-4225-9D91-91B3DFBC34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52" y="4310850"/>
            <a:ext cx="734078" cy="572600"/>
          </a:xfrm>
          <a:prstGeom prst="rect">
            <a:avLst/>
          </a:prstGeom>
        </p:spPr>
      </p:pic>
      <p:sp>
        <p:nvSpPr>
          <p:cNvPr id="18" name="TextBox 17">
            <a:extLst>
              <a:ext uri="{FF2B5EF4-FFF2-40B4-BE49-F238E27FC236}">
                <a16:creationId xmlns:a16="http://schemas.microsoft.com/office/drawing/2014/main" id="{298AABEB-3500-401A-90FE-84CA243DF62C}"/>
              </a:ext>
            </a:extLst>
          </p:cNvPr>
          <p:cNvSpPr txBox="1"/>
          <p:nvPr/>
        </p:nvSpPr>
        <p:spPr>
          <a:xfrm flipH="1">
            <a:off x="256020" y="551931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27" name="Straight Arrow Connector 26">
            <a:extLst>
              <a:ext uri="{FF2B5EF4-FFF2-40B4-BE49-F238E27FC236}">
                <a16:creationId xmlns:a16="http://schemas.microsoft.com/office/drawing/2014/main" id="{8780516F-89DB-4322-8C29-4B8A1AD57E15}"/>
              </a:ext>
            </a:extLst>
          </p:cNvPr>
          <p:cNvCxnSpPr>
            <a:cxnSpLocks/>
            <a:stCxn id="32" idx="1"/>
          </p:cNvCxnSpPr>
          <p:nvPr/>
        </p:nvCxnSpPr>
        <p:spPr>
          <a:xfrm flipH="1">
            <a:off x="794530" y="4776778"/>
            <a:ext cx="76369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pic>
        <p:nvPicPr>
          <p:cNvPr id="32" name="Picture 31">
            <a:extLst>
              <a:ext uri="{FF2B5EF4-FFF2-40B4-BE49-F238E27FC236}">
                <a16:creationId xmlns:a16="http://schemas.microsoft.com/office/drawing/2014/main" id="{69A01342-C97E-4929-83D3-C2B38A20C3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8221" y="4509120"/>
            <a:ext cx="672824" cy="535315"/>
          </a:xfrm>
          <a:prstGeom prst="rect">
            <a:avLst/>
          </a:prstGeom>
        </p:spPr>
      </p:pic>
      <p:sp>
        <p:nvSpPr>
          <p:cNvPr id="37" name="TextBox 36">
            <a:extLst>
              <a:ext uri="{FF2B5EF4-FFF2-40B4-BE49-F238E27FC236}">
                <a16:creationId xmlns:a16="http://schemas.microsoft.com/office/drawing/2014/main" id="{D02CF91D-C50B-4655-A1EE-7072D5DDF8C6}"/>
              </a:ext>
            </a:extLst>
          </p:cNvPr>
          <p:cNvSpPr txBox="1"/>
          <p:nvPr/>
        </p:nvSpPr>
        <p:spPr>
          <a:xfrm flipH="1">
            <a:off x="1524608" y="5039313"/>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cxnSp>
        <p:nvCxnSpPr>
          <p:cNvPr id="38" name="Straight Arrow Connector 37">
            <a:extLst>
              <a:ext uri="{FF2B5EF4-FFF2-40B4-BE49-F238E27FC236}">
                <a16:creationId xmlns:a16="http://schemas.microsoft.com/office/drawing/2014/main" id="{410EA8A6-5372-4D15-A725-B64CB8F308D2}"/>
              </a:ext>
            </a:extLst>
          </p:cNvPr>
          <p:cNvCxnSpPr>
            <a:cxnSpLocks/>
          </p:cNvCxnSpPr>
          <p:nvPr/>
        </p:nvCxnSpPr>
        <p:spPr>
          <a:xfrm flipH="1" flipV="1">
            <a:off x="521681" y="4900191"/>
            <a:ext cx="654694" cy="361743"/>
          </a:xfrm>
          <a:prstGeom prst="straightConnector1">
            <a:avLst/>
          </a:prstGeom>
          <a:ln>
            <a:solidFill>
              <a:schemeClr val="tx2"/>
            </a:solidFill>
            <a:prstDash val="sysDash"/>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41" name="TextBox 40">
            <a:extLst>
              <a:ext uri="{FF2B5EF4-FFF2-40B4-BE49-F238E27FC236}">
                <a16:creationId xmlns:a16="http://schemas.microsoft.com/office/drawing/2014/main" id="{8305150E-3F4D-4303-AF46-95036591DF61}"/>
              </a:ext>
            </a:extLst>
          </p:cNvPr>
          <p:cNvSpPr txBox="1"/>
          <p:nvPr/>
        </p:nvSpPr>
        <p:spPr>
          <a:xfrm flipH="1">
            <a:off x="-51622" y="4884190"/>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42" name="TextBox 41">
            <a:extLst>
              <a:ext uri="{FF2B5EF4-FFF2-40B4-BE49-F238E27FC236}">
                <a16:creationId xmlns:a16="http://schemas.microsoft.com/office/drawing/2014/main" id="{6EA12760-8083-4CFD-9DC6-3664864BCEA3}"/>
              </a:ext>
            </a:extLst>
          </p:cNvPr>
          <p:cNvSpPr txBox="1"/>
          <p:nvPr/>
        </p:nvSpPr>
        <p:spPr>
          <a:xfrm>
            <a:off x="-15186" y="5904184"/>
            <a:ext cx="2261068" cy="646331"/>
          </a:xfrm>
          <a:prstGeom prst="rect">
            <a:avLst/>
          </a:prstGeom>
          <a:noFill/>
        </p:spPr>
        <p:txBody>
          <a:bodyPr wrap="none" rtlCol="0">
            <a:spAutoFit/>
          </a:bodyPr>
          <a:lstStyle/>
          <a:p>
            <a:r>
              <a:rPr lang="en-US" dirty="0"/>
              <a:t>STA1 overhears the transmission </a:t>
            </a:r>
          </a:p>
          <a:p>
            <a:r>
              <a:rPr lang="en-US" dirty="0"/>
              <a:t>from STA3 to STA2 to perform </a:t>
            </a:r>
          </a:p>
          <a:p>
            <a:r>
              <a:rPr lang="en-US" dirty="0"/>
              <a:t>sensing.</a:t>
            </a:r>
          </a:p>
        </p:txBody>
      </p:sp>
      <p:sp>
        <p:nvSpPr>
          <p:cNvPr id="43" name="TextBox 42">
            <a:extLst>
              <a:ext uri="{FF2B5EF4-FFF2-40B4-BE49-F238E27FC236}">
                <a16:creationId xmlns:a16="http://schemas.microsoft.com/office/drawing/2014/main" id="{B32DAADD-F4A8-4380-89DA-BDB050B7E2DC}"/>
              </a:ext>
            </a:extLst>
          </p:cNvPr>
          <p:cNvSpPr txBox="1"/>
          <p:nvPr/>
        </p:nvSpPr>
        <p:spPr>
          <a:xfrm>
            <a:off x="2324374" y="5935430"/>
            <a:ext cx="2343911" cy="461665"/>
          </a:xfrm>
          <a:prstGeom prst="rect">
            <a:avLst/>
          </a:prstGeom>
          <a:noFill/>
        </p:spPr>
        <p:txBody>
          <a:bodyPr wrap="none" rtlCol="0">
            <a:spAutoFit/>
          </a:bodyPr>
          <a:lstStyle/>
          <a:p>
            <a:r>
              <a:rPr lang="en-US" dirty="0"/>
              <a:t>STA1 transmits and receives </a:t>
            </a:r>
          </a:p>
          <a:p>
            <a:r>
              <a:rPr lang="en-US" dirty="0"/>
              <a:t>the echo signal to perform sensing.</a:t>
            </a:r>
          </a:p>
        </p:txBody>
      </p:sp>
      <p:pic>
        <p:nvPicPr>
          <p:cNvPr id="44" name="Picture 43">
            <a:extLst>
              <a:ext uri="{FF2B5EF4-FFF2-40B4-BE49-F238E27FC236}">
                <a16:creationId xmlns:a16="http://schemas.microsoft.com/office/drawing/2014/main" id="{6B1D8CF0-2A2B-48E9-A5B5-565B1928D1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1290" y="4608389"/>
            <a:ext cx="734078" cy="572600"/>
          </a:xfrm>
          <a:prstGeom prst="rect">
            <a:avLst/>
          </a:prstGeom>
        </p:spPr>
      </p:pic>
      <p:sp>
        <p:nvSpPr>
          <p:cNvPr id="45" name="TextBox 44">
            <a:extLst>
              <a:ext uri="{FF2B5EF4-FFF2-40B4-BE49-F238E27FC236}">
                <a16:creationId xmlns:a16="http://schemas.microsoft.com/office/drawing/2014/main" id="{EA6FCF6A-7DAF-4C9E-828A-6877781F8C30}"/>
              </a:ext>
            </a:extLst>
          </p:cNvPr>
          <p:cNvSpPr txBox="1"/>
          <p:nvPr/>
        </p:nvSpPr>
        <p:spPr>
          <a:xfrm flipH="1">
            <a:off x="4484698" y="4929623"/>
            <a:ext cx="734078" cy="184666"/>
          </a:xfrm>
          <a:prstGeom prst="rect">
            <a:avLst/>
          </a:prstGeom>
          <a:noFill/>
        </p:spPr>
        <p:txBody>
          <a:bodyPr vert="horz" wrap="square" lIns="0" tIns="0" rIns="0" bIns="0" rtlCol="0">
            <a:spAutoFit/>
          </a:bodyPr>
          <a:lstStyle/>
          <a:p>
            <a:pPr algn="ctr"/>
            <a:r>
              <a:rPr lang="en-US" dirty="0">
                <a:solidFill>
                  <a:srgbClr val="00B0F0"/>
                </a:solidFill>
              </a:rPr>
              <a:t>AP</a:t>
            </a:r>
          </a:p>
        </p:txBody>
      </p:sp>
      <p:cxnSp>
        <p:nvCxnSpPr>
          <p:cNvPr id="51" name="Straight Arrow Connector 50">
            <a:extLst>
              <a:ext uri="{FF2B5EF4-FFF2-40B4-BE49-F238E27FC236}">
                <a16:creationId xmlns:a16="http://schemas.microsoft.com/office/drawing/2014/main" id="{637D7933-BBE6-4560-8E4C-D342A4123A1B}"/>
              </a:ext>
            </a:extLst>
          </p:cNvPr>
          <p:cNvCxnSpPr/>
          <p:nvPr/>
        </p:nvCxnSpPr>
        <p:spPr bwMode="auto">
          <a:xfrm>
            <a:off x="5652120" y="5191566"/>
            <a:ext cx="2817193" cy="1818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pic>
        <p:nvPicPr>
          <p:cNvPr id="52" name="Picture 51">
            <a:extLst>
              <a:ext uri="{FF2B5EF4-FFF2-40B4-BE49-F238E27FC236}">
                <a16:creationId xmlns:a16="http://schemas.microsoft.com/office/drawing/2014/main" id="{A3A6C879-45AD-4533-9521-CB528DDF2B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9074" y="5310549"/>
            <a:ext cx="672824" cy="535315"/>
          </a:xfrm>
          <a:prstGeom prst="rect">
            <a:avLst/>
          </a:prstGeom>
        </p:spPr>
      </p:pic>
      <p:pic>
        <p:nvPicPr>
          <p:cNvPr id="53" name="Picture 52">
            <a:extLst>
              <a:ext uri="{FF2B5EF4-FFF2-40B4-BE49-F238E27FC236}">
                <a16:creationId xmlns:a16="http://schemas.microsoft.com/office/drawing/2014/main" id="{EC8683CE-F3F4-4C6E-AAE4-76F4FCC2BD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8778" y="5900466"/>
            <a:ext cx="672824" cy="535315"/>
          </a:xfrm>
          <a:prstGeom prst="rect">
            <a:avLst/>
          </a:prstGeom>
        </p:spPr>
      </p:pic>
      <p:cxnSp>
        <p:nvCxnSpPr>
          <p:cNvPr id="54" name="Straight Arrow Connector 53">
            <a:extLst>
              <a:ext uri="{FF2B5EF4-FFF2-40B4-BE49-F238E27FC236}">
                <a16:creationId xmlns:a16="http://schemas.microsoft.com/office/drawing/2014/main" id="{C06E3EF4-D5BC-4F91-B645-8E1552E09F67}"/>
              </a:ext>
            </a:extLst>
          </p:cNvPr>
          <p:cNvCxnSpPr/>
          <p:nvPr/>
        </p:nvCxnSpPr>
        <p:spPr bwMode="auto">
          <a:xfrm>
            <a:off x="5644565" y="5703982"/>
            <a:ext cx="2817193" cy="1818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5" name="Straight Arrow Connector 54">
            <a:extLst>
              <a:ext uri="{FF2B5EF4-FFF2-40B4-BE49-F238E27FC236}">
                <a16:creationId xmlns:a16="http://schemas.microsoft.com/office/drawing/2014/main" id="{6974CA16-92E0-4877-BC22-34780080E574}"/>
              </a:ext>
            </a:extLst>
          </p:cNvPr>
          <p:cNvCxnSpPr/>
          <p:nvPr/>
        </p:nvCxnSpPr>
        <p:spPr bwMode="auto">
          <a:xfrm>
            <a:off x="5652120" y="6260769"/>
            <a:ext cx="2817193" cy="1818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6" name="Rectangle 55">
            <a:extLst>
              <a:ext uri="{FF2B5EF4-FFF2-40B4-BE49-F238E27FC236}">
                <a16:creationId xmlns:a16="http://schemas.microsoft.com/office/drawing/2014/main" id="{7E8EBA6F-7869-43F3-90D3-5B3387A47C1A}"/>
              </a:ext>
            </a:extLst>
          </p:cNvPr>
          <p:cNvSpPr/>
          <p:nvPr/>
        </p:nvSpPr>
        <p:spPr bwMode="auto">
          <a:xfrm>
            <a:off x="5765368" y="4929623"/>
            <a:ext cx="546592" cy="25136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Beacon</a:t>
            </a:r>
          </a:p>
        </p:txBody>
      </p:sp>
      <p:sp>
        <p:nvSpPr>
          <p:cNvPr id="59" name="Rectangle 58">
            <a:extLst>
              <a:ext uri="{FF2B5EF4-FFF2-40B4-BE49-F238E27FC236}">
                <a16:creationId xmlns:a16="http://schemas.microsoft.com/office/drawing/2014/main" id="{01BB2D5C-A9D4-4F47-8814-34CEE89BB661}"/>
              </a:ext>
            </a:extLst>
          </p:cNvPr>
          <p:cNvSpPr/>
          <p:nvPr/>
        </p:nvSpPr>
        <p:spPr bwMode="auto">
          <a:xfrm>
            <a:off x="7569272" y="4915244"/>
            <a:ext cx="593276" cy="2801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itchFamily="18" charset="0"/>
              </a:rPr>
              <a:t>Sensing PPDU</a:t>
            </a:r>
          </a:p>
        </p:txBody>
      </p:sp>
      <p:sp>
        <p:nvSpPr>
          <p:cNvPr id="60" name="Rectangle 59">
            <a:extLst>
              <a:ext uri="{FF2B5EF4-FFF2-40B4-BE49-F238E27FC236}">
                <a16:creationId xmlns:a16="http://schemas.microsoft.com/office/drawing/2014/main" id="{890122A8-308D-42D7-B0C7-920045D0ECC4}"/>
              </a:ext>
            </a:extLst>
          </p:cNvPr>
          <p:cNvSpPr/>
          <p:nvPr/>
        </p:nvSpPr>
        <p:spPr bwMode="auto">
          <a:xfrm>
            <a:off x="7569272" y="5433493"/>
            <a:ext cx="593276" cy="280124"/>
          </a:xfrm>
          <a:prstGeom prst="rec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itchFamily="18" charset="0"/>
              </a:rPr>
              <a:t>Sensing PPDU</a:t>
            </a:r>
          </a:p>
        </p:txBody>
      </p:sp>
      <p:sp>
        <p:nvSpPr>
          <p:cNvPr id="61" name="Rectangle 60">
            <a:extLst>
              <a:ext uri="{FF2B5EF4-FFF2-40B4-BE49-F238E27FC236}">
                <a16:creationId xmlns:a16="http://schemas.microsoft.com/office/drawing/2014/main" id="{51FC5527-7DE9-4967-82D7-D7C98D45665E}"/>
              </a:ext>
            </a:extLst>
          </p:cNvPr>
          <p:cNvSpPr/>
          <p:nvPr/>
        </p:nvSpPr>
        <p:spPr bwMode="auto">
          <a:xfrm>
            <a:off x="7569272" y="5984938"/>
            <a:ext cx="593276" cy="280124"/>
          </a:xfrm>
          <a:prstGeom prst="rec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itchFamily="18" charset="0"/>
              </a:rPr>
              <a:t>Sensing PPDU</a:t>
            </a:r>
          </a:p>
        </p:txBody>
      </p:sp>
      <p:sp>
        <p:nvSpPr>
          <p:cNvPr id="62" name="Arrow: U-Turn 61">
            <a:extLst>
              <a:ext uri="{FF2B5EF4-FFF2-40B4-BE49-F238E27FC236}">
                <a16:creationId xmlns:a16="http://schemas.microsoft.com/office/drawing/2014/main" id="{22882159-1BDA-47B6-AE76-2328A24A498D}"/>
              </a:ext>
            </a:extLst>
          </p:cNvPr>
          <p:cNvSpPr/>
          <p:nvPr/>
        </p:nvSpPr>
        <p:spPr bwMode="auto">
          <a:xfrm>
            <a:off x="6038664" y="4590433"/>
            <a:ext cx="1485664" cy="251366"/>
          </a:xfrm>
          <a:prstGeom prst="utur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3" name="TextBox 62">
            <a:extLst>
              <a:ext uri="{FF2B5EF4-FFF2-40B4-BE49-F238E27FC236}">
                <a16:creationId xmlns:a16="http://schemas.microsoft.com/office/drawing/2014/main" id="{E7A48D63-3DBC-4847-B24D-D2CC8DE0EEAC}"/>
              </a:ext>
            </a:extLst>
          </p:cNvPr>
          <p:cNvSpPr txBox="1"/>
          <p:nvPr/>
        </p:nvSpPr>
        <p:spPr>
          <a:xfrm flipH="1">
            <a:off x="4412050" y="5479187"/>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64" name="TextBox 63">
            <a:extLst>
              <a:ext uri="{FF2B5EF4-FFF2-40B4-BE49-F238E27FC236}">
                <a16:creationId xmlns:a16="http://schemas.microsoft.com/office/drawing/2014/main" id="{8B95C1D5-525C-4708-9E16-2618C15AB7BD}"/>
              </a:ext>
            </a:extLst>
          </p:cNvPr>
          <p:cNvSpPr txBox="1"/>
          <p:nvPr/>
        </p:nvSpPr>
        <p:spPr>
          <a:xfrm flipH="1">
            <a:off x="4410734" y="5892605"/>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66" name="TextBox 65">
            <a:extLst>
              <a:ext uri="{FF2B5EF4-FFF2-40B4-BE49-F238E27FC236}">
                <a16:creationId xmlns:a16="http://schemas.microsoft.com/office/drawing/2014/main" id="{0CFD8988-1391-47F5-9E99-901778969522}"/>
              </a:ext>
            </a:extLst>
          </p:cNvPr>
          <p:cNvSpPr txBox="1"/>
          <p:nvPr/>
        </p:nvSpPr>
        <p:spPr>
          <a:xfrm>
            <a:off x="7467610" y="4440872"/>
            <a:ext cx="1863011" cy="423193"/>
          </a:xfrm>
          <a:prstGeom prst="rect">
            <a:avLst/>
          </a:prstGeom>
          <a:noFill/>
        </p:spPr>
        <p:txBody>
          <a:bodyPr wrap="none" rtlCol="0">
            <a:spAutoFit/>
          </a:bodyPr>
          <a:lstStyle/>
          <a:p>
            <a:r>
              <a:rPr lang="en-US" sz="1050" dirty="0"/>
              <a:t>AP advertises a predetermined </a:t>
            </a:r>
          </a:p>
          <a:p>
            <a:r>
              <a:rPr lang="en-US" sz="1050" dirty="0"/>
              <a:t>sensing session in its Beacon</a:t>
            </a:r>
            <a:r>
              <a:rPr lang="en-US" sz="1100" dirty="0"/>
              <a:t>.</a:t>
            </a:r>
          </a:p>
        </p:txBody>
      </p:sp>
    </p:spTree>
    <p:extLst>
      <p:ext uri="{BB962C8B-B14F-4D97-AF65-F5344CB8AC3E}">
        <p14:creationId xmlns:p14="http://schemas.microsoft.com/office/powerpoint/2010/main" val="243907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C4D90-E76B-406D-95CC-4B9810FD3E4A}"/>
              </a:ext>
            </a:extLst>
          </p:cNvPr>
          <p:cNvSpPr>
            <a:spLocks noGrp="1"/>
          </p:cNvSpPr>
          <p:nvPr>
            <p:ph type="title"/>
          </p:nvPr>
        </p:nvSpPr>
        <p:spPr/>
        <p:txBody>
          <a:bodyPr/>
          <a:lstStyle/>
          <a:p>
            <a:r>
              <a:rPr lang="en-US" dirty="0"/>
              <a:t>Sensing with negotiation </a:t>
            </a:r>
          </a:p>
        </p:txBody>
      </p:sp>
      <p:sp>
        <p:nvSpPr>
          <p:cNvPr id="3" name="Content Placeholder 2">
            <a:extLst>
              <a:ext uri="{FF2B5EF4-FFF2-40B4-BE49-F238E27FC236}">
                <a16:creationId xmlns:a16="http://schemas.microsoft.com/office/drawing/2014/main" id="{086809BB-0921-4A81-B44F-CC2E7D6CD112}"/>
              </a:ext>
            </a:extLst>
          </p:cNvPr>
          <p:cNvSpPr>
            <a:spLocks noGrp="1"/>
          </p:cNvSpPr>
          <p:nvPr>
            <p:ph idx="1"/>
          </p:nvPr>
        </p:nvSpPr>
        <p:spPr/>
        <p:txBody>
          <a:bodyPr/>
          <a:lstStyle/>
          <a:p>
            <a:r>
              <a:rPr lang="en-US" altLang="zh-CN" sz="1800" dirty="0"/>
              <a:t>In scenarios where negotiation is required, we will need to define a negotiation process for the initiator and responder to agree on a set of operational parameters associated with the upcoming sensing session.</a:t>
            </a:r>
          </a:p>
          <a:p>
            <a:pPr lvl="1"/>
            <a:r>
              <a:rPr lang="en-US" altLang="zh-CN" sz="1400" dirty="0"/>
              <a:t>The sensing initiator initiates the negotiation by sending a particular request frame, say, Sensing Request frame, to the responder.</a:t>
            </a:r>
          </a:p>
          <a:p>
            <a:pPr lvl="1"/>
            <a:r>
              <a:rPr lang="en-US" altLang="zh-CN" sz="1400" dirty="0"/>
              <a:t>The Sensing Request frame includes all relative information necessary to perform sensing measurement in the sensing session.</a:t>
            </a:r>
          </a:p>
          <a:p>
            <a:pPr lvl="1"/>
            <a:r>
              <a:rPr lang="en-US" altLang="zh-CN" sz="1400" dirty="0"/>
              <a:t>After receiving the Sensing Request frame, the responder is expected to respond with a Sensing Response frame to indicate</a:t>
            </a:r>
          </a:p>
          <a:p>
            <a:pPr lvl="2"/>
            <a:r>
              <a:rPr lang="en-US" altLang="zh-CN" sz="1200" dirty="0"/>
              <a:t>Its willingness to participate in the sensing session</a:t>
            </a:r>
          </a:p>
          <a:p>
            <a:pPr lvl="3"/>
            <a:r>
              <a:rPr lang="en-US" altLang="zh-CN" sz="1000" dirty="0"/>
              <a:t>Could define a Status Indication field to describe the detailed outcome. </a:t>
            </a:r>
          </a:p>
          <a:p>
            <a:pPr lvl="2"/>
            <a:r>
              <a:rPr lang="en-US" altLang="zh-CN" sz="1200" dirty="0"/>
              <a:t>Whether it agrees to the set of operational parameters indicated in the received Sensing Request frame</a:t>
            </a:r>
          </a:p>
          <a:p>
            <a:pPr lvl="3"/>
            <a:r>
              <a:rPr lang="en-US" altLang="zh-CN" sz="1000" dirty="0"/>
              <a:t>If not, it may suggest an alternative set of operational parameters.</a:t>
            </a:r>
          </a:p>
        </p:txBody>
      </p:sp>
      <p:sp>
        <p:nvSpPr>
          <p:cNvPr id="4" name="Date Placeholder 3">
            <a:extLst>
              <a:ext uri="{FF2B5EF4-FFF2-40B4-BE49-F238E27FC236}">
                <a16:creationId xmlns:a16="http://schemas.microsoft.com/office/drawing/2014/main" id="{4495A963-B698-49F3-B23B-C0C332D761D9}"/>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332333C2-858E-4359-BA2C-66E84A94E28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7C8D5013-44FE-4E38-89F3-D38EE6AD9E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4CB2D5BF-BE75-4F8C-8AE6-A8ACBB6D59EC}"/>
              </a:ext>
            </a:extLst>
          </p:cNvPr>
          <p:cNvCxnSpPr>
            <a:cxnSpLocks/>
          </p:cNvCxnSpPr>
          <p:nvPr/>
        </p:nvCxnSpPr>
        <p:spPr bwMode="auto">
          <a:xfrm>
            <a:off x="820492" y="5085184"/>
            <a:ext cx="0" cy="14110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Straight Arrow Connector 7">
            <a:extLst>
              <a:ext uri="{FF2B5EF4-FFF2-40B4-BE49-F238E27FC236}">
                <a16:creationId xmlns:a16="http://schemas.microsoft.com/office/drawing/2014/main" id="{B0E57046-6E70-4688-8BD4-24199BB2435E}"/>
              </a:ext>
            </a:extLst>
          </p:cNvPr>
          <p:cNvCxnSpPr>
            <a:cxnSpLocks/>
          </p:cNvCxnSpPr>
          <p:nvPr/>
        </p:nvCxnSpPr>
        <p:spPr bwMode="auto">
          <a:xfrm>
            <a:off x="5645028" y="5085184"/>
            <a:ext cx="8101" cy="14110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TextBox 8">
            <a:extLst>
              <a:ext uri="{FF2B5EF4-FFF2-40B4-BE49-F238E27FC236}">
                <a16:creationId xmlns:a16="http://schemas.microsoft.com/office/drawing/2014/main" id="{77C775FF-62CB-426B-B336-66848E756623}"/>
              </a:ext>
            </a:extLst>
          </p:cNvPr>
          <p:cNvSpPr txBox="1"/>
          <p:nvPr/>
        </p:nvSpPr>
        <p:spPr>
          <a:xfrm>
            <a:off x="-128080" y="4974461"/>
            <a:ext cx="1552028" cy="338554"/>
          </a:xfrm>
          <a:prstGeom prst="rect">
            <a:avLst/>
          </a:prstGeom>
          <a:noFill/>
        </p:spPr>
        <p:txBody>
          <a:bodyPr wrap="none" rtlCol="0">
            <a:spAutoFit/>
          </a:bodyPr>
          <a:lstStyle/>
          <a:p>
            <a:r>
              <a:rPr lang="en-US" altLang="zh-CN" sz="1600" dirty="0"/>
              <a:t>Sensing Initiator</a:t>
            </a:r>
            <a:endParaRPr lang="zh-CN" altLang="en-US" sz="1600" dirty="0"/>
          </a:p>
        </p:txBody>
      </p:sp>
      <p:sp>
        <p:nvSpPr>
          <p:cNvPr id="10" name="TextBox 9">
            <a:extLst>
              <a:ext uri="{FF2B5EF4-FFF2-40B4-BE49-F238E27FC236}">
                <a16:creationId xmlns:a16="http://schemas.microsoft.com/office/drawing/2014/main" id="{1EFFEE3D-2B65-4B59-BCE2-43D041CEF115}"/>
              </a:ext>
            </a:extLst>
          </p:cNvPr>
          <p:cNvSpPr txBox="1"/>
          <p:nvPr/>
        </p:nvSpPr>
        <p:spPr>
          <a:xfrm>
            <a:off x="4884367" y="4974461"/>
            <a:ext cx="1765227" cy="338554"/>
          </a:xfrm>
          <a:prstGeom prst="rect">
            <a:avLst/>
          </a:prstGeom>
          <a:noFill/>
        </p:spPr>
        <p:txBody>
          <a:bodyPr wrap="none" rtlCol="0">
            <a:spAutoFit/>
          </a:bodyPr>
          <a:lstStyle/>
          <a:p>
            <a:r>
              <a:rPr lang="en-US" altLang="zh-CN" sz="1600" dirty="0"/>
              <a:t>Sensing Responder</a:t>
            </a:r>
            <a:endParaRPr lang="zh-CN" altLang="en-US" sz="1600" dirty="0"/>
          </a:p>
        </p:txBody>
      </p:sp>
      <p:cxnSp>
        <p:nvCxnSpPr>
          <p:cNvPr id="11" name="Straight Connector 10">
            <a:extLst>
              <a:ext uri="{FF2B5EF4-FFF2-40B4-BE49-F238E27FC236}">
                <a16:creationId xmlns:a16="http://schemas.microsoft.com/office/drawing/2014/main" id="{402EC6A4-9A78-4298-8CA1-16D71BC48743}"/>
              </a:ext>
            </a:extLst>
          </p:cNvPr>
          <p:cNvCxnSpPr/>
          <p:nvPr/>
        </p:nvCxnSpPr>
        <p:spPr bwMode="auto">
          <a:xfrm>
            <a:off x="395536" y="5275530"/>
            <a:ext cx="5681541"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2" name="Straight Connector 11">
            <a:extLst>
              <a:ext uri="{FF2B5EF4-FFF2-40B4-BE49-F238E27FC236}">
                <a16:creationId xmlns:a16="http://schemas.microsoft.com/office/drawing/2014/main" id="{AB47EA17-90E4-487E-ADE1-66E8128D05F2}"/>
              </a:ext>
            </a:extLst>
          </p:cNvPr>
          <p:cNvCxnSpPr/>
          <p:nvPr/>
        </p:nvCxnSpPr>
        <p:spPr bwMode="auto">
          <a:xfrm>
            <a:off x="395536" y="6283642"/>
            <a:ext cx="5681541"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3" name="Straight Arrow Connector 12">
            <a:extLst>
              <a:ext uri="{FF2B5EF4-FFF2-40B4-BE49-F238E27FC236}">
                <a16:creationId xmlns:a16="http://schemas.microsoft.com/office/drawing/2014/main" id="{9A9F562F-99D4-4A18-AA26-4CC3903B9B3D}"/>
              </a:ext>
            </a:extLst>
          </p:cNvPr>
          <p:cNvCxnSpPr/>
          <p:nvPr/>
        </p:nvCxnSpPr>
        <p:spPr bwMode="auto">
          <a:xfrm>
            <a:off x="820492" y="5275530"/>
            <a:ext cx="4824536" cy="216024"/>
          </a:xfrm>
          <a:prstGeom prst="straightConnector1">
            <a:avLst/>
          </a:prstGeom>
          <a:solidFill>
            <a:schemeClr val="accent1"/>
          </a:solidFill>
          <a:ln w="12700" cap="flat" cmpd="sng" algn="ctr">
            <a:solidFill>
              <a:srgbClr val="00B0F0"/>
            </a:solidFill>
            <a:prstDash val="solid"/>
            <a:round/>
            <a:headEnd type="none" w="sm" len="sm"/>
            <a:tailEnd type="triangle"/>
          </a:ln>
          <a:effectLst/>
        </p:spPr>
      </p:cxnSp>
      <p:sp>
        <p:nvSpPr>
          <p:cNvPr id="14" name="TextBox 13">
            <a:extLst>
              <a:ext uri="{FF2B5EF4-FFF2-40B4-BE49-F238E27FC236}">
                <a16:creationId xmlns:a16="http://schemas.microsoft.com/office/drawing/2014/main" id="{E8F6EF6A-098B-4550-BBB2-9F11F37C66F8}"/>
              </a:ext>
            </a:extLst>
          </p:cNvPr>
          <p:cNvSpPr txBox="1"/>
          <p:nvPr/>
        </p:nvSpPr>
        <p:spPr>
          <a:xfrm>
            <a:off x="2428514" y="5268692"/>
            <a:ext cx="1207382" cy="276999"/>
          </a:xfrm>
          <a:prstGeom prst="rect">
            <a:avLst/>
          </a:prstGeom>
          <a:noFill/>
        </p:spPr>
        <p:txBody>
          <a:bodyPr wrap="none" rtlCol="0">
            <a:spAutoFit/>
          </a:bodyPr>
          <a:lstStyle/>
          <a:p>
            <a:r>
              <a:rPr lang="en-US" altLang="zh-CN" dirty="0"/>
              <a:t>Sensing Request</a:t>
            </a:r>
            <a:endParaRPr lang="zh-CN" altLang="en-US" dirty="0"/>
          </a:p>
        </p:txBody>
      </p:sp>
      <p:cxnSp>
        <p:nvCxnSpPr>
          <p:cNvPr id="15" name="Straight Arrow Connector 14">
            <a:extLst>
              <a:ext uri="{FF2B5EF4-FFF2-40B4-BE49-F238E27FC236}">
                <a16:creationId xmlns:a16="http://schemas.microsoft.com/office/drawing/2014/main" id="{8159D1A8-9A0B-4B4A-A3D8-D6B294334ED2}"/>
              </a:ext>
            </a:extLst>
          </p:cNvPr>
          <p:cNvCxnSpPr/>
          <p:nvPr/>
        </p:nvCxnSpPr>
        <p:spPr bwMode="auto">
          <a:xfrm flipH="1">
            <a:off x="828593" y="5558155"/>
            <a:ext cx="4824536" cy="21602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853B9AE1-D855-4D63-A0C5-209771547258}"/>
              </a:ext>
            </a:extLst>
          </p:cNvPr>
          <p:cNvCxnSpPr/>
          <p:nvPr/>
        </p:nvCxnSpPr>
        <p:spPr bwMode="auto">
          <a:xfrm flipH="1">
            <a:off x="824437" y="5704204"/>
            <a:ext cx="4824536" cy="21602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17" name="TextBox 16">
            <a:extLst>
              <a:ext uri="{FF2B5EF4-FFF2-40B4-BE49-F238E27FC236}">
                <a16:creationId xmlns:a16="http://schemas.microsoft.com/office/drawing/2014/main" id="{347290E0-DDA0-4F82-9C58-2BA0C0304F7B}"/>
              </a:ext>
            </a:extLst>
          </p:cNvPr>
          <p:cNvSpPr txBox="1"/>
          <p:nvPr/>
        </p:nvSpPr>
        <p:spPr>
          <a:xfrm>
            <a:off x="2760160" y="5524743"/>
            <a:ext cx="508473" cy="276999"/>
          </a:xfrm>
          <a:prstGeom prst="rect">
            <a:avLst/>
          </a:prstGeom>
          <a:noFill/>
        </p:spPr>
        <p:txBody>
          <a:bodyPr wrap="none" rtlCol="0">
            <a:spAutoFit/>
          </a:bodyPr>
          <a:lstStyle/>
          <a:p>
            <a:r>
              <a:rPr lang="en-US" altLang="zh-CN"/>
              <a:t>ACK</a:t>
            </a:r>
            <a:endParaRPr lang="zh-CN" altLang="en-US" dirty="0"/>
          </a:p>
        </p:txBody>
      </p:sp>
      <p:sp>
        <p:nvSpPr>
          <p:cNvPr id="18" name="TextBox 17">
            <a:extLst>
              <a:ext uri="{FF2B5EF4-FFF2-40B4-BE49-F238E27FC236}">
                <a16:creationId xmlns:a16="http://schemas.microsoft.com/office/drawing/2014/main" id="{0D683095-4D92-4F0C-8198-AE7386CBC960}"/>
              </a:ext>
            </a:extLst>
          </p:cNvPr>
          <p:cNvSpPr txBox="1"/>
          <p:nvPr/>
        </p:nvSpPr>
        <p:spPr>
          <a:xfrm>
            <a:off x="2411760" y="5743972"/>
            <a:ext cx="1300356" cy="276999"/>
          </a:xfrm>
          <a:prstGeom prst="rect">
            <a:avLst/>
          </a:prstGeom>
          <a:noFill/>
        </p:spPr>
        <p:txBody>
          <a:bodyPr wrap="none" rtlCol="0">
            <a:spAutoFit/>
          </a:bodyPr>
          <a:lstStyle/>
          <a:p>
            <a:r>
              <a:rPr lang="en-US" altLang="zh-CN" dirty="0"/>
              <a:t>Sensing Response</a:t>
            </a:r>
            <a:endParaRPr lang="zh-CN" altLang="en-US" dirty="0"/>
          </a:p>
        </p:txBody>
      </p:sp>
      <p:cxnSp>
        <p:nvCxnSpPr>
          <p:cNvPr id="19" name="Straight Arrow Connector 18">
            <a:extLst>
              <a:ext uri="{FF2B5EF4-FFF2-40B4-BE49-F238E27FC236}">
                <a16:creationId xmlns:a16="http://schemas.microsoft.com/office/drawing/2014/main" id="{0DDF44B4-E116-4A92-B094-F7ADB37C185E}"/>
              </a:ext>
            </a:extLst>
          </p:cNvPr>
          <p:cNvCxnSpPr/>
          <p:nvPr/>
        </p:nvCxnSpPr>
        <p:spPr bwMode="auto">
          <a:xfrm>
            <a:off x="820492" y="6029581"/>
            <a:ext cx="4824536" cy="216024"/>
          </a:xfrm>
          <a:prstGeom prst="straightConnector1">
            <a:avLst/>
          </a:prstGeom>
          <a:solidFill>
            <a:schemeClr val="accent1"/>
          </a:solidFill>
          <a:ln w="12700" cap="flat" cmpd="sng" algn="ctr">
            <a:solidFill>
              <a:srgbClr val="00B0F0"/>
            </a:solidFill>
            <a:prstDash val="solid"/>
            <a:round/>
            <a:headEnd type="none" w="sm" len="sm"/>
            <a:tailEnd type="triangle"/>
          </a:ln>
          <a:effectLst/>
        </p:spPr>
      </p:cxnSp>
      <p:sp>
        <p:nvSpPr>
          <p:cNvPr id="20" name="TextBox 19">
            <a:extLst>
              <a:ext uri="{FF2B5EF4-FFF2-40B4-BE49-F238E27FC236}">
                <a16:creationId xmlns:a16="http://schemas.microsoft.com/office/drawing/2014/main" id="{322BDA1F-1418-410A-B7C1-4FE4BCD08F1F}"/>
              </a:ext>
            </a:extLst>
          </p:cNvPr>
          <p:cNvSpPr txBox="1"/>
          <p:nvPr/>
        </p:nvSpPr>
        <p:spPr>
          <a:xfrm>
            <a:off x="2741937" y="6001759"/>
            <a:ext cx="508473" cy="276999"/>
          </a:xfrm>
          <a:prstGeom prst="rect">
            <a:avLst/>
          </a:prstGeom>
          <a:noFill/>
        </p:spPr>
        <p:txBody>
          <a:bodyPr wrap="none" rtlCol="0">
            <a:spAutoFit/>
          </a:bodyPr>
          <a:lstStyle/>
          <a:p>
            <a:r>
              <a:rPr lang="en-US" altLang="zh-CN"/>
              <a:t>ACK</a:t>
            </a:r>
            <a:endParaRPr lang="zh-CN" altLang="en-US" dirty="0"/>
          </a:p>
        </p:txBody>
      </p:sp>
      <p:sp>
        <p:nvSpPr>
          <p:cNvPr id="21" name="TextBox 20">
            <a:extLst>
              <a:ext uri="{FF2B5EF4-FFF2-40B4-BE49-F238E27FC236}">
                <a16:creationId xmlns:a16="http://schemas.microsoft.com/office/drawing/2014/main" id="{DA22269C-FD47-4E80-B7F7-211A908FF226}"/>
              </a:ext>
            </a:extLst>
          </p:cNvPr>
          <p:cNvSpPr txBox="1"/>
          <p:nvPr/>
        </p:nvSpPr>
        <p:spPr>
          <a:xfrm>
            <a:off x="5904152" y="5647006"/>
            <a:ext cx="3239990" cy="646331"/>
          </a:xfrm>
          <a:prstGeom prst="rect">
            <a:avLst/>
          </a:prstGeom>
          <a:noFill/>
        </p:spPr>
        <p:txBody>
          <a:bodyPr wrap="none" rtlCol="0">
            <a:spAutoFit/>
          </a:bodyPr>
          <a:lstStyle/>
          <a:p>
            <a:r>
              <a:rPr lang="en-US" dirty="0"/>
              <a:t>Note: The ACK may not be necessary depending </a:t>
            </a:r>
          </a:p>
          <a:p>
            <a:r>
              <a:rPr lang="en-US" dirty="0"/>
              <a:t>on how we define the Sensing Request/Response</a:t>
            </a:r>
          </a:p>
          <a:p>
            <a:r>
              <a:rPr lang="en-US" dirty="0"/>
              <a:t>frame.</a:t>
            </a:r>
          </a:p>
        </p:txBody>
      </p:sp>
    </p:spTree>
    <p:extLst>
      <p:ext uri="{BB962C8B-B14F-4D97-AF65-F5344CB8AC3E}">
        <p14:creationId xmlns:p14="http://schemas.microsoft.com/office/powerpoint/2010/main" val="103745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91E4D-4AC1-4361-9B77-235B734BE468}"/>
              </a:ext>
            </a:extLst>
          </p:cNvPr>
          <p:cNvSpPr>
            <a:spLocks noGrp="1"/>
          </p:cNvSpPr>
          <p:nvPr>
            <p:ph type="title"/>
          </p:nvPr>
        </p:nvSpPr>
        <p:spPr/>
        <p:txBody>
          <a:bodyPr/>
          <a:lstStyle/>
          <a:p>
            <a:r>
              <a:rPr lang="en-US" dirty="0"/>
              <a:t>Consideration 2: AP and non-AP STA initiator</a:t>
            </a:r>
          </a:p>
        </p:txBody>
      </p:sp>
      <p:sp>
        <p:nvSpPr>
          <p:cNvPr id="3" name="Content Placeholder 2">
            <a:extLst>
              <a:ext uri="{FF2B5EF4-FFF2-40B4-BE49-F238E27FC236}">
                <a16:creationId xmlns:a16="http://schemas.microsoft.com/office/drawing/2014/main" id="{16E2BC74-CA03-4332-B7B9-129457C17B6C}"/>
              </a:ext>
            </a:extLst>
          </p:cNvPr>
          <p:cNvSpPr>
            <a:spLocks noGrp="1"/>
          </p:cNvSpPr>
          <p:nvPr>
            <p:ph idx="1"/>
          </p:nvPr>
        </p:nvSpPr>
        <p:spPr/>
        <p:txBody>
          <a:bodyPr/>
          <a:lstStyle/>
          <a:p>
            <a:r>
              <a:rPr lang="en-US" sz="1400" dirty="0"/>
              <a:t>11bf needs to support both scenarios where an AP or a non-AP STA acts as a sensing initiator.</a:t>
            </a:r>
          </a:p>
          <a:p>
            <a:r>
              <a:rPr lang="en-US" sz="1400" dirty="0"/>
              <a:t>Sensing negotiation may be different in these two scenarios.</a:t>
            </a:r>
          </a:p>
          <a:p>
            <a:pPr lvl="1"/>
            <a:r>
              <a:rPr lang="en-US" sz="1200" dirty="0"/>
              <a:t>If the sensing initiator is an AP</a:t>
            </a:r>
          </a:p>
          <a:p>
            <a:pPr lvl="2"/>
            <a:r>
              <a:rPr lang="en-US" sz="1100" dirty="0"/>
              <a:t>It has the information of all other STAs in the BSS, and therefore can choose sensing transmitters and sensing receivers based on its own knowledge.</a:t>
            </a:r>
          </a:p>
          <a:p>
            <a:pPr lvl="2"/>
            <a:r>
              <a:rPr lang="en-US" sz="1100" dirty="0"/>
              <a:t>It can provide services including scheduling, protection, synchronization etc.</a:t>
            </a:r>
          </a:p>
          <a:p>
            <a:pPr lvl="1"/>
            <a:r>
              <a:rPr lang="en-US" sz="1200" dirty="0"/>
              <a:t>If the sensing initiator is a non-AP STA, it needs to first initiate negotiation with the AP</a:t>
            </a:r>
          </a:p>
          <a:p>
            <a:pPr lvl="2"/>
            <a:r>
              <a:rPr lang="en-US" sz="1100" dirty="0"/>
              <a:t>If somehow the non-AP STA already discovers some other non-AP STAs in the BSS through some means, it can indicate their identities and the intention to invite them in the negotiation with the AP.</a:t>
            </a:r>
          </a:p>
          <a:p>
            <a:pPr lvl="2"/>
            <a:r>
              <a:rPr lang="en-US" sz="1100" dirty="0"/>
              <a:t>However, if the non-AP STA wants the other non-AP STAs to participate in the sensing session but does not have the knowledge of  them, it needs to indicate its intention in the negotiation with the AP and request the AP to invite other non-AP STAs to participate in the sensing session.</a:t>
            </a:r>
          </a:p>
          <a:p>
            <a:pPr lvl="2"/>
            <a:r>
              <a:rPr lang="en-US" sz="1100" dirty="0"/>
              <a:t>In both cases, the non-AP STA initiator can negotiate other sensing parameters, but will likely rely on the AP to provide services including scheduling, protection, synchronization etc. </a:t>
            </a:r>
            <a:endParaRPr lang="en-US" sz="1200" dirty="0"/>
          </a:p>
        </p:txBody>
      </p:sp>
      <p:sp>
        <p:nvSpPr>
          <p:cNvPr id="4" name="Date Placeholder 3">
            <a:extLst>
              <a:ext uri="{FF2B5EF4-FFF2-40B4-BE49-F238E27FC236}">
                <a16:creationId xmlns:a16="http://schemas.microsoft.com/office/drawing/2014/main" id="{53F7EC0F-BD8F-40EB-B7E0-7427B1BC88E6}"/>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C4E188D8-5319-4ED6-B326-CA2A164DF46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4E701E12-F72D-4C23-B0CE-E5783787B4B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pic>
        <p:nvPicPr>
          <p:cNvPr id="7" name="Picture 6">
            <a:extLst>
              <a:ext uri="{FF2B5EF4-FFF2-40B4-BE49-F238E27FC236}">
                <a16:creationId xmlns:a16="http://schemas.microsoft.com/office/drawing/2014/main" id="{5B8DCCBA-2AC6-4E44-B7D2-109FA18C04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2245" y="5990029"/>
            <a:ext cx="672824" cy="535315"/>
          </a:xfrm>
          <a:prstGeom prst="rect">
            <a:avLst/>
          </a:prstGeom>
        </p:spPr>
      </p:pic>
      <p:pic>
        <p:nvPicPr>
          <p:cNvPr id="8" name="Picture 7">
            <a:extLst>
              <a:ext uri="{FF2B5EF4-FFF2-40B4-BE49-F238E27FC236}">
                <a16:creationId xmlns:a16="http://schemas.microsoft.com/office/drawing/2014/main" id="{680417B0-82A3-4D5B-A7DB-9771769785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511" y="4951734"/>
            <a:ext cx="734078" cy="572600"/>
          </a:xfrm>
          <a:prstGeom prst="rect">
            <a:avLst/>
          </a:prstGeom>
        </p:spPr>
      </p:pic>
      <p:sp>
        <p:nvSpPr>
          <p:cNvPr id="9" name="TextBox 8">
            <a:extLst>
              <a:ext uri="{FF2B5EF4-FFF2-40B4-BE49-F238E27FC236}">
                <a16:creationId xmlns:a16="http://schemas.microsoft.com/office/drawing/2014/main" id="{40FAB54D-33C7-40DF-88C9-2B323C7310D0}"/>
              </a:ext>
            </a:extLst>
          </p:cNvPr>
          <p:cNvSpPr txBox="1"/>
          <p:nvPr/>
        </p:nvSpPr>
        <p:spPr>
          <a:xfrm flipH="1">
            <a:off x="930079" y="6160200"/>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10" name="Straight Arrow Connector 9">
            <a:extLst>
              <a:ext uri="{FF2B5EF4-FFF2-40B4-BE49-F238E27FC236}">
                <a16:creationId xmlns:a16="http://schemas.microsoft.com/office/drawing/2014/main" id="{61F1D8BE-04CF-4DBF-B1AB-5414CD4AC176}"/>
              </a:ext>
            </a:extLst>
          </p:cNvPr>
          <p:cNvCxnSpPr>
            <a:cxnSpLocks/>
            <a:stCxn id="11" idx="1"/>
          </p:cNvCxnSpPr>
          <p:nvPr/>
        </p:nvCxnSpPr>
        <p:spPr>
          <a:xfrm flipH="1">
            <a:off x="1489908" y="5435094"/>
            <a:ext cx="76369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pic>
        <p:nvPicPr>
          <p:cNvPr id="11" name="Picture 10">
            <a:extLst>
              <a:ext uri="{FF2B5EF4-FFF2-40B4-BE49-F238E27FC236}">
                <a16:creationId xmlns:a16="http://schemas.microsoft.com/office/drawing/2014/main" id="{E43CE068-27CD-417C-8434-733F226F7E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3599" y="5167436"/>
            <a:ext cx="672824" cy="535315"/>
          </a:xfrm>
          <a:prstGeom prst="rect">
            <a:avLst/>
          </a:prstGeom>
        </p:spPr>
      </p:pic>
      <p:sp>
        <p:nvSpPr>
          <p:cNvPr id="12" name="TextBox 11">
            <a:extLst>
              <a:ext uri="{FF2B5EF4-FFF2-40B4-BE49-F238E27FC236}">
                <a16:creationId xmlns:a16="http://schemas.microsoft.com/office/drawing/2014/main" id="{AEF5B6F8-F8F5-4E36-A95B-590D0EC65991}"/>
              </a:ext>
            </a:extLst>
          </p:cNvPr>
          <p:cNvSpPr txBox="1"/>
          <p:nvPr/>
        </p:nvSpPr>
        <p:spPr>
          <a:xfrm flipH="1">
            <a:off x="2198667" y="5680197"/>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cxnSp>
        <p:nvCxnSpPr>
          <p:cNvPr id="13" name="Straight Arrow Connector 12">
            <a:extLst>
              <a:ext uri="{FF2B5EF4-FFF2-40B4-BE49-F238E27FC236}">
                <a16:creationId xmlns:a16="http://schemas.microsoft.com/office/drawing/2014/main" id="{B8A5A605-C88B-4528-81E3-7A26F15386AB}"/>
              </a:ext>
            </a:extLst>
          </p:cNvPr>
          <p:cNvCxnSpPr>
            <a:cxnSpLocks/>
          </p:cNvCxnSpPr>
          <p:nvPr/>
        </p:nvCxnSpPr>
        <p:spPr>
          <a:xfrm flipH="1" flipV="1">
            <a:off x="1195740" y="5541075"/>
            <a:ext cx="654694" cy="361743"/>
          </a:xfrm>
          <a:prstGeom prst="straightConnector1">
            <a:avLst/>
          </a:prstGeom>
          <a:ln>
            <a:solidFill>
              <a:schemeClr val="tx2"/>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9783C4A0-3E6A-4EA3-84A2-557E5C0C8BFA}"/>
              </a:ext>
            </a:extLst>
          </p:cNvPr>
          <p:cNvSpPr txBox="1"/>
          <p:nvPr/>
        </p:nvSpPr>
        <p:spPr>
          <a:xfrm flipH="1">
            <a:off x="622437" y="5525074"/>
            <a:ext cx="73407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15" name="Oval 14">
            <a:extLst>
              <a:ext uri="{FF2B5EF4-FFF2-40B4-BE49-F238E27FC236}">
                <a16:creationId xmlns:a16="http://schemas.microsoft.com/office/drawing/2014/main" id="{307E728E-04FE-40D9-9DF2-4BB54AF2E16F}"/>
              </a:ext>
            </a:extLst>
          </p:cNvPr>
          <p:cNvSpPr/>
          <p:nvPr/>
        </p:nvSpPr>
        <p:spPr bwMode="auto">
          <a:xfrm>
            <a:off x="366800" y="4845793"/>
            <a:ext cx="3024336" cy="162856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TextBox 15">
            <a:extLst>
              <a:ext uri="{FF2B5EF4-FFF2-40B4-BE49-F238E27FC236}">
                <a16:creationId xmlns:a16="http://schemas.microsoft.com/office/drawing/2014/main" id="{D41C4CC9-5058-478B-B3F3-8B07DCA5C031}"/>
              </a:ext>
            </a:extLst>
          </p:cNvPr>
          <p:cNvSpPr txBox="1"/>
          <p:nvPr/>
        </p:nvSpPr>
        <p:spPr>
          <a:xfrm>
            <a:off x="1533194" y="5185801"/>
            <a:ext cx="914033" cy="276999"/>
          </a:xfrm>
          <a:prstGeom prst="rect">
            <a:avLst/>
          </a:prstGeom>
          <a:noFill/>
        </p:spPr>
        <p:txBody>
          <a:bodyPr wrap="none" rtlCol="0">
            <a:spAutoFit/>
          </a:bodyPr>
          <a:lstStyle/>
          <a:p>
            <a:r>
              <a:rPr lang="en-US" dirty="0"/>
              <a:t>Negotiation</a:t>
            </a:r>
          </a:p>
        </p:txBody>
      </p:sp>
      <p:sp>
        <p:nvSpPr>
          <p:cNvPr id="17" name="TextBox 16">
            <a:extLst>
              <a:ext uri="{FF2B5EF4-FFF2-40B4-BE49-F238E27FC236}">
                <a16:creationId xmlns:a16="http://schemas.microsoft.com/office/drawing/2014/main" id="{16EC32BA-DBA4-426E-95F6-4D4F249EC481}"/>
              </a:ext>
            </a:extLst>
          </p:cNvPr>
          <p:cNvSpPr txBox="1"/>
          <p:nvPr/>
        </p:nvSpPr>
        <p:spPr>
          <a:xfrm>
            <a:off x="827528" y="5754796"/>
            <a:ext cx="914033" cy="276999"/>
          </a:xfrm>
          <a:prstGeom prst="rect">
            <a:avLst/>
          </a:prstGeom>
          <a:noFill/>
        </p:spPr>
        <p:txBody>
          <a:bodyPr wrap="none" rtlCol="0">
            <a:spAutoFit/>
          </a:bodyPr>
          <a:lstStyle/>
          <a:p>
            <a:r>
              <a:rPr lang="en-US" dirty="0"/>
              <a:t>Negotiation</a:t>
            </a:r>
          </a:p>
        </p:txBody>
      </p:sp>
      <p:pic>
        <p:nvPicPr>
          <p:cNvPr id="18" name="Picture 17">
            <a:extLst>
              <a:ext uri="{FF2B5EF4-FFF2-40B4-BE49-F238E27FC236}">
                <a16:creationId xmlns:a16="http://schemas.microsoft.com/office/drawing/2014/main" id="{4AF42910-82AF-4414-9B3D-52EE4E6D35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1922" y="5907456"/>
            <a:ext cx="672824" cy="535315"/>
          </a:xfrm>
          <a:prstGeom prst="rect">
            <a:avLst/>
          </a:prstGeom>
        </p:spPr>
      </p:pic>
      <p:pic>
        <p:nvPicPr>
          <p:cNvPr id="19" name="Picture 18">
            <a:extLst>
              <a:ext uri="{FF2B5EF4-FFF2-40B4-BE49-F238E27FC236}">
                <a16:creationId xmlns:a16="http://schemas.microsoft.com/office/drawing/2014/main" id="{3C55220B-A4A2-4DB7-9BC3-4C7DDE55A0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4188" y="4869161"/>
            <a:ext cx="734078" cy="572600"/>
          </a:xfrm>
          <a:prstGeom prst="rect">
            <a:avLst/>
          </a:prstGeom>
        </p:spPr>
      </p:pic>
      <p:sp>
        <p:nvSpPr>
          <p:cNvPr id="20" name="TextBox 19">
            <a:extLst>
              <a:ext uri="{FF2B5EF4-FFF2-40B4-BE49-F238E27FC236}">
                <a16:creationId xmlns:a16="http://schemas.microsoft.com/office/drawing/2014/main" id="{ABED9341-B27E-46A4-A7CE-36EB5EE20A8D}"/>
              </a:ext>
            </a:extLst>
          </p:cNvPr>
          <p:cNvSpPr txBox="1"/>
          <p:nvPr/>
        </p:nvSpPr>
        <p:spPr>
          <a:xfrm flipH="1">
            <a:off x="5409756" y="6077627"/>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21" name="Straight Arrow Connector 20">
            <a:extLst>
              <a:ext uri="{FF2B5EF4-FFF2-40B4-BE49-F238E27FC236}">
                <a16:creationId xmlns:a16="http://schemas.microsoft.com/office/drawing/2014/main" id="{324813C0-31E8-44AA-A6E4-2F44217CF540}"/>
              </a:ext>
            </a:extLst>
          </p:cNvPr>
          <p:cNvCxnSpPr>
            <a:cxnSpLocks/>
            <a:stCxn id="22" idx="1"/>
          </p:cNvCxnSpPr>
          <p:nvPr/>
        </p:nvCxnSpPr>
        <p:spPr>
          <a:xfrm flipH="1">
            <a:off x="5969585" y="5352521"/>
            <a:ext cx="763691" cy="0"/>
          </a:xfrm>
          <a:prstGeom prst="straightConnector1">
            <a:avLst/>
          </a:prstGeom>
          <a:ln>
            <a:solidFill>
              <a:schemeClr val="tx2"/>
            </a:solidFill>
            <a:prstDash val="sysDot"/>
            <a:headEnd type="triangle"/>
            <a:tailEnd type="none"/>
          </a:ln>
          <a:effectLst/>
        </p:spPr>
        <p:style>
          <a:lnRef idx="2">
            <a:schemeClr val="accent1"/>
          </a:lnRef>
          <a:fillRef idx="0">
            <a:schemeClr val="accent1"/>
          </a:fillRef>
          <a:effectRef idx="1">
            <a:schemeClr val="accent1"/>
          </a:effectRef>
          <a:fontRef idx="minor">
            <a:schemeClr val="tx1"/>
          </a:fontRef>
        </p:style>
      </p:cxnSp>
      <p:pic>
        <p:nvPicPr>
          <p:cNvPr id="22" name="Picture 21">
            <a:extLst>
              <a:ext uri="{FF2B5EF4-FFF2-40B4-BE49-F238E27FC236}">
                <a16:creationId xmlns:a16="http://schemas.microsoft.com/office/drawing/2014/main" id="{4BC08F43-DF20-487B-9F32-4DCA993BFD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3276" y="5084863"/>
            <a:ext cx="672824" cy="535315"/>
          </a:xfrm>
          <a:prstGeom prst="rect">
            <a:avLst/>
          </a:prstGeom>
        </p:spPr>
      </p:pic>
      <p:sp>
        <p:nvSpPr>
          <p:cNvPr id="23" name="TextBox 22">
            <a:extLst>
              <a:ext uri="{FF2B5EF4-FFF2-40B4-BE49-F238E27FC236}">
                <a16:creationId xmlns:a16="http://schemas.microsoft.com/office/drawing/2014/main" id="{8655DD7A-2772-4010-9FD5-3159996706AF}"/>
              </a:ext>
            </a:extLst>
          </p:cNvPr>
          <p:cNvSpPr txBox="1"/>
          <p:nvPr/>
        </p:nvSpPr>
        <p:spPr>
          <a:xfrm flipH="1">
            <a:off x="6678344" y="5597624"/>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cxnSp>
        <p:nvCxnSpPr>
          <p:cNvPr id="24" name="Straight Arrow Connector 23">
            <a:extLst>
              <a:ext uri="{FF2B5EF4-FFF2-40B4-BE49-F238E27FC236}">
                <a16:creationId xmlns:a16="http://schemas.microsoft.com/office/drawing/2014/main" id="{AF156772-35C7-41C7-A8AB-C4D08FBEB680}"/>
              </a:ext>
            </a:extLst>
          </p:cNvPr>
          <p:cNvCxnSpPr>
            <a:cxnSpLocks/>
            <a:endCxn id="18" idx="0"/>
          </p:cNvCxnSpPr>
          <p:nvPr/>
        </p:nvCxnSpPr>
        <p:spPr>
          <a:xfrm>
            <a:off x="5574548" y="5471872"/>
            <a:ext cx="783786" cy="435584"/>
          </a:xfrm>
          <a:prstGeom prst="straightConnector1">
            <a:avLst/>
          </a:prstGeom>
          <a:ln>
            <a:solidFill>
              <a:schemeClr val="tx2"/>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8D8C973B-ED25-46A2-9629-6422B2CE9AF1}"/>
              </a:ext>
            </a:extLst>
          </p:cNvPr>
          <p:cNvSpPr txBox="1"/>
          <p:nvPr/>
        </p:nvSpPr>
        <p:spPr>
          <a:xfrm flipH="1">
            <a:off x="5102114" y="5442501"/>
            <a:ext cx="73407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6" name="Oval 25">
            <a:extLst>
              <a:ext uri="{FF2B5EF4-FFF2-40B4-BE49-F238E27FC236}">
                <a16:creationId xmlns:a16="http://schemas.microsoft.com/office/drawing/2014/main" id="{EFCC28CC-7DFF-48CA-8D48-CEA2A74613AF}"/>
              </a:ext>
            </a:extLst>
          </p:cNvPr>
          <p:cNvSpPr/>
          <p:nvPr/>
        </p:nvSpPr>
        <p:spPr bwMode="auto">
          <a:xfrm>
            <a:off x="4875213" y="4896781"/>
            <a:ext cx="2051691" cy="162856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06E2D655-364D-43E6-A15A-7FEA8A41406F}"/>
              </a:ext>
            </a:extLst>
          </p:cNvPr>
          <p:cNvSpPr txBox="1"/>
          <p:nvPr/>
        </p:nvSpPr>
        <p:spPr>
          <a:xfrm>
            <a:off x="5072644" y="5760160"/>
            <a:ext cx="914033" cy="276999"/>
          </a:xfrm>
          <a:prstGeom prst="rect">
            <a:avLst/>
          </a:prstGeom>
          <a:noFill/>
        </p:spPr>
        <p:txBody>
          <a:bodyPr wrap="none" rtlCol="0">
            <a:spAutoFit/>
          </a:bodyPr>
          <a:lstStyle/>
          <a:p>
            <a:r>
              <a:rPr lang="en-US" dirty="0"/>
              <a:t>Negotiation</a:t>
            </a:r>
          </a:p>
        </p:txBody>
      </p:sp>
    </p:spTree>
    <p:extLst>
      <p:ext uri="{BB962C8B-B14F-4D97-AF65-F5344CB8AC3E}">
        <p14:creationId xmlns:p14="http://schemas.microsoft.com/office/powerpoint/2010/main" val="1718098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092EF-E04E-4611-99B3-3ADB17286667}"/>
              </a:ext>
            </a:extLst>
          </p:cNvPr>
          <p:cNvSpPr>
            <a:spLocks noGrp="1"/>
          </p:cNvSpPr>
          <p:nvPr>
            <p:ph type="title"/>
          </p:nvPr>
        </p:nvSpPr>
        <p:spPr/>
        <p:txBody>
          <a:bodyPr/>
          <a:lstStyle/>
          <a:p>
            <a:r>
              <a:rPr lang="en-US" dirty="0"/>
              <a:t>Consideration 3: Negotiation with multiple responders</a:t>
            </a:r>
          </a:p>
        </p:txBody>
      </p:sp>
      <p:sp>
        <p:nvSpPr>
          <p:cNvPr id="3" name="Content Placeholder 2">
            <a:extLst>
              <a:ext uri="{FF2B5EF4-FFF2-40B4-BE49-F238E27FC236}">
                <a16:creationId xmlns:a16="http://schemas.microsoft.com/office/drawing/2014/main" id="{55E1AC8C-1488-4A75-9ACE-7343E4C2AAEC}"/>
              </a:ext>
            </a:extLst>
          </p:cNvPr>
          <p:cNvSpPr>
            <a:spLocks noGrp="1"/>
          </p:cNvSpPr>
          <p:nvPr>
            <p:ph idx="1"/>
          </p:nvPr>
        </p:nvSpPr>
        <p:spPr/>
        <p:txBody>
          <a:bodyPr/>
          <a:lstStyle/>
          <a:p>
            <a:r>
              <a:rPr lang="en-US" sz="1600" dirty="0"/>
              <a:t>For multiple responders, sensing initiator needs to negotiate with all of them.</a:t>
            </a:r>
          </a:p>
          <a:p>
            <a:pPr lvl="1"/>
            <a:r>
              <a:rPr lang="en-US" sz="1400" dirty="0"/>
              <a:t>The sensing initiator could perform negotiation with each of them individually and separately.</a:t>
            </a:r>
          </a:p>
          <a:p>
            <a:pPr lvl="2"/>
            <a:r>
              <a:rPr lang="en-US" sz="1200" dirty="0"/>
              <a:t>This would lead to larger overhead and is not a scalable solution.</a:t>
            </a:r>
          </a:p>
          <a:p>
            <a:pPr lvl="1"/>
            <a:r>
              <a:rPr lang="en-US" sz="1400" dirty="0"/>
              <a:t>Alternatively, depending on the MU capabilities, what if the sensing initiator performs negotiation with all responders simultaneously at one shot?</a:t>
            </a:r>
          </a:p>
          <a:p>
            <a:pPr lvl="2"/>
            <a:r>
              <a:rPr lang="en-US" sz="1200" dirty="0"/>
              <a:t>This option may be feasible if the sensing initiator is an AP STA.</a:t>
            </a:r>
          </a:p>
          <a:p>
            <a:pPr lvl="2"/>
            <a:r>
              <a:rPr lang="en-US" sz="1200" dirty="0"/>
              <a:t>It also depends on how we design the negotiation process and how we design the Sensing Request frame</a:t>
            </a:r>
          </a:p>
          <a:p>
            <a:pPr lvl="3"/>
            <a:r>
              <a:rPr lang="en-US" sz="1000" dirty="0"/>
              <a:t>For example, if we define the Sensing Request frame as a Management/Action frame, this might not be possible. But if we define the Sensing Request frame as a Control frame, say, a variant of Trigger frame, then it is possible to design simultaneous responses.</a:t>
            </a:r>
          </a:p>
          <a:p>
            <a:pPr lvl="3"/>
            <a:r>
              <a:rPr lang="en-US" sz="1000" dirty="0"/>
              <a:t>However, some negotiated parameters may take time for the responders to decide whether to agree or not, so immediate response following a Control-type negotiation frame may not be realistic.</a:t>
            </a:r>
          </a:p>
          <a:p>
            <a:pPr lvl="3"/>
            <a:r>
              <a:rPr lang="en-US" sz="1000" dirty="0"/>
              <a:t>Unless if the initiator has already advertised its intended sensing parameters in advance, we may design a simplified binary negotiation procedure where the responders simply respond with “Yes” or “No”.</a:t>
            </a:r>
          </a:p>
          <a:p>
            <a:pPr lvl="3"/>
            <a:endParaRPr lang="en-US" sz="1000" dirty="0"/>
          </a:p>
          <a:p>
            <a:pPr marL="0" indent="0">
              <a:buNone/>
            </a:pPr>
            <a:r>
              <a:rPr lang="en-US" dirty="0"/>
              <a:t>                                                                                                                                                                                                                                                                                                                                                                                                                                                                                                                                                                                                                                                                                                                                                                                                                                                                                                                                                                                                                                                                                                                                                                                                                                                                                                                                                                                                                                                                                                                                                                                                                                                                                                                                                                                                                                                                                                                                                                                                                                                                                                                                                                                                                                                                                                                                                                                                                                                                                                                                                                                                                                                                                                                                                                                                                                                                                                                                                                                                                                                                                                                                                                                                                                                                                                                                                                                                                                                                                                                                                                                                                                                                                                                                                                                                                                                                                                                                                                                                                                                                                                                                                                                                                                                                                                                                                                                                                                                                                                                                                                                                                                                                                                                                                                                                                                                                                                                                                                                                                                                                                                                                                                                                                                                                                                                                                                                                                                                                                                                                                                                                                                                                                                                                                                                                                                                                                                                                                                                                                                                                                                                                                                                                                                                                                                                                                                                                                                                                                                                                                                                                                                                                                                                                                                                                                                                                                                                                                                                                                                                                                                                                                                                                                                                                                                                                                                                                                                                                                                                                                                                                                                                                                                                                                                                                                                                                                                                                                                                                                                                                                                                                                                                                                                                                                                                                                                                                                                                                                                                                                                                                                                                                                                                                                                                                                                                                                                                                                                                                                                                                                                                                                                                                                                                                                                                                                                                                                                                                 </a:t>
            </a:r>
          </a:p>
        </p:txBody>
      </p:sp>
      <p:sp>
        <p:nvSpPr>
          <p:cNvPr id="4" name="Date Placeholder 3">
            <a:extLst>
              <a:ext uri="{FF2B5EF4-FFF2-40B4-BE49-F238E27FC236}">
                <a16:creationId xmlns:a16="http://schemas.microsoft.com/office/drawing/2014/main" id="{4496BC1C-8211-4DC4-96EC-7CF670289040}"/>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5FDBBD68-D63D-4BAA-8143-664219600F92}"/>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ED9F5553-3DCA-44AB-BD04-66404287702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8" name="TextBox 7">
            <a:extLst>
              <a:ext uri="{FF2B5EF4-FFF2-40B4-BE49-F238E27FC236}">
                <a16:creationId xmlns:a16="http://schemas.microsoft.com/office/drawing/2014/main" id="{252974A0-1B43-40C0-A1B5-84F47897D1DB}"/>
              </a:ext>
            </a:extLst>
          </p:cNvPr>
          <p:cNvSpPr txBox="1"/>
          <p:nvPr/>
        </p:nvSpPr>
        <p:spPr>
          <a:xfrm flipH="1">
            <a:off x="288009" y="4687519"/>
            <a:ext cx="734078" cy="369332"/>
          </a:xfrm>
          <a:prstGeom prst="rect">
            <a:avLst/>
          </a:prstGeom>
          <a:noFill/>
        </p:spPr>
        <p:txBody>
          <a:bodyPr vert="horz" wrap="square" lIns="0" tIns="0" rIns="0" bIns="0" rtlCol="0">
            <a:spAutoFit/>
          </a:bodyPr>
          <a:lstStyle/>
          <a:p>
            <a:pPr algn="ctr"/>
            <a:r>
              <a:rPr lang="en-US" dirty="0">
                <a:solidFill>
                  <a:srgbClr val="00B0F0"/>
                </a:solidFill>
              </a:rPr>
              <a:t>Sensing Initiator</a:t>
            </a:r>
          </a:p>
        </p:txBody>
      </p:sp>
      <p:cxnSp>
        <p:nvCxnSpPr>
          <p:cNvPr id="9" name="Straight Arrow Connector 8">
            <a:extLst>
              <a:ext uri="{FF2B5EF4-FFF2-40B4-BE49-F238E27FC236}">
                <a16:creationId xmlns:a16="http://schemas.microsoft.com/office/drawing/2014/main" id="{1C5A66EB-E44B-4F80-9105-F80CF07B408F}"/>
              </a:ext>
            </a:extLst>
          </p:cNvPr>
          <p:cNvCxnSpPr>
            <a:cxnSpLocks/>
          </p:cNvCxnSpPr>
          <p:nvPr/>
        </p:nvCxnSpPr>
        <p:spPr bwMode="auto">
          <a:xfrm>
            <a:off x="519727" y="5384920"/>
            <a:ext cx="328204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Straight Arrow Connector 11">
            <a:extLst>
              <a:ext uri="{FF2B5EF4-FFF2-40B4-BE49-F238E27FC236}">
                <a16:creationId xmlns:a16="http://schemas.microsoft.com/office/drawing/2014/main" id="{6D7FE715-145B-4249-BD21-FB1B7888A9E1}"/>
              </a:ext>
            </a:extLst>
          </p:cNvPr>
          <p:cNvCxnSpPr>
            <a:cxnSpLocks/>
          </p:cNvCxnSpPr>
          <p:nvPr/>
        </p:nvCxnSpPr>
        <p:spPr bwMode="auto">
          <a:xfrm flipV="1">
            <a:off x="512172" y="5894411"/>
            <a:ext cx="3289600" cy="29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984FFCE8-DA2F-40CF-B480-AC82B4D201CC}"/>
              </a:ext>
            </a:extLst>
          </p:cNvPr>
          <p:cNvCxnSpPr>
            <a:cxnSpLocks/>
          </p:cNvCxnSpPr>
          <p:nvPr/>
        </p:nvCxnSpPr>
        <p:spPr bwMode="auto">
          <a:xfrm flipV="1">
            <a:off x="519727" y="6440346"/>
            <a:ext cx="3278507" cy="137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a:extLst>
              <a:ext uri="{FF2B5EF4-FFF2-40B4-BE49-F238E27FC236}">
                <a16:creationId xmlns:a16="http://schemas.microsoft.com/office/drawing/2014/main" id="{E5EB09B9-24AC-4F32-8EB2-F51346F162EC}"/>
              </a:ext>
            </a:extLst>
          </p:cNvPr>
          <p:cNvSpPr txBox="1"/>
          <p:nvPr/>
        </p:nvSpPr>
        <p:spPr>
          <a:xfrm flipH="1">
            <a:off x="429542" y="5514393"/>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1</a:t>
            </a:r>
          </a:p>
        </p:txBody>
      </p:sp>
      <p:sp>
        <p:nvSpPr>
          <p:cNvPr id="20" name="TextBox 19">
            <a:extLst>
              <a:ext uri="{FF2B5EF4-FFF2-40B4-BE49-F238E27FC236}">
                <a16:creationId xmlns:a16="http://schemas.microsoft.com/office/drawing/2014/main" id="{0C7B1F04-6A85-4981-A5BD-58E944F29B7A}"/>
              </a:ext>
            </a:extLst>
          </p:cNvPr>
          <p:cNvSpPr txBox="1"/>
          <p:nvPr/>
        </p:nvSpPr>
        <p:spPr>
          <a:xfrm flipH="1">
            <a:off x="395536" y="6077311"/>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2</a:t>
            </a:r>
          </a:p>
        </p:txBody>
      </p:sp>
      <p:sp>
        <p:nvSpPr>
          <p:cNvPr id="21" name="Rectangle 20">
            <a:extLst>
              <a:ext uri="{FF2B5EF4-FFF2-40B4-BE49-F238E27FC236}">
                <a16:creationId xmlns:a16="http://schemas.microsoft.com/office/drawing/2014/main" id="{BF34FB6E-7787-4002-8FB1-F8E2131788A3}"/>
              </a:ext>
            </a:extLst>
          </p:cNvPr>
          <p:cNvSpPr/>
          <p:nvPr/>
        </p:nvSpPr>
        <p:spPr bwMode="auto">
          <a:xfrm>
            <a:off x="625883" y="5053702"/>
            <a:ext cx="856452" cy="32224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Request</a:t>
            </a:r>
          </a:p>
          <a:p>
            <a:pPr marL="0" marR="0" indent="0" algn="l" defTabSz="914400" rtl="0" eaLnBrk="0" fontAlgn="base" latinLnBrk="0" hangingPunct="0">
              <a:lnSpc>
                <a:spcPct val="100000"/>
              </a:lnSpc>
              <a:spcBef>
                <a:spcPct val="0"/>
              </a:spcBef>
              <a:spcAft>
                <a:spcPct val="0"/>
              </a:spcAft>
              <a:buClrTx/>
              <a:buSzTx/>
              <a:buFontTx/>
              <a:buNone/>
              <a:tabLst/>
            </a:pPr>
            <a:r>
              <a:rPr lang="en-US" sz="700" dirty="0"/>
              <a:t>To Responder 1</a:t>
            </a:r>
            <a:endParaRPr kumimoji="0" lang="en-US" sz="5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8844A014-62ED-4880-8FD5-0947366F8EAD}"/>
              </a:ext>
            </a:extLst>
          </p:cNvPr>
          <p:cNvSpPr/>
          <p:nvPr/>
        </p:nvSpPr>
        <p:spPr bwMode="auto">
          <a:xfrm>
            <a:off x="1585987" y="5614563"/>
            <a:ext cx="559601" cy="28973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a:t>
            </a:r>
          </a:p>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Response </a:t>
            </a:r>
            <a:endParaRPr kumimoji="0" lang="en-US" sz="500" b="0" i="0" u="none" strike="noStrike" cap="none" normalizeH="0" baseline="0" dirty="0">
              <a:ln>
                <a:noFill/>
              </a:ln>
              <a:solidFill>
                <a:schemeClr val="tx1"/>
              </a:solidFill>
              <a:effectLst/>
              <a:latin typeface="Times New Roman" pitchFamily="18" charset="0"/>
            </a:endParaRPr>
          </a:p>
        </p:txBody>
      </p:sp>
      <p:sp>
        <p:nvSpPr>
          <p:cNvPr id="27" name="Rectangle 26">
            <a:extLst>
              <a:ext uri="{FF2B5EF4-FFF2-40B4-BE49-F238E27FC236}">
                <a16:creationId xmlns:a16="http://schemas.microsoft.com/office/drawing/2014/main" id="{BE4D0F77-F8CC-45FE-A59B-5B5DA7145E34}"/>
              </a:ext>
            </a:extLst>
          </p:cNvPr>
          <p:cNvSpPr/>
          <p:nvPr/>
        </p:nvSpPr>
        <p:spPr bwMode="auto">
          <a:xfrm>
            <a:off x="2213925" y="5059746"/>
            <a:ext cx="856452" cy="32224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Request</a:t>
            </a:r>
          </a:p>
          <a:p>
            <a:pPr marL="0" marR="0" indent="0" algn="l" defTabSz="914400" rtl="0" eaLnBrk="0" fontAlgn="base" latinLnBrk="0" hangingPunct="0">
              <a:lnSpc>
                <a:spcPct val="100000"/>
              </a:lnSpc>
              <a:spcBef>
                <a:spcPct val="0"/>
              </a:spcBef>
              <a:spcAft>
                <a:spcPct val="0"/>
              </a:spcAft>
              <a:buClrTx/>
              <a:buSzTx/>
              <a:buFontTx/>
              <a:buNone/>
              <a:tabLst/>
            </a:pPr>
            <a:r>
              <a:rPr lang="en-US" sz="700" dirty="0"/>
              <a:t>To Responder 2</a:t>
            </a:r>
            <a:endParaRPr kumimoji="0" lang="en-US" sz="500" b="0" i="0" u="none" strike="noStrike" cap="none" normalizeH="0" baseline="0" dirty="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9F32F65E-95A1-4BAF-8417-87EBB7C157FA}"/>
              </a:ext>
            </a:extLst>
          </p:cNvPr>
          <p:cNvSpPr txBox="1"/>
          <p:nvPr/>
        </p:nvSpPr>
        <p:spPr>
          <a:xfrm flipH="1">
            <a:off x="3919584" y="4869788"/>
            <a:ext cx="1310981" cy="184666"/>
          </a:xfrm>
          <a:prstGeom prst="rect">
            <a:avLst/>
          </a:prstGeom>
          <a:noFill/>
        </p:spPr>
        <p:txBody>
          <a:bodyPr vert="horz" wrap="square" lIns="0" tIns="0" rIns="0" bIns="0" rtlCol="0">
            <a:spAutoFit/>
          </a:bodyPr>
          <a:lstStyle/>
          <a:p>
            <a:pPr algn="ctr"/>
            <a:r>
              <a:rPr lang="en-US" dirty="0">
                <a:solidFill>
                  <a:srgbClr val="00B0F0"/>
                </a:solidFill>
              </a:rPr>
              <a:t>Sensing Initiator</a:t>
            </a:r>
          </a:p>
        </p:txBody>
      </p:sp>
      <p:cxnSp>
        <p:nvCxnSpPr>
          <p:cNvPr id="30" name="Straight Arrow Connector 29">
            <a:extLst>
              <a:ext uri="{FF2B5EF4-FFF2-40B4-BE49-F238E27FC236}">
                <a16:creationId xmlns:a16="http://schemas.microsoft.com/office/drawing/2014/main" id="{1ED6A3F2-5F71-40C5-9597-A68FB0872256}"/>
              </a:ext>
            </a:extLst>
          </p:cNvPr>
          <p:cNvCxnSpPr>
            <a:cxnSpLocks/>
          </p:cNvCxnSpPr>
          <p:nvPr/>
        </p:nvCxnSpPr>
        <p:spPr bwMode="auto">
          <a:xfrm flipV="1">
            <a:off x="4148957" y="5372469"/>
            <a:ext cx="2135882" cy="95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1" name="Straight Arrow Connector 30">
            <a:extLst>
              <a:ext uri="{FF2B5EF4-FFF2-40B4-BE49-F238E27FC236}">
                <a16:creationId xmlns:a16="http://schemas.microsoft.com/office/drawing/2014/main" id="{AA671003-77F1-4B36-8266-1E1C62674C8D}"/>
              </a:ext>
            </a:extLst>
          </p:cNvPr>
          <p:cNvCxnSpPr>
            <a:cxnSpLocks/>
          </p:cNvCxnSpPr>
          <p:nvPr/>
        </p:nvCxnSpPr>
        <p:spPr bwMode="auto">
          <a:xfrm>
            <a:off x="4141402" y="5894411"/>
            <a:ext cx="214343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DF41CD56-C375-4647-8167-78A819C152BF}"/>
              </a:ext>
            </a:extLst>
          </p:cNvPr>
          <p:cNvCxnSpPr>
            <a:cxnSpLocks/>
          </p:cNvCxnSpPr>
          <p:nvPr/>
        </p:nvCxnSpPr>
        <p:spPr bwMode="auto">
          <a:xfrm flipV="1">
            <a:off x="4148957" y="6440346"/>
            <a:ext cx="2135882" cy="1085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TextBox 32">
            <a:extLst>
              <a:ext uri="{FF2B5EF4-FFF2-40B4-BE49-F238E27FC236}">
                <a16:creationId xmlns:a16="http://schemas.microsoft.com/office/drawing/2014/main" id="{8B1991FC-C33F-4A56-AC26-3C5A65D2BC08}"/>
              </a:ext>
            </a:extLst>
          </p:cNvPr>
          <p:cNvSpPr txBox="1"/>
          <p:nvPr/>
        </p:nvSpPr>
        <p:spPr>
          <a:xfrm flipH="1">
            <a:off x="4109833" y="5512082"/>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1</a:t>
            </a:r>
          </a:p>
        </p:txBody>
      </p:sp>
      <p:sp>
        <p:nvSpPr>
          <p:cNvPr id="34" name="TextBox 33">
            <a:extLst>
              <a:ext uri="{FF2B5EF4-FFF2-40B4-BE49-F238E27FC236}">
                <a16:creationId xmlns:a16="http://schemas.microsoft.com/office/drawing/2014/main" id="{AE8664B6-AB92-45CB-BAA8-F33577E1878C}"/>
              </a:ext>
            </a:extLst>
          </p:cNvPr>
          <p:cNvSpPr txBox="1"/>
          <p:nvPr/>
        </p:nvSpPr>
        <p:spPr>
          <a:xfrm flipH="1">
            <a:off x="4132216" y="6073899"/>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2</a:t>
            </a:r>
          </a:p>
        </p:txBody>
      </p:sp>
      <p:sp>
        <p:nvSpPr>
          <p:cNvPr id="35" name="Rectangle 34">
            <a:extLst>
              <a:ext uri="{FF2B5EF4-FFF2-40B4-BE49-F238E27FC236}">
                <a16:creationId xmlns:a16="http://schemas.microsoft.com/office/drawing/2014/main" id="{2476830D-9D84-4DF5-84E6-516667E9D78C}"/>
              </a:ext>
            </a:extLst>
          </p:cNvPr>
          <p:cNvSpPr/>
          <p:nvPr/>
        </p:nvSpPr>
        <p:spPr bwMode="auto">
          <a:xfrm>
            <a:off x="4255113" y="5050777"/>
            <a:ext cx="856452" cy="32224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Request</a:t>
            </a:r>
          </a:p>
          <a:p>
            <a:pPr marL="0" marR="0" indent="0" algn="l" defTabSz="914400" rtl="0" eaLnBrk="0" fontAlgn="base" latinLnBrk="0" hangingPunct="0">
              <a:lnSpc>
                <a:spcPct val="100000"/>
              </a:lnSpc>
              <a:spcBef>
                <a:spcPct val="0"/>
              </a:spcBef>
              <a:spcAft>
                <a:spcPct val="0"/>
              </a:spcAft>
              <a:buClrTx/>
              <a:buSzTx/>
              <a:buFontTx/>
              <a:buNone/>
              <a:tabLst/>
            </a:pPr>
            <a:r>
              <a:rPr lang="en-US" sz="700" dirty="0"/>
              <a:t>To Responder 1-2</a:t>
            </a:r>
            <a:endParaRPr kumimoji="0" lang="en-US" sz="500" b="0" i="0" u="none" strike="noStrike" cap="none" normalizeH="0" baseline="0" dirty="0">
              <a:ln>
                <a:noFill/>
              </a:ln>
              <a:solidFill>
                <a:schemeClr val="tx1"/>
              </a:solidFill>
              <a:effectLst/>
              <a:latin typeface="Times New Roman" pitchFamily="18" charset="0"/>
            </a:endParaRPr>
          </a:p>
        </p:txBody>
      </p:sp>
      <p:sp>
        <p:nvSpPr>
          <p:cNvPr id="36" name="Rectangle 35">
            <a:extLst>
              <a:ext uri="{FF2B5EF4-FFF2-40B4-BE49-F238E27FC236}">
                <a16:creationId xmlns:a16="http://schemas.microsoft.com/office/drawing/2014/main" id="{58E1A787-908D-416A-B979-44039B048652}"/>
              </a:ext>
            </a:extLst>
          </p:cNvPr>
          <p:cNvSpPr/>
          <p:nvPr/>
        </p:nvSpPr>
        <p:spPr bwMode="auto">
          <a:xfrm>
            <a:off x="5215216" y="5582051"/>
            <a:ext cx="914192" cy="17072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Response </a:t>
            </a:r>
            <a:endParaRPr kumimoji="0" lang="en-US" sz="500" b="0" i="0" u="none" strike="noStrike" cap="none" normalizeH="0" baseline="0" dirty="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F1884D31-B674-4AC9-9A03-1EFFAD06B428}"/>
              </a:ext>
            </a:extLst>
          </p:cNvPr>
          <p:cNvSpPr/>
          <p:nvPr/>
        </p:nvSpPr>
        <p:spPr bwMode="auto">
          <a:xfrm>
            <a:off x="5230565" y="6275741"/>
            <a:ext cx="898843" cy="17364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Response </a:t>
            </a:r>
            <a:endParaRPr kumimoji="0" lang="en-US" sz="500" b="0" i="0" u="none" strike="noStrike" cap="none" normalizeH="0" baseline="0" dirty="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095FA250-2C55-41E1-9A2B-DCB060BAAF2B}"/>
              </a:ext>
            </a:extLst>
          </p:cNvPr>
          <p:cNvSpPr/>
          <p:nvPr/>
        </p:nvSpPr>
        <p:spPr bwMode="auto">
          <a:xfrm>
            <a:off x="3134973" y="6150609"/>
            <a:ext cx="559601" cy="28973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a:t>
            </a:r>
          </a:p>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Response </a:t>
            </a:r>
            <a:endParaRPr kumimoji="0" lang="en-US" sz="500" b="0" i="0" u="none" strike="noStrike" cap="none" normalizeH="0" baseline="0" dirty="0">
              <a:ln>
                <a:noFill/>
              </a:ln>
              <a:solidFill>
                <a:schemeClr val="tx1"/>
              </a:solidFill>
              <a:effectLst/>
              <a:latin typeface="Times New Roman" pitchFamily="18" charset="0"/>
            </a:endParaRPr>
          </a:p>
        </p:txBody>
      </p:sp>
      <p:sp>
        <p:nvSpPr>
          <p:cNvPr id="50" name="TextBox 49">
            <a:extLst>
              <a:ext uri="{FF2B5EF4-FFF2-40B4-BE49-F238E27FC236}">
                <a16:creationId xmlns:a16="http://schemas.microsoft.com/office/drawing/2014/main" id="{E46FF5EA-7AAB-4949-B343-E0602695D03A}"/>
              </a:ext>
            </a:extLst>
          </p:cNvPr>
          <p:cNvSpPr txBox="1"/>
          <p:nvPr/>
        </p:nvSpPr>
        <p:spPr>
          <a:xfrm flipH="1">
            <a:off x="6228184" y="4872185"/>
            <a:ext cx="1274477" cy="184666"/>
          </a:xfrm>
          <a:prstGeom prst="rect">
            <a:avLst/>
          </a:prstGeom>
          <a:noFill/>
        </p:spPr>
        <p:txBody>
          <a:bodyPr vert="horz" wrap="square" lIns="0" tIns="0" rIns="0" bIns="0" rtlCol="0">
            <a:spAutoFit/>
          </a:bodyPr>
          <a:lstStyle/>
          <a:p>
            <a:pPr algn="ctr"/>
            <a:r>
              <a:rPr lang="en-US" dirty="0">
                <a:solidFill>
                  <a:srgbClr val="00B0F0"/>
                </a:solidFill>
              </a:rPr>
              <a:t>Sensing Initiator</a:t>
            </a:r>
          </a:p>
        </p:txBody>
      </p:sp>
      <p:cxnSp>
        <p:nvCxnSpPr>
          <p:cNvPr id="51" name="Straight Arrow Connector 50">
            <a:extLst>
              <a:ext uri="{FF2B5EF4-FFF2-40B4-BE49-F238E27FC236}">
                <a16:creationId xmlns:a16="http://schemas.microsoft.com/office/drawing/2014/main" id="{21E9271D-A735-4F86-A63D-2C25306E38BB}"/>
              </a:ext>
            </a:extLst>
          </p:cNvPr>
          <p:cNvCxnSpPr>
            <a:cxnSpLocks/>
          </p:cNvCxnSpPr>
          <p:nvPr/>
        </p:nvCxnSpPr>
        <p:spPr bwMode="auto">
          <a:xfrm flipV="1">
            <a:off x="6540574" y="5358876"/>
            <a:ext cx="2135882" cy="95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2" name="Straight Arrow Connector 51">
            <a:extLst>
              <a:ext uri="{FF2B5EF4-FFF2-40B4-BE49-F238E27FC236}">
                <a16:creationId xmlns:a16="http://schemas.microsoft.com/office/drawing/2014/main" id="{932DAF58-98FD-435A-AAD9-45431EC6FB5B}"/>
              </a:ext>
            </a:extLst>
          </p:cNvPr>
          <p:cNvCxnSpPr>
            <a:cxnSpLocks/>
          </p:cNvCxnSpPr>
          <p:nvPr/>
        </p:nvCxnSpPr>
        <p:spPr bwMode="auto">
          <a:xfrm>
            <a:off x="6533019" y="5880818"/>
            <a:ext cx="214343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3" name="Straight Arrow Connector 52">
            <a:extLst>
              <a:ext uri="{FF2B5EF4-FFF2-40B4-BE49-F238E27FC236}">
                <a16:creationId xmlns:a16="http://schemas.microsoft.com/office/drawing/2014/main" id="{854F8E22-2625-4076-A5B8-54041D224A65}"/>
              </a:ext>
            </a:extLst>
          </p:cNvPr>
          <p:cNvCxnSpPr>
            <a:cxnSpLocks/>
          </p:cNvCxnSpPr>
          <p:nvPr/>
        </p:nvCxnSpPr>
        <p:spPr bwMode="auto">
          <a:xfrm flipV="1">
            <a:off x="6540574" y="6426753"/>
            <a:ext cx="2135882" cy="1085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4" name="TextBox 53">
            <a:extLst>
              <a:ext uri="{FF2B5EF4-FFF2-40B4-BE49-F238E27FC236}">
                <a16:creationId xmlns:a16="http://schemas.microsoft.com/office/drawing/2014/main" id="{48102174-2211-4448-83FC-780F41E42EFD}"/>
              </a:ext>
            </a:extLst>
          </p:cNvPr>
          <p:cNvSpPr txBox="1"/>
          <p:nvPr/>
        </p:nvSpPr>
        <p:spPr>
          <a:xfrm flipH="1">
            <a:off x="6412180" y="5522043"/>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1</a:t>
            </a:r>
          </a:p>
        </p:txBody>
      </p:sp>
      <p:sp>
        <p:nvSpPr>
          <p:cNvPr id="55" name="TextBox 54">
            <a:extLst>
              <a:ext uri="{FF2B5EF4-FFF2-40B4-BE49-F238E27FC236}">
                <a16:creationId xmlns:a16="http://schemas.microsoft.com/office/drawing/2014/main" id="{5EFCF14A-21CF-4411-9FAE-A634E8C757EF}"/>
              </a:ext>
            </a:extLst>
          </p:cNvPr>
          <p:cNvSpPr txBox="1"/>
          <p:nvPr/>
        </p:nvSpPr>
        <p:spPr>
          <a:xfrm flipH="1">
            <a:off x="6412179" y="6068936"/>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2</a:t>
            </a:r>
          </a:p>
        </p:txBody>
      </p:sp>
      <p:sp>
        <p:nvSpPr>
          <p:cNvPr id="56" name="Rectangle 55">
            <a:extLst>
              <a:ext uri="{FF2B5EF4-FFF2-40B4-BE49-F238E27FC236}">
                <a16:creationId xmlns:a16="http://schemas.microsoft.com/office/drawing/2014/main" id="{C03C6AF0-3898-4C0A-AA61-819F406CC564}"/>
              </a:ext>
            </a:extLst>
          </p:cNvPr>
          <p:cNvSpPr/>
          <p:nvPr/>
        </p:nvSpPr>
        <p:spPr bwMode="auto">
          <a:xfrm>
            <a:off x="6646730" y="5037184"/>
            <a:ext cx="856452" cy="32224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Request</a:t>
            </a:r>
          </a:p>
          <a:p>
            <a:pPr marL="0" marR="0" indent="0" algn="l" defTabSz="914400" rtl="0" eaLnBrk="0" fontAlgn="base" latinLnBrk="0" hangingPunct="0">
              <a:lnSpc>
                <a:spcPct val="100000"/>
              </a:lnSpc>
              <a:spcBef>
                <a:spcPct val="0"/>
              </a:spcBef>
              <a:spcAft>
                <a:spcPct val="0"/>
              </a:spcAft>
              <a:buClrTx/>
              <a:buSzTx/>
              <a:buFontTx/>
              <a:buNone/>
              <a:tabLst/>
            </a:pPr>
            <a:r>
              <a:rPr lang="en-US" sz="700" dirty="0"/>
              <a:t>To Responder 1-2</a:t>
            </a:r>
            <a:endParaRPr kumimoji="0" lang="en-US" sz="500" b="0" i="0" u="none" strike="noStrike" cap="none" normalizeH="0" baseline="0" dirty="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940F5735-FF14-4537-AF4E-1973298D12EB}"/>
              </a:ext>
            </a:extLst>
          </p:cNvPr>
          <p:cNvSpPr/>
          <p:nvPr/>
        </p:nvSpPr>
        <p:spPr bwMode="auto">
          <a:xfrm>
            <a:off x="7606833" y="5568458"/>
            <a:ext cx="914192" cy="17072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a:t>CTS/CTS-to-self</a:t>
            </a:r>
            <a:endParaRPr kumimoji="0" lang="en-US" sz="500" b="0" i="0" u="none" strike="noStrike" cap="none" normalizeH="0" baseline="0" dirty="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EC7A157F-8ABE-4C5A-86B2-3E885FC2B75F}"/>
              </a:ext>
            </a:extLst>
          </p:cNvPr>
          <p:cNvSpPr/>
          <p:nvPr/>
        </p:nvSpPr>
        <p:spPr bwMode="auto">
          <a:xfrm>
            <a:off x="7622182" y="6262148"/>
            <a:ext cx="898843" cy="17364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CTS/CTS-to-self</a:t>
            </a:r>
            <a:endParaRPr kumimoji="0" lang="en-US" sz="500" b="0" i="0" u="none" strike="noStrike" cap="none" normalizeH="0" baseline="0" dirty="0">
              <a:ln>
                <a:noFill/>
              </a:ln>
              <a:solidFill>
                <a:schemeClr val="tx1"/>
              </a:solidFill>
              <a:effectLst/>
              <a:latin typeface="Times New Roman" pitchFamily="18" charset="0"/>
            </a:endParaRPr>
          </a:p>
        </p:txBody>
      </p:sp>
      <p:sp>
        <p:nvSpPr>
          <p:cNvPr id="7" name="TextBox 6">
            <a:extLst>
              <a:ext uri="{FF2B5EF4-FFF2-40B4-BE49-F238E27FC236}">
                <a16:creationId xmlns:a16="http://schemas.microsoft.com/office/drawing/2014/main" id="{1650933D-23CD-4332-BBED-2052F67031CD}"/>
              </a:ext>
            </a:extLst>
          </p:cNvPr>
          <p:cNvSpPr txBox="1"/>
          <p:nvPr/>
        </p:nvSpPr>
        <p:spPr>
          <a:xfrm>
            <a:off x="4872573" y="5331184"/>
            <a:ext cx="457176" cy="830997"/>
          </a:xfrm>
          <a:prstGeom prst="rect">
            <a:avLst/>
          </a:prstGeom>
          <a:noFill/>
        </p:spPr>
        <p:txBody>
          <a:bodyPr wrap="none" rtlCol="0">
            <a:spAutoFit/>
          </a:bodyPr>
          <a:lstStyle/>
          <a:p>
            <a:r>
              <a:rPr lang="en-US" sz="4800" dirty="0">
                <a:solidFill>
                  <a:srgbClr val="FF0000"/>
                </a:solidFill>
              </a:rPr>
              <a:t>?</a:t>
            </a:r>
          </a:p>
        </p:txBody>
      </p:sp>
      <p:sp>
        <p:nvSpPr>
          <p:cNvPr id="37" name="TextBox 36">
            <a:extLst>
              <a:ext uri="{FF2B5EF4-FFF2-40B4-BE49-F238E27FC236}">
                <a16:creationId xmlns:a16="http://schemas.microsoft.com/office/drawing/2014/main" id="{B3BC913E-7B67-4BA9-90C9-1134501CA923}"/>
              </a:ext>
            </a:extLst>
          </p:cNvPr>
          <p:cNvSpPr txBox="1"/>
          <p:nvPr/>
        </p:nvSpPr>
        <p:spPr>
          <a:xfrm>
            <a:off x="7174457" y="5331183"/>
            <a:ext cx="457176" cy="830997"/>
          </a:xfrm>
          <a:prstGeom prst="rect">
            <a:avLst/>
          </a:prstGeom>
          <a:noFill/>
        </p:spPr>
        <p:txBody>
          <a:bodyPr wrap="none" rtlCol="0">
            <a:spAutoFit/>
          </a:bodyPr>
          <a:lstStyle/>
          <a:p>
            <a:r>
              <a:rPr lang="en-US" sz="4800" dirty="0">
                <a:solidFill>
                  <a:srgbClr val="FF0000"/>
                </a:solidFill>
              </a:rPr>
              <a:t>?</a:t>
            </a:r>
          </a:p>
        </p:txBody>
      </p:sp>
    </p:spTree>
    <p:extLst>
      <p:ext uri="{BB962C8B-B14F-4D97-AF65-F5344CB8AC3E}">
        <p14:creationId xmlns:p14="http://schemas.microsoft.com/office/powerpoint/2010/main" val="97507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3EE7-5BA0-40DD-A4C6-A6D933C8F29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C87E166-4099-487F-B812-83D1C392755C}"/>
              </a:ext>
            </a:extLst>
          </p:cNvPr>
          <p:cNvSpPr>
            <a:spLocks noGrp="1"/>
          </p:cNvSpPr>
          <p:nvPr>
            <p:ph idx="1"/>
          </p:nvPr>
        </p:nvSpPr>
        <p:spPr/>
        <p:txBody>
          <a:bodyPr/>
          <a:lstStyle/>
          <a:p>
            <a:r>
              <a:rPr lang="en-US" dirty="0"/>
              <a:t>In this contribution we presented some considerations on sensing negotiation process.</a:t>
            </a:r>
          </a:p>
          <a:p>
            <a:pPr lvl="1"/>
            <a:r>
              <a:rPr lang="en-US" dirty="0"/>
              <a:t>We propose the sensing negotiation should be an optional process within the sensing setup phase.</a:t>
            </a:r>
          </a:p>
          <a:p>
            <a:pPr lvl="1"/>
            <a:r>
              <a:rPr lang="en-US" dirty="0"/>
              <a:t>We talked about several technical points of sensing negotiation, including the overall flow, AP/non-AP STA initiator, negotiation with multiple responders etc.</a:t>
            </a:r>
          </a:p>
        </p:txBody>
      </p:sp>
      <p:sp>
        <p:nvSpPr>
          <p:cNvPr id="4" name="Date Placeholder 3">
            <a:extLst>
              <a:ext uri="{FF2B5EF4-FFF2-40B4-BE49-F238E27FC236}">
                <a16:creationId xmlns:a16="http://schemas.microsoft.com/office/drawing/2014/main" id="{AC62DC2D-A60C-4309-A7EF-99812A896974}"/>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43DEFB65-A604-4559-AC6D-DADEFEAF622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0F8C7CC-8A16-4029-9EB6-8C1030F670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717967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9EFD6-A804-4758-B00F-D94D71899FAF}"/>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7E0B1273-1730-4D5A-AD35-A1D60D354AED}"/>
              </a:ext>
            </a:extLst>
          </p:cNvPr>
          <p:cNvSpPr>
            <a:spLocks noGrp="1"/>
          </p:cNvSpPr>
          <p:nvPr>
            <p:ph idx="1"/>
          </p:nvPr>
        </p:nvSpPr>
        <p:spPr/>
        <p:txBody>
          <a:bodyPr/>
          <a:lstStyle/>
          <a:p>
            <a:r>
              <a:rPr lang="en-US" dirty="0"/>
              <a:t>Do you agree with the following?</a:t>
            </a:r>
          </a:p>
          <a:p>
            <a:pPr lvl="1"/>
            <a:r>
              <a:rPr lang="en-US" dirty="0"/>
              <a:t>11bf shall define an optional negotiation process in the sensing setup phase for the sensing initiator and sensing responder(s) to exchange and agree on operational parameters associated with the sensing session.</a:t>
            </a:r>
          </a:p>
        </p:txBody>
      </p:sp>
      <p:sp>
        <p:nvSpPr>
          <p:cNvPr id="4" name="Date Placeholder 3">
            <a:extLst>
              <a:ext uri="{FF2B5EF4-FFF2-40B4-BE49-F238E27FC236}">
                <a16:creationId xmlns:a16="http://schemas.microsoft.com/office/drawing/2014/main" id="{7F390188-D6C8-4DC0-9C38-54AF8114E72D}"/>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F0087590-7BFA-420E-B9F6-0B70B0739CE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A36869E3-1C40-4CBB-B21A-8200C5841A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55540336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22843</TotalTime>
  <Words>1501</Words>
  <Application>Microsoft Office PowerPoint</Application>
  <PresentationFormat>On-screen Show (4:3)</PresentationFormat>
  <Paragraphs>189</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Qualcomm Office Regular</vt:lpstr>
      <vt:lpstr>Qualcomm Regular</vt:lpstr>
      <vt:lpstr>Times New Roman</vt:lpstr>
      <vt:lpstr>802-11-Submission</vt:lpstr>
      <vt:lpstr>Considerations of sensing negotiation</vt:lpstr>
      <vt:lpstr>Abstract</vt:lpstr>
      <vt:lpstr>Consideration 1: Is negotiation needed between the initiator and responder(s)?</vt:lpstr>
      <vt:lpstr>Sensing without negotiation</vt:lpstr>
      <vt:lpstr>Sensing with negotiation </vt:lpstr>
      <vt:lpstr>Consideration 2: AP and non-AP STA initiator</vt:lpstr>
      <vt:lpstr>Consideration 3: Negotiation with multiple responders</vt:lpstr>
      <vt:lpstr>Conclusions</vt:lpstr>
      <vt:lpstr>SP1</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159</cp:revision>
  <dcterms:created xsi:type="dcterms:W3CDTF">2020-05-25T03:58:48Z</dcterms:created>
  <dcterms:modified xsi:type="dcterms:W3CDTF">2021-03-05T19:30:02Z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