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331" r:id="rId2"/>
    <p:sldId id="666" r:id="rId3"/>
    <p:sldId id="672" r:id="rId4"/>
    <p:sldId id="673" r:id="rId5"/>
    <p:sldId id="674" r:id="rId6"/>
    <p:sldId id="675" r:id="rId7"/>
    <p:sldId id="681" r:id="rId8"/>
    <p:sldId id="676" r:id="rId9"/>
    <p:sldId id="678" r:id="rId10"/>
    <p:sldId id="677" r:id="rId11"/>
    <p:sldId id="680" r:id="rId12"/>
    <p:sldId id="665" r:id="rId13"/>
    <p:sldId id="668" r:id="rId14"/>
  </p:sldIdLst>
  <p:sldSz cx="9144000" cy="6858000" type="screen4x3"/>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lein, Arik" initials="Arik" lastIdx="9" clrIdx="0">
    <p:extLst>
      <p:ext uri="{19B8F6BF-5375-455C-9EA6-DF929625EA0E}">
        <p15:presenceInfo xmlns:p15="http://schemas.microsoft.com/office/powerpoint/2012/main" userId="Klein, Arik" providerId="None"/>
      </p:ext>
    </p:extLst>
  </p:cmAuthor>
  <p:cmAuthor id="2" name="Huang, Po-kai" initials="HP" lastIdx="17" clrIdx="1">
    <p:extLst>
      <p:ext uri="{19B8F6BF-5375-455C-9EA6-DF929625EA0E}">
        <p15:presenceInfo xmlns:p15="http://schemas.microsoft.com/office/powerpoint/2012/main" userId="S-1-5-21-725345543-602162358-527237240-2471230" providerId="AD"/>
      </p:ext>
    </p:extLst>
  </p:cmAuthor>
  <p:cmAuthor id="3" name="Cordeiro, Carlos" initials="CC" lastIdx="10" clrIdx="2">
    <p:extLst>
      <p:ext uri="{19B8F6BF-5375-455C-9EA6-DF929625EA0E}">
        <p15:presenceInfo xmlns:p15="http://schemas.microsoft.com/office/powerpoint/2012/main" userId="S-1-5-21-725345543-602162358-527237240-833488" providerId="AD"/>
      </p:ext>
    </p:extLst>
  </p:cmAuthor>
  <p:cmAuthor id="4" name="Da Silva, Claudio" initials="DSC" lastIdx="15" clrIdx="3">
    <p:extLst>
      <p:ext uri="{19B8F6BF-5375-455C-9EA6-DF929625EA0E}">
        <p15:presenceInfo xmlns:p15="http://schemas.microsoft.com/office/powerpoint/2012/main" userId="S::claudio.da.silva@intel.com::8f1bd5ce-82a4-4ca6-b828-adc3a3708a96" providerId="AD"/>
      </p:ext>
    </p:extLst>
  </p:cmAuthor>
  <p:cmAuthor id="5" name="Chen, Cheng" initials="CC" lastIdx="5" clrIdx="4">
    <p:extLst>
      <p:ext uri="{19B8F6BF-5375-455C-9EA6-DF929625EA0E}">
        <p15:presenceInfo xmlns:p15="http://schemas.microsoft.com/office/powerpoint/2012/main" userId="S::cheng.chen@intel.com::9a6539a3-f8b0-49a4-8777-9785cd9469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AA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1095" autoAdjust="0"/>
  </p:normalViewPr>
  <p:slideViewPr>
    <p:cSldViewPr>
      <p:cViewPr varScale="1">
        <p:scale>
          <a:sx n="110" d="100"/>
          <a:sy n="110" d="100"/>
        </p:scale>
        <p:origin x="1566" y="102"/>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p:scale>
          <a:sx n="100" d="100"/>
          <a:sy n="100" d="100"/>
        </p:scale>
        <p:origin x="-3426"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802.11-21/0369r0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March 2021</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Cheng Chen, Intel</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A7A4710E-391E-40EE-B9A8-9D33E6E92389}" type="slidenum">
              <a:rPr lang="en-GB" altLang="en-US"/>
              <a:pPr>
                <a:defRPr/>
              </a:pPr>
              <a:t>‹#›</a:t>
            </a:fld>
            <a:endParaRPr lang="en-GB" altLang="en-US"/>
          </a:p>
        </p:txBody>
      </p:sp>
      <p:sp>
        <p:nvSpPr>
          <p:cNvPr id="14342" name="Line 6">
            <a:extLst>
              <a:ext uri="{FF2B5EF4-FFF2-40B4-BE49-F238E27FC236}">
                <a16:creationId xmlns:a16="http://schemas.microsoft.com/office/drawing/2014/main" id="{5F56412F-514B-4C5E-8C72-CCE02BB37E88}"/>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BD52F7B8-7212-4565-994E-D2E4DC0E1C8C}"/>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713947202"/>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802.11-21/0369r0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zh-CN"/>
              <a:t>March 2021</a:t>
            </a:r>
            <a:endParaRPr lang="en-GB" altLang="en-US"/>
          </a:p>
        </p:txBody>
      </p:sp>
      <p:sp>
        <p:nvSpPr>
          <p:cNvPr id="13316" name="Rectangle 4">
            <a:extLst>
              <a:ext uri="{FF2B5EF4-FFF2-40B4-BE49-F238E27FC236}">
                <a16:creationId xmlns:a16="http://schemas.microsoft.com/office/drawing/2014/main" id="{E12586DF-74E9-42FA-92D8-CB004E81097A}"/>
              </a:ext>
            </a:extLst>
          </p:cNvPr>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Cheng Chen, Intel</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6D97498F-4D25-4339-A505-6DFAF1C539A8}"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86DC4FDC-7731-4889-B2D9-586AD7BC58BF}"/>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A608F1E5-A3E0-4039-9B0C-798F9ECC1885}"/>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8482203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F360D31C-0BCD-4994-837B-7A36503701B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zh-CN" sz="1400"/>
              <a:t>March 2021</a:t>
            </a:r>
            <a:endParaRPr lang="en-GB" altLang="en-US" sz="1400"/>
          </a:p>
        </p:txBody>
      </p:sp>
      <p:sp>
        <p:nvSpPr>
          <p:cNvPr id="16387" name="Rectangle 2">
            <a:extLst>
              <a:ext uri="{FF2B5EF4-FFF2-40B4-BE49-F238E27FC236}">
                <a16:creationId xmlns:a16="http://schemas.microsoft.com/office/drawing/2014/main" id="{49943552-E89A-4A9E-AAEF-4B47750FB3FA}"/>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802.11-21/0369r0</a:t>
            </a:r>
          </a:p>
        </p:txBody>
      </p:sp>
      <p:sp>
        <p:nvSpPr>
          <p:cNvPr id="16388" name="Rectangle 3">
            <a:extLst>
              <a:ext uri="{FF2B5EF4-FFF2-40B4-BE49-F238E27FC236}">
                <a16:creationId xmlns:a16="http://schemas.microsoft.com/office/drawing/2014/main" id="{6389D189-BBDC-4D3B-87C2-07BBB8BCAA06}"/>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44F662B7-7009-4912-B6F1-2566616E04FB}"/>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Cheng Chen, Intel</a:t>
            </a:r>
          </a:p>
        </p:txBody>
      </p:sp>
      <p:sp>
        <p:nvSpPr>
          <p:cNvPr id="16390" name="Rectangle 7">
            <a:extLst>
              <a:ext uri="{FF2B5EF4-FFF2-40B4-BE49-F238E27FC236}">
                <a16:creationId xmlns:a16="http://schemas.microsoft.com/office/drawing/2014/main" id="{B391E2D3-A1E1-4C5E-92B9-D1E2EC5F3D3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BBD4055-202F-46DB-9486-BD49C6FC6D52}"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580814C7-1F51-4760-8C05-47A916B4AC3D}"/>
              </a:ext>
            </a:extLst>
          </p:cNvPr>
          <p:cNvSpPr>
            <a:spLocks noGrp="1" noRot="1" noChangeAspect="1" noChangeArrowheads="1" noTextEdit="1"/>
          </p:cNvSpPr>
          <p:nvPr>
            <p:ph type="sldImg"/>
          </p:nvPr>
        </p:nvSpPr>
        <p:spPr>
          <a:xfrm>
            <a:off x="922338" y="750888"/>
            <a:ext cx="4949825" cy="3711575"/>
          </a:xfrm>
          <a:ln/>
        </p:spPr>
      </p:sp>
      <p:sp>
        <p:nvSpPr>
          <p:cNvPr id="16392" name="Rectangle 3">
            <a:extLst>
              <a:ext uri="{FF2B5EF4-FFF2-40B4-BE49-F238E27FC236}">
                <a16:creationId xmlns:a16="http://schemas.microsoft.com/office/drawing/2014/main" id="{BE9BB772-6625-4649-81F5-E381AB6E634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930291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06CFF25A-AE5D-4878-BC4A-E0F2E0863D11}"/>
              </a:ext>
            </a:extLst>
          </p:cNvPr>
          <p:cNvSpPr>
            <a:spLocks noGrp="1" noChangeArrowheads="1"/>
          </p:cNvSpPr>
          <p:nvPr>
            <p:ph type="dt" sz="half" idx="10"/>
          </p:nvPr>
        </p:nvSpPr>
        <p:spPr>
          <a:xfrm>
            <a:off x="696913" y="332601"/>
            <a:ext cx="1182055" cy="276999"/>
          </a:xfrm>
        </p:spPr>
        <p:txBody>
          <a:bodyPr/>
          <a:lstStyle>
            <a:lvl1pPr>
              <a:defRPr/>
            </a:lvl1pPr>
          </a:lstStyle>
          <a:p>
            <a:pPr>
              <a:defRPr/>
            </a:pPr>
            <a:r>
              <a:rPr lang="en-US" altLang="zh-CN"/>
              <a:t>March 2021</a:t>
            </a:r>
            <a:endParaRPr lang="en-GB" altLang="en-US" dirty="0"/>
          </a:p>
        </p:txBody>
      </p:sp>
      <p:sp>
        <p:nvSpPr>
          <p:cNvPr id="5" name="Rectangle 5">
            <a:extLst>
              <a:ext uri="{FF2B5EF4-FFF2-40B4-BE49-F238E27FC236}">
                <a16:creationId xmlns:a16="http://schemas.microsoft.com/office/drawing/2014/main" id="{23CA8882-3F16-471A-B8DB-2643B3170DFB}"/>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a:t>Cheng Chen, Intel</a:t>
            </a:r>
            <a:endParaRPr lang="en-GB" dirty="0"/>
          </a:p>
        </p:txBody>
      </p:sp>
      <p:sp>
        <p:nvSpPr>
          <p:cNvPr id="6" name="Rectangle 6">
            <a:extLst>
              <a:ext uri="{FF2B5EF4-FFF2-40B4-BE49-F238E27FC236}">
                <a16:creationId xmlns:a16="http://schemas.microsoft.com/office/drawing/2014/main" id="{C24A0396-1A4E-4409-96DE-494DDD5FDCED}"/>
              </a:ext>
            </a:extLst>
          </p:cNvPr>
          <p:cNvSpPr>
            <a:spLocks noGrp="1" noChangeArrowheads="1"/>
          </p:cNvSpPr>
          <p:nvPr>
            <p:ph type="sldNum" sz="quarter" idx="12"/>
          </p:nvPr>
        </p:nvSpPr>
        <p:spPr/>
        <p:txBody>
          <a:bodyPr/>
          <a:lstStyle>
            <a:lvl1pPr>
              <a:defRPr/>
            </a:lvl1pPr>
          </a:lstStyle>
          <a:p>
            <a:pPr>
              <a:defRPr/>
            </a:pPr>
            <a:r>
              <a:rPr lang="en-GB" altLang="en-US"/>
              <a:t>Slide </a:t>
            </a:r>
            <a:fld id="{54724FB4-94AE-4750-B841-108DEBC86DEF}" type="slidenum">
              <a:rPr lang="en-GB" altLang="en-US"/>
              <a:pPr>
                <a:defRPr/>
              </a:pPr>
              <a:t>‹#›</a:t>
            </a:fld>
            <a:endParaRPr lang="en-GB" altLang="en-US"/>
          </a:p>
        </p:txBody>
      </p:sp>
    </p:spTree>
    <p:extLst>
      <p:ext uri="{BB962C8B-B14F-4D97-AF65-F5344CB8AC3E}">
        <p14:creationId xmlns:p14="http://schemas.microsoft.com/office/powerpoint/2010/main" val="605707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62F9BB0-1D78-4E92-8AB5-CCA6C81C81B4}"/>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5" name="Rectangle 5">
            <a:extLst>
              <a:ext uri="{FF2B5EF4-FFF2-40B4-BE49-F238E27FC236}">
                <a16:creationId xmlns:a16="http://schemas.microsoft.com/office/drawing/2014/main" id="{45E53EAD-1C78-4110-B6B7-5E5CDC6B7911}"/>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93A629FD-4ED0-4725-8B45-82D2B3BFEFFF}"/>
              </a:ext>
            </a:extLst>
          </p:cNvPr>
          <p:cNvSpPr>
            <a:spLocks noGrp="1" noChangeArrowheads="1"/>
          </p:cNvSpPr>
          <p:nvPr>
            <p:ph type="sldNum" sz="quarter" idx="12"/>
          </p:nvPr>
        </p:nvSpPr>
        <p:spPr/>
        <p:txBody>
          <a:bodyPr/>
          <a:lstStyle>
            <a:lvl1pPr>
              <a:defRPr/>
            </a:lvl1pPr>
          </a:lstStyle>
          <a:p>
            <a:pPr>
              <a:defRPr/>
            </a:pPr>
            <a:r>
              <a:rPr lang="en-GB" altLang="en-US"/>
              <a:t>Slide </a:t>
            </a:r>
            <a:fld id="{B64CBFA8-9A69-4D2E-AFF7-F3FA7A729FDE}" type="slidenum">
              <a:rPr lang="en-GB" altLang="en-US"/>
              <a:pPr>
                <a:defRPr/>
              </a:pPr>
              <a:t>‹#›</a:t>
            </a:fld>
            <a:endParaRPr lang="en-GB" altLang="en-US"/>
          </a:p>
        </p:txBody>
      </p:sp>
    </p:spTree>
    <p:extLst>
      <p:ext uri="{BB962C8B-B14F-4D97-AF65-F5344CB8AC3E}">
        <p14:creationId xmlns:p14="http://schemas.microsoft.com/office/powerpoint/2010/main" val="1658620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DC25286-F119-41CC-B936-A99D615BEBF4}"/>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5" name="Rectangle 5">
            <a:extLst>
              <a:ext uri="{FF2B5EF4-FFF2-40B4-BE49-F238E27FC236}">
                <a16:creationId xmlns:a16="http://schemas.microsoft.com/office/drawing/2014/main" id="{10AE9D73-7428-4ADB-9D8D-FB2ECC5BA0E8}"/>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BFE0F447-7DAF-4F40-945E-510B714F88B1}"/>
              </a:ext>
            </a:extLst>
          </p:cNvPr>
          <p:cNvSpPr>
            <a:spLocks noGrp="1" noChangeArrowheads="1"/>
          </p:cNvSpPr>
          <p:nvPr>
            <p:ph type="sldNum" sz="quarter" idx="12"/>
          </p:nvPr>
        </p:nvSpPr>
        <p:spPr/>
        <p:txBody>
          <a:bodyPr/>
          <a:lstStyle>
            <a:lvl1pPr>
              <a:defRPr/>
            </a:lvl1pPr>
          </a:lstStyle>
          <a:p>
            <a:pPr>
              <a:defRPr/>
            </a:pPr>
            <a:r>
              <a:rPr lang="en-GB" altLang="en-US"/>
              <a:t>Slide </a:t>
            </a:r>
            <a:fld id="{39830A6D-8C9E-4B26-958C-BFDE032B0093}" type="slidenum">
              <a:rPr lang="en-GB" altLang="en-US"/>
              <a:pPr>
                <a:defRPr/>
              </a:pPr>
              <a:t>‹#›</a:t>
            </a:fld>
            <a:endParaRPr lang="en-GB" altLang="en-US"/>
          </a:p>
        </p:txBody>
      </p:sp>
    </p:spTree>
    <p:extLst>
      <p:ext uri="{BB962C8B-B14F-4D97-AF65-F5344CB8AC3E}">
        <p14:creationId xmlns:p14="http://schemas.microsoft.com/office/powerpoint/2010/main" val="7388356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216795" y="1931779"/>
            <a:ext cx="8572500" cy="1375761"/>
          </a:xfrm>
        </p:spPr>
        <p:txBody>
          <a:bodyPr/>
          <a:lstStyle>
            <a:lvl1pPr>
              <a:defRPr/>
            </a:lvl1pPr>
            <a:lvl2pPr>
              <a:defRPr/>
            </a:lvl2pPr>
            <a:lvl3pPr>
              <a:defRPr/>
            </a:lvl3pPr>
            <a:lvl4pPr>
              <a:defRPr lang="en-US" sz="1600" kern="1200" baseline="0" dirty="0">
                <a:solidFill>
                  <a:prstClr val="black">
                    <a:lumMod val="75000"/>
                    <a:lumOff val="25000"/>
                  </a:prstClr>
                </a:solidFill>
                <a:latin typeface="Qualcomm Office Regular" pitchFamily="34" charset="0"/>
                <a:ea typeface="+mn-ea"/>
                <a:cs typeface="Arial" pitchFamily="34" charset="0"/>
              </a:defRPr>
            </a:lvl4pPr>
            <a:lvl5pPr marL="1200150" indent="-260604">
              <a:buFont typeface="Qualcomm Regular" pitchFamily="34" charset="0"/>
              <a:buChar char="−"/>
              <a:defRPr/>
            </a:lvl5pPr>
            <a:lvl6pPr marL="1628775" indent="0">
              <a:buNone/>
              <a:defRPr sz="1200"/>
            </a:lvl6pPr>
          </a:lstStyle>
          <a:p>
            <a:pPr lvl="0"/>
            <a:r>
              <a:rPr lang="en-US"/>
              <a:t>Edit Master text styles</a:t>
            </a:r>
          </a:p>
          <a:p>
            <a:pPr lvl="1"/>
            <a:r>
              <a:rPr lang="en-US"/>
              <a:t>Second level</a:t>
            </a:r>
          </a:p>
          <a:p>
            <a:pPr lvl="2"/>
            <a:r>
              <a:rPr lang="en-US"/>
              <a:t>Third level</a:t>
            </a:r>
          </a:p>
          <a:p>
            <a:pPr lvl="3"/>
            <a:r>
              <a:rPr lang="en-US"/>
              <a:t>Fourth level</a:t>
            </a:r>
          </a:p>
        </p:txBody>
      </p:sp>
      <p:sp>
        <p:nvSpPr>
          <p:cNvPr id="12" name="Title Placeholder 1"/>
          <p:cNvSpPr>
            <a:spLocks noGrp="1"/>
          </p:cNvSpPr>
          <p:nvPr>
            <p:ph type="title"/>
          </p:nvPr>
        </p:nvSpPr>
        <p:spPr>
          <a:xfrm>
            <a:off x="212655" y="740540"/>
            <a:ext cx="8574733" cy="484748"/>
          </a:xfrm>
          <a:prstGeom prst="rect">
            <a:avLst/>
          </a:prstGeom>
        </p:spPr>
        <p:txBody>
          <a:bodyPr vert="horz" wrap="square" lIns="68580" tIns="34290" rIns="68580" bIns="34290" rtlCol="0" anchor="ctr">
            <a:spAutoFit/>
          </a:bodyPr>
          <a:lstStyle>
            <a:lvl1pPr>
              <a:defRPr sz="3600">
                <a:latin typeface="Qualcomm Office Regular" pitchFamily="34" charset="0"/>
              </a:defRPr>
            </a:lvl1pPr>
          </a:lstStyle>
          <a:p>
            <a:r>
              <a:rPr lang="en-US"/>
              <a:t>Click to edit Master title style</a:t>
            </a:r>
            <a:endParaRPr lang="en-US" dirty="0"/>
          </a:p>
        </p:txBody>
      </p:sp>
      <p:sp>
        <p:nvSpPr>
          <p:cNvPr id="13" name="Text Placeholder 2"/>
          <p:cNvSpPr>
            <a:spLocks noGrp="1"/>
          </p:cNvSpPr>
          <p:nvPr>
            <p:ph type="body" idx="13"/>
          </p:nvPr>
        </p:nvSpPr>
        <p:spPr>
          <a:xfrm>
            <a:off x="212655" y="1426466"/>
            <a:ext cx="8574733" cy="350865"/>
          </a:xfrm>
        </p:spPr>
        <p:txBody>
          <a:bodyPr tIns="0" bIns="0" anchor="t"/>
          <a:lstStyle>
            <a:lvl1pPr marL="0" indent="0" algn="l" defTabSz="914400" rtl="0" eaLnBrk="1" latinLnBrk="0" hangingPunct="1">
              <a:lnSpc>
                <a:spcPct val="95000"/>
              </a:lnSpc>
              <a:spcBef>
                <a:spcPct val="20000"/>
              </a:spcBef>
              <a:buFontTx/>
              <a:buNone/>
              <a:defRPr lang="en-US" sz="2400" b="0" kern="1200" dirty="0" smtClean="0">
                <a:solidFill>
                  <a:schemeClr val="bg2"/>
                </a:solidFill>
                <a:latin typeface="Qualcomm Office Regular" pitchFamily="34" charset="0"/>
                <a:ea typeface="+mn-ea"/>
                <a:cs typeface="Arial" pitchFamily="34" charset="0"/>
              </a:defRPr>
            </a:lvl1pPr>
            <a:lvl2pPr marL="342900" indent="0">
              <a:buNone/>
              <a:defRPr sz="1500" b="1"/>
            </a:lvl2pPr>
            <a:lvl3pPr marL="685800" indent="0">
              <a:buNone/>
              <a:defRPr sz="140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cxnSp>
        <p:nvCxnSpPr>
          <p:cNvPr id="14" name="Straight Connector 13"/>
          <p:cNvCxnSpPr/>
          <p:nvPr userDrawn="1"/>
        </p:nvCxnSpPr>
        <p:spPr>
          <a:xfrm>
            <a:off x="277773" y="504825"/>
            <a:ext cx="8588453" cy="0"/>
          </a:xfrm>
          <a:prstGeom prst="line">
            <a:avLst/>
          </a:prstGeom>
          <a:ln w="47625">
            <a:gradFill flip="none" rotWithShape="1">
              <a:gsLst>
                <a:gs pos="100000">
                  <a:srgbClr val="004274"/>
                </a:gs>
                <a:gs pos="0">
                  <a:srgbClr val="008E95"/>
                </a:gs>
              </a:gsLst>
              <a:lin ang="10800000" scaled="1"/>
              <a:tileRect/>
            </a:gradFill>
          </a:ln>
        </p:spPr>
        <p:style>
          <a:lnRef idx="1">
            <a:schemeClr val="accent1"/>
          </a:lnRef>
          <a:fillRef idx="0">
            <a:schemeClr val="accent1"/>
          </a:fillRef>
          <a:effectRef idx="0">
            <a:schemeClr val="accent1"/>
          </a:effectRef>
          <a:fontRef idx="minor">
            <a:schemeClr val="tx1"/>
          </a:fontRef>
        </p:style>
      </p:cxnSp>
      <p:grpSp>
        <p:nvGrpSpPr>
          <p:cNvPr id="40" name="Group 39"/>
          <p:cNvGrpSpPr>
            <a:grpSpLocks noChangeAspect="1"/>
          </p:cNvGrpSpPr>
          <p:nvPr userDrawn="1"/>
        </p:nvGrpSpPr>
        <p:grpSpPr>
          <a:xfrm>
            <a:off x="7716645" y="6546300"/>
            <a:ext cx="721158" cy="157272"/>
            <a:chOff x="187326" y="5085556"/>
            <a:chExt cx="8393112" cy="1830388"/>
          </a:xfrm>
          <a:solidFill>
            <a:schemeClr val="bg1">
              <a:lumMod val="75000"/>
            </a:schemeClr>
          </a:solidFill>
        </p:grpSpPr>
        <p:sp>
          <p:nvSpPr>
            <p:cNvPr id="41" name="Freeform 7"/>
            <p:cNvSpPr>
              <a:spLocks/>
            </p:cNvSpPr>
            <p:nvPr userDrawn="1"/>
          </p:nvSpPr>
          <p:spPr bwMode="auto">
            <a:xfrm>
              <a:off x="3603626" y="5388769"/>
              <a:ext cx="585787" cy="892175"/>
            </a:xfrm>
            <a:custGeom>
              <a:avLst/>
              <a:gdLst>
                <a:gd name="T0" fmla="*/ 0 w 156"/>
                <a:gd name="T1" fmla="*/ 218 h 238"/>
                <a:gd name="T2" fmla="*/ 20 w 156"/>
                <a:gd name="T3" fmla="*/ 238 h 238"/>
                <a:gd name="T4" fmla="*/ 156 w 156"/>
                <a:gd name="T5" fmla="*/ 238 h 238"/>
                <a:gd name="T6" fmla="*/ 126 w 156"/>
                <a:gd name="T7" fmla="*/ 189 h 238"/>
                <a:gd name="T8" fmla="*/ 47 w 156"/>
                <a:gd name="T9" fmla="*/ 189 h 238"/>
                <a:gd name="T10" fmla="*/ 47 w 156"/>
                <a:gd name="T11" fmla="*/ 0 h 238"/>
                <a:gd name="T12" fmla="*/ 0 w 156"/>
                <a:gd name="T13" fmla="*/ 0 h 238"/>
                <a:gd name="T14" fmla="*/ 0 w 156"/>
                <a:gd name="T15" fmla="*/ 218 h 23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6" h="238">
                  <a:moveTo>
                    <a:pt x="0" y="218"/>
                  </a:moveTo>
                  <a:cubicBezTo>
                    <a:pt x="0" y="227"/>
                    <a:pt x="11" y="238"/>
                    <a:pt x="20" y="238"/>
                  </a:cubicBezTo>
                  <a:cubicBezTo>
                    <a:pt x="156" y="238"/>
                    <a:pt x="156" y="238"/>
                    <a:pt x="156" y="238"/>
                  </a:cubicBezTo>
                  <a:cubicBezTo>
                    <a:pt x="126" y="189"/>
                    <a:pt x="126" y="189"/>
                    <a:pt x="126" y="189"/>
                  </a:cubicBezTo>
                  <a:cubicBezTo>
                    <a:pt x="47" y="189"/>
                    <a:pt x="47" y="189"/>
                    <a:pt x="47" y="189"/>
                  </a:cubicBezTo>
                  <a:cubicBezTo>
                    <a:pt x="47" y="0"/>
                    <a:pt x="47" y="0"/>
                    <a:pt x="47" y="0"/>
                  </a:cubicBezTo>
                  <a:cubicBezTo>
                    <a:pt x="0" y="0"/>
                    <a:pt x="0" y="0"/>
                    <a:pt x="0" y="0"/>
                  </a:cubicBezTo>
                  <a:lnTo>
                    <a:pt x="0" y="218"/>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2" name="Freeform 8"/>
            <p:cNvSpPr>
              <a:spLocks noEditPoints="1"/>
            </p:cNvSpPr>
            <p:nvPr userDrawn="1"/>
          </p:nvSpPr>
          <p:spPr bwMode="auto">
            <a:xfrm>
              <a:off x="187326" y="5085556"/>
              <a:ext cx="1541462" cy="1830388"/>
            </a:xfrm>
            <a:custGeom>
              <a:avLst/>
              <a:gdLst>
                <a:gd name="T0" fmla="*/ 411 w 411"/>
                <a:gd name="T1" fmla="*/ 206 h 488"/>
                <a:gd name="T2" fmla="*/ 206 w 411"/>
                <a:gd name="T3" fmla="*/ 0 h 488"/>
                <a:gd name="T4" fmla="*/ 0 w 411"/>
                <a:gd name="T5" fmla="*/ 206 h 488"/>
                <a:gd name="T6" fmla="*/ 206 w 411"/>
                <a:gd name="T7" fmla="*/ 412 h 488"/>
                <a:gd name="T8" fmla="*/ 241 w 411"/>
                <a:gd name="T9" fmla="*/ 408 h 488"/>
                <a:gd name="T10" fmla="*/ 240 w 411"/>
                <a:gd name="T11" fmla="*/ 488 h 488"/>
                <a:gd name="T12" fmla="*/ 298 w 411"/>
                <a:gd name="T13" fmla="*/ 488 h 488"/>
                <a:gd name="T14" fmla="*/ 298 w 411"/>
                <a:gd name="T15" fmla="*/ 389 h 488"/>
                <a:gd name="T16" fmla="*/ 411 w 411"/>
                <a:gd name="T17" fmla="*/ 206 h 488"/>
                <a:gd name="T18" fmla="*/ 298 w 411"/>
                <a:gd name="T19" fmla="*/ 302 h 488"/>
                <a:gd name="T20" fmla="*/ 298 w 411"/>
                <a:gd name="T21" fmla="*/ 236 h 488"/>
                <a:gd name="T22" fmla="*/ 240 w 411"/>
                <a:gd name="T23" fmla="*/ 252 h 488"/>
                <a:gd name="T24" fmla="*/ 241 w 411"/>
                <a:gd name="T25" fmla="*/ 334 h 488"/>
                <a:gd name="T26" fmla="*/ 206 w 411"/>
                <a:gd name="T27" fmla="*/ 339 h 488"/>
                <a:gd name="T28" fmla="*/ 73 w 411"/>
                <a:gd name="T29" fmla="*/ 206 h 488"/>
                <a:gd name="T30" fmla="*/ 206 w 411"/>
                <a:gd name="T31" fmla="*/ 73 h 488"/>
                <a:gd name="T32" fmla="*/ 339 w 411"/>
                <a:gd name="T33" fmla="*/ 206 h 488"/>
                <a:gd name="T34" fmla="*/ 298 w 411"/>
                <a:gd name="T35" fmla="*/ 302 h 4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411" h="488">
                  <a:moveTo>
                    <a:pt x="411" y="206"/>
                  </a:moveTo>
                  <a:cubicBezTo>
                    <a:pt x="411" y="92"/>
                    <a:pt x="319" y="0"/>
                    <a:pt x="206" y="0"/>
                  </a:cubicBezTo>
                  <a:cubicBezTo>
                    <a:pt x="92" y="0"/>
                    <a:pt x="0" y="92"/>
                    <a:pt x="0" y="206"/>
                  </a:cubicBezTo>
                  <a:cubicBezTo>
                    <a:pt x="0" y="319"/>
                    <a:pt x="92" y="412"/>
                    <a:pt x="206" y="412"/>
                  </a:cubicBezTo>
                  <a:cubicBezTo>
                    <a:pt x="218" y="412"/>
                    <a:pt x="229" y="410"/>
                    <a:pt x="241" y="408"/>
                  </a:cubicBezTo>
                  <a:cubicBezTo>
                    <a:pt x="240" y="488"/>
                    <a:pt x="240" y="488"/>
                    <a:pt x="240" y="488"/>
                  </a:cubicBezTo>
                  <a:cubicBezTo>
                    <a:pt x="298" y="488"/>
                    <a:pt x="298" y="488"/>
                    <a:pt x="298" y="488"/>
                  </a:cubicBezTo>
                  <a:cubicBezTo>
                    <a:pt x="298" y="389"/>
                    <a:pt x="298" y="389"/>
                    <a:pt x="298" y="389"/>
                  </a:cubicBezTo>
                  <a:cubicBezTo>
                    <a:pt x="365" y="355"/>
                    <a:pt x="411" y="286"/>
                    <a:pt x="411" y="206"/>
                  </a:cubicBezTo>
                  <a:close/>
                  <a:moveTo>
                    <a:pt x="298" y="302"/>
                  </a:moveTo>
                  <a:cubicBezTo>
                    <a:pt x="298" y="236"/>
                    <a:pt x="298" y="236"/>
                    <a:pt x="298" y="236"/>
                  </a:cubicBezTo>
                  <a:cubicBezTo>
                    <a:pt x="240" y="252"/>
                    <a:pt x="240" y="252"/>
                    <a:pt x="240" y="252"/>
                  </a:cubicBezTo>
                  <a:cubicBezTo>
                    <a:pt x="241" y="334"/>
                    <a:pt x="241" y="334"/>
                    <a:pt x="241" y="334"/>
                  </a:cubicBezTo>
                  <a:cubicBezTo>
                    <a:pt x="229" y="337"/>
                    <a:pt x="218" y="339"/>
                    <a:pt x="206" y="339"/>
                  </a:cubicBezTo>
                  <a:cubicBezTo>
                    <a:pt x="132" y="339"/>
                    <a:pt x="73" y="279"/>
                    <a:pt x="73" y="206"/>
                  </a:cubicBezTo>
                  <a:cubicBezTo>
                    <a:pt x="73" y="132"/>
                    <a:pt x="132" y="73"/>
                    <a:pt x="206" y="73"/>
                  </a:cubicBezTo>
                  <a:cubicBezTo>
                    <a:pt x="279" y="73"/>
                    <a:pt x="339" y="132"/>
                    <a:pt x="339" y="206"/>
                  </a:cubicBezTo>
                  <a:cubicBezTo>
                    <a:pt x="339" y="244"/>
                    <a:pt x="323" y="278"/>
                    <a:pt x="298" y="302"/>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3" name="Freeform 9"/>
            <p:cNvSpPr>
              <a:spLocks/>
            </p:cNvSpPr>
            <p:nvPr userDrawn="1"/>
          </p:nvSpPr>
          <p:spPr bwMode="auto">
            <a:xfrm>
              <a:off x="1863726" y="5388769"/>
              <a:ext cx="652462" cy="892175"/>
            </a:xfrm>
            <a:custGeom>
              <a:avLst/>
              <a:gdLst>
                <a:gd name="T0" fmla="*/ 154 w 174"/>
                <a:gd name="T1" fmla="*/ 238 h 238"/>
                <a:gd name="T2" fmla="*/ 20 w 174"/>
                <a:gd name="T3" fmla="*/ 238 h 238"/>
                <a:gd name="T4" fmla="*/ 0 w 174"/>
                <a:gd name="T5" fmla="*/ 218 h 238"/>
                <a:gd name="T6" fmla="*/ 0 w 174"/>
                <a:gd name="T7" fmla="*/ 0 h 238"/>
                <a:gd name="T8" fmla="*/ 46 w 174"/>
                <a:gd name="T9" fmla="*/ 0 h 238"/>
                <a:gd name="T10" fmla="*/ 46 w 174"/>
                <a:gd name="T11" fmla="*/ 189 h 238"/>
                <a:gd name="T12" fmla="*/ 127 w 174"/>
                <a:gd name="T13" fmla="*/ 189 h 238"/>
                <a:gd name="T14" fmla="*/ 127 w 174"/>
                <a:gd name="T15" fmla="*/ 0 h 238"/>
                <a:gd name="T16" fmla="*/ 174 w 174"/>
                <a:gd name="T17" fmla="*/ 0 h 238"/>
                <a:gd name="T18" fmla="*/ 174 w 174"/>
                <a:gd name="T19" fmla="*/ 218 h 238"/>
                <a:gd name="T20" fmla="*/ 154 w 174"/>
                <a:gd name="T21" fmla="*/ 238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4" h="238">
                  <a:moveTo>
                    <a:pt x="154" y="238"/>
                  </a:moveTo>
                  <a:cubicBezTo>
                    <a:pt x="20" y="238"/>
                    <a:pt x="20" y="238"/>
                    <a:pt x="20" y="238"/>
                  </a:cubicBezTo>
                  <a:cubicBezTo>
                    <a:pt x="11" y="238"/>
                    <a:pt x="0" y="228"/>
                    <a:pt x="0" y="218"/>
                  </a:cubicBezTo>
                  <a:cubicBezTo>
                    <a:pt x="0" y="0"/>
                    <a:pt x="0" y="0"/>
                    <a:pt x="0" y="0"/>
                  </a:cubicBezTo>
                  <a:cubicBezTo>
                    <a:pt x="46" y="0"/>
                    <a:pt x="46" y="0"/>
                    <a:pt x="46" y="0"/>
                  </a:cubicBezTo>
                  <a:cubicBezTo>
                    <a:pt x="46" y="189"/>
                    <a:pt x="46" y="189"/>
                    <a:pt x="46" y="189"/>
                  </a:cubicBezTo>
                  <a:cubicBezTo>
                    <a:pt x="127" y="189"/>
                    <a:pt x="127" y="189"/>
                    <a:pt x="127" y="189"/>
                  </a:cubicBezTo>
                  <a:cubicBezTo>
                    <a:pt x="127" y="0"/>
                    <a:pt x="127" y="0"/>
                    <a:pt x="127" y="0"/>
                  </a:cubicBezTo>
                  <a:cubicBezTo>
                    <a:pt x="174" y="0"/>
                    <a:pt x="174" y="0"/>
                    <a:pt x="174" y="0"/>
                  </a:cubicBezTo>
                  <a:cubicBezTo>
                    <a:pt x="174" y="218"/>
                    <a:pt x="174" y="218"/>
                    <a:pt x="174" y="218"/>
                  </a:cubicBezTo>
                  <a:cubicBezTo>
                    <a:pt x="174" y="228"/>
                    <a:pt x="163" y="238"/>
                    <a:pt x="154" y="238"/>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4" name="Freeform 10"/>
            <p:cNvSpPr>
              <a:spLocks/>
            </p:cNvSpPr>
            <p:nvPr userDrawn="1"/>
          </p:nvSpPr>
          <p:spPr bwMode="auto">
            <a:xfrm>
              <a:off x="4079876" y="5358606"/>
              <a:ext cx="712787" cy="946150"/>
            </a:xfrm>
            <a:custGeom>
              <a:avLst/>
              <a:gdLst>
                <a:gd name="T0" fmla="*/ 190 w 190"/>
                <a:gd name="T1" fmla="*/ 17 h 252"/>
                <a:gd name="T2" fmla="*/ 126 w 190"/>
                <a:gd name="T3" fmla="*/ 0 h 252"/>
                <a:gd name="T4" fmla="*/ 0 w 190"/>
                <a:gd name="T5" fmla="*/ 126 h 252"/>
                <a:gd name="T6" fmla="*/ 126 w 190"/>
                <a:gd name="T7" fmla="*/ 252 h 252"/>
                <a:gd name="T8" fmla="*/ 187 w 190"/>
                <a:gd name="T9" fmla="*/ 237 h 252"/>
                <a:gd name="T10" fmla="*/ 164 w 190"/>
                <a:gd name="T11" fmla="*/ 196 h 252"/>
                <a:gd name="T12" fmla="*/ 126 w 190"/>
                <a:gd name="T13" fmla="*/ 205 h 252"/>
                <a:gd name="T14" fmla="*/ 47 w 190"/>
                <a:gd name="T15" fmla="*/ 126 h 252"/>
                <a:gd name="T16" fmla="*/ 126 w 190"/>
                <a:gd name="T17" fmla="*/ 46 h 252"/>
                <a:gd name="T18" fmla="*/ 167 w 190"/>
                <a:gd name="T19" fmla="*/ 58 h 252"/>
                <a:gd name="T20" fmla="*/ 190 w 190"/>
                <a:gd name="T21" fmla="*/ 17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0" h="252">
                  <a:moveTo>
                    <a:pt x="190" y="17"/>
                  </a:moveTo>
                  <a:cubicBezTo>
                    <a:pt x="171" y="6"/>
                    <a:pt x="149" y="0"/>
                    <a:pt x="126" y="0"/>
                  </a:cubicBezTo>
                  <a:cubicBezTo>
                    <a:pt x="57" y="0"/>
                    <a:pt x="0" y="56"/>
                    <a:pt x="0" y="126"/>
                  </a:cubicBezTo>
                  <a:cubicBezTo>
                    <a:pt x="0" y="196"/>
                    <a:pt x="57" y="252"/>
                    <a:pt x="126" y="252"/>
                  </a:cubicBezTo>
                  <a:cubicBezTo>
                    <a:pt x="148" y="252"/>
                    <a:pt x="169" y="246"/>
                    <a:pt x="187" y="237"/>
                  </a:cubicBezTo>
                  <a:cubicBezTo>
                    <a:pt x="164" y="196"/>
                    <a:pt x="164" y="196"/>
                    <a:pt x="164" y="196"/>
                  </a:cubicBezTo>
                  <a:cubicBezTo>
                    <a:pt x="153" y="202"/>
                    <a:pt x="140" y="205"/>
                    <a:pt x="126" y="205"/>
                  </a:cubicBezTo>
                  <a:cubicBezTo>
                    <a:pt x="82" y="205"/>
                    <a:pt x="47" y="170"/>
                    <a:pt x="47" y="126"/>
                  </a:cubicBezTo>
                  <a:cubicBezTo>
                    <a:pt x="47" y="82"/>
                    <a:pt x="82" y="46"/>
                    <a:pt x="126" y="46"/>
                  </a:cubicBezTo>
                  <a:cubicBezTo>
                    <a:pt x="141" y="46"/>
                    <a:pt x="155" y="51"/>
                    <a:pt x="167" y="58"/>
                  </a:cubicBezTo>
                  <a:lnTo>
                    <a:pt x="190" y="17"/>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5" name="Freeform 11"/>
            <p:cNvSpPr>
              <a:spLocks noEditPoints="1"/>
            </p:cNvSpPr>
            <p:nvPr userDrawn="1"/>
          </p:nvSpPr>
          <p:spPr bwMode="auto">
            <a:xfrm>
              <a:off x="4725988" y="5358606"/>
              <a:ext cx="944562" cy="949325"/>
            </a:xfrm>
            <a:custGeom>
              <a:avLst/>
              <a:gdLst>
                <a:gd name="T0" fmla="*/ 126 w 252"/>
                <a:gd name="T1" fmla="*/ 0 h 253"/>
                <a:gd name="T2" fmla="*/ 0 w 252"/>
                <a:gd name="T3" fmla="*/ 127 h 253"/>
                <a:gd name="T4" fmla="*/ 126 w 252"/>
                <a:gd name="T5" fmla="*/ 253 h 253"/>
                <a:gd name="T6" fmla="*/ 252 w 252"/>
                <a:gd name="T7" fmla="*/ 127 h 253"/>
                <a:gd name="T8" fmla="*/ 126 w 252"/>
                <a:gd name="T9" fmla="*/ 0 h 253"/>
                <a:gd name="T10" fmla="*/ 126 w 252"/>
                <a:gd name="T11" fmla="*/ 206 h 253"/>
                <a:gd name="T12" fmla="*/ 47 w 252"/>
                <a:gd name="T13" fmla="*/ 127 h 253"/>
                <a:gd name="T14" fmla="*/ 126 w 252"/>
                <a:gd name="T15" fmla="*/ 47 h 253"/>
                <a:gd name="T16" fmla="*/ 206 w 252"/>
                <a:gd name="T17" fmla="*/ 127 h 253"/>
                <a:gd name="T18" fmla="*/ 126 w 252"/>
                <a:gd name="T19" fmla="*/ 206 h 2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2" h="253">
                  <a:moveTo>
                    <a:pt x="126" y="0"/>
                  </a:moveTo>
                  <a:cubicBezTo>
                    <a:pt x="56" y="0"/>
                    <a:pt x="0" y="57"/>
                    <a:pt x="0" y="127"/>
                  </a:cubicBezTo>
                  <a:cubicBezTo>
                    <a:pt x="0" y="197"/>
                    <a:pt x="56" y="253"/>
                    <a:pt x="126" y="253"/>
                  </a:cubicBezTo>
                  <a:cubicBezTo>
                    <a:pt x="196" y="253"/>
                    <a:pt x="252" y="196"/>
                    <a:pt x="252" y="127"/>
                  </a:cubicBezTo>
                  <a:cubicBezTo>
                    <a:pt x="252" y="57"/>
                    <a:pt x="196" y="0"/>
                    <a:pt x="126" y="0"/>
                  </a:cubicBezTo>
                  <a:close/>
                  <a:moveTo>
                    <a:pt x="126" y="206"/>
                  </a:moveTo>
                  <a:cubicBezTo>
                    <a:pt x="82" y="206"/>
                    <a:pt x="47" y="171"/>
                    <a:pt x="47" y="127"/>
                  </a:cubicBezTo>
                  <a:cubicBezTo>
                    <a:pt x="47" y="83"/>
                    <a:pt x="82" y="47"/>
                    <a:pt x="126" y="47"/>
                  </a:cubicBezTo>
                  <a:cubicBezTo>
                    <a:pt x="170" y="47"/>
                    <a:pt x="206" y="83"/>
                    <a:pt x="206" y="127"/>
                  </a:cubicBezTo>
                  <a:cubicBezTo>
                    <a:pt x="206" y="170"/>
                    <a:pt x="170" y="206"/>
                    <a:pt x="126" y="206"/>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6" name="Freeform 12"/>
            <p:cNvSpPr>
              <a:spLocks noEditPoints="1"/>
            </p:cNvSpPr>
            <p:nvPr userDrawn="1"/>
          </p:nvSpPr>
          <p:spPr bwMode="auto">
            <a:xfrm>
              <a:off x="2584451" y="5393531"/>
              <a:ext cx="952500" cy="884238"/>
            </a:xfrm>
            <a:custGeom>
              <a:avLst/>
              <a:gdLst>
                <a:gd name="T0" fmla="*/ 354 w 600"/>
                <a:gd name="T1" fmla="*/ 0 h 557"/>
                <a:gd name="T2" fmla="*/ 245 w 600"/>
                <a:gd name="T3" fmla="*/ 0 h 557"/>
                <a:gd name="T4" fmla="*/ 0 w 600"/>
                <a:gd name="T5" fmla="*/ 557 h 557"/>
                <a:gd name="T6" fmla="*/ 115 w 600"/>
                <a:gd name="T7" fmla="*/ 557 h 557"/>
                <a:gd name="T8" fmla="*/ 174 w 600"/>
                <a:gd name="T9" fmla="*/ 434 h 557"/>
                <a:gd name="T10" fmla="*/ 430 w 600"/>
                <a:gd name="T11" fmla="*/ 434 h 557"/>
                <a:gd name="T12" fmla="*/ 434 w 600"/>
                <a:gd name="T13" fmla="*/ 446 h 557"/>
                <a:gd name="T14" fmla="*/ 484 w 600"/>
                <a:gd name="T15" fmla="*/ 557 h 557"/>
                <a:gd name="T16" fmla="*/ 600 w 600"/>
                <a:gd name="T17" fmla="*/ 557 h 557"/>
                <a:gd name="T18" fmla="*/ 354 w 600"/>
                <a:gd name="T19" fmla="*/ 0 h 557"/>
                <a:gd name="T20" fmla="*/ 210 w 600"/>
                <a:gd name="T21" fmla="*/ 342 h 557"/>
                <a:gd name="T22" fmla="*/ 300 w 600"/>
                <a:gd name="T23" fmla="*/ 141 h 557"/>
                <a:gd name="T24" fmla="*/ 389 w 600"/>
                <a:gd name="T25" fmla="*/ 342 h 557"/>
                <a:gd name="T26" fmla="*/ 210 w 600"/>
                <a:gd name="T27" fmla="*/ 342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00" h="557">
                  <a:moveTo>
                    <a:pt x="354" y="0"/>
                  </a:moveTo>
                  <a:lnTo>
                    <a:pt x="245" y="0"/>
                  </a:lnTo>
                  <a:lnTo>
                    <a:pt x="0" y="557"/>
                  </a:lnTo>
                  <a:lnTo>
                    <a:pt x="115" y="557"/>
                  </a:lnTo>
                  <a:lnTo>
                    <a:pt x="174" y="434"/>
                  </a:lnTo>
                  <a:lnTo>
                    <a:pt x="430" y="434"/>
                  </a:lnTo>
                  <a:lnTo>
                    <a:pt x="434" y="446"/>
                  </a:lnTo>
                  <a:lnTo>
                    <a:pt x="484" y="557"/>
                  </a:lnTo>
                  <a:lnTo>
                    <a:pt x="600" y="557"/>
                  </a:lnTo>
                  <a:lnTo>
                    <a:pt x="354" y="0"/>
                  </a:lnTo>
                  <a:close/>
                  <a:moveTo>
                    <a:pt x="210" y="342"/>
                  </a:moveTo>
                  <a:lnTo>
                    <a:pt x="300" y="141"/>
                  </a:lnTo>
                  <a:lnTo>
                    <a:pt x="389" y="342"/>
                  </a:lnTo>
                  <a:lnTo>
                    <a:pt x="210" y="342"/>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7" name="Freeform 13"/>
            <p:cNvSpPr>
              <a:spLocks/>
            </p:cNvSpPr>
            <p:nvPr userDrawn="1"/>
          </p:nvSpPr>
          <p:spPr bwMode="auto">
            <a:xfrm>
              <a:off x="5599113" y="5382419"/>
              <a:ext cx="2932112" cy="966788"/>
            </a:xfrm>
            <a:custGeom>
              <a:avLst/>
              <a:gdLst>
                <a:gd name="T0" fmla="*/ 770 w 782"/>
                <a:gd name="T1" fmla="*/ 211 h 258"/>
                <a:gd name="T2" fmla="*/ 685 w 782"/>
                <a:gd name="T3" fmla="*/ 14 h 258"/>
                <a:gd name="T4" fmla="*/ 658 w 782"/>
                <a:gd name="T5" fmla="*/ 0 h 258"/>
                <a:gd name="T6" fmla="*/ 632 w 782"/>
                <a:gd name="T7" fmla="*/ 14 h 258"/>
                <a:gd name="T8" fmla="*/ 569 w 782"/>
                <a:gd name="T9" fmla="*/ 158 h 258"/>
                <a:gd name="T10" fmla="*/ 506 w 782"/>
                <a:gd name="T11" fmla="*/ 14 h 258"/>
                <a:gd name="T12" fmla="*/ 480 w 782"/>
                <a:gd name="T13" fmla="*/ 0 h 258"/>
                <a:gd name="T14" fmla="*/ 454 w 782"/>
                <a:gd name="T15" fmla="*/ 14 h 258"/>
                <a:gd name="T16" fmla="*/ 391 w 782"/>
                <a:gd name="T17" fmla="*/ 159 h 258"/>
                <a:gd name="T18" fmla="*/ 328 w 782"/>
                <a:gd name="T19" fmla="*/ 14 h 258"/>
                <a:gd name="T20" fmla="*/ 302 w 782"/>
                <a:gd name="T21" fmla="*/ 0 h 258"/>
                <a:gd name="T22" fmla="*/ 276 w 782"/>
                <a:gd name="T23" fmla="*/ 14 h 258"/>
                <a:gd name="T24" fmla="*/ 213 w 782"/>
                <a:gd name="T25" fmla="*/ 158 h 258"/>
                <a:gd name="T26" fmla="*/ 150 w 782"/>
                <a:gd name="T27" fmla="*/ 14 h 258"/>
                <a:gd name="T28" fmla="*/ 124 w 782"/>
                <a:gd name="T29" fmla="*/ 0 h 258"/>
                <a:gd name="T30" fmla="*/ 97 w 782"/>
                <a:gd name="T31" fmla="*/ 14 h 258"/>
                <a:gd name="T32" fmla="*/ 12 w 782"/>
                <a:gd name="T33" fmla="*/ 211 h 258"/>
                <a:gd name="T34" fmla="*/ 56 w 782"/>
                <a:gd name="T35" fmla="*/ 233 h 258"/>
                <a:gd name="T36" fmla="*/ 124 w 782"/>
                <a:gd name="T37" fmla="*/ 76 h 258"/>
                <a:gd name="T38" fmla="*/ 191 w 782"/>
                <a:gd name="T39" fmla="*/ 233 h 258"/>
                <a:gd name="T40" fmla="*/ 235 w 782"/>
                <a:gd name="T41" fmla="*/ 233 h 258"/>
                <a:gd name="T42" fmla="*/ 302 w 782"/>
                <a:gd name="T43" fmla="*/ 76 h 258"/>
                <a:gd name="T44" fmla="*/ 369 w 782"/>
                <a:gd name="T45" fmla="*/ 233 h 258"/>
                <a:gd name="T46" fmla="*/ 388 w 782"/>
                <a:gd name="T47" fmla="*/ 245 h 258"/>
                <a:gd name="T48" fmla="*/ 391 w 782"/>
                <a:gd name="T49" fmla="*/ 245 h 258"/>
                <a:gd name="T50" fmla="*/ 394 w 782"/>
                <a:gd name="T51" fmla="*/ 245 h 258"/>
                <a:gd name="T52" fmla="*/ 413 w 782"/>
                <a:gd name="T53" fmla="*/ 233 h 258"/>
                <a:gd name="T54" fmla="*/ 480 w 782"/>
                <a:gd name="T55" fmla="*/ 76 h 258"/>
                <a:gd name="T56" fmla="*/ 547 w 782"/>
                <a:gd name="T57" fmla="*/ 233 h 258"/>
                <a:gd name="T58" fmla="*/ 591 w 782"/>
                <a:gd name="T59" fmla="*/ 233 h 258"/>
                <a:gd name="T60" fmla="*/ 658 w 782"/>
                <a:gd name="T61" fmla="*/ 76 h 258"/>
                <a:gd name="T62" fmla="*/ 726 w 782"/>
                <a:gd name="T63" fmla="*/ 233 h 258"/>
                <a:gd name="T64" fmla="*/ 770 w 782"/>
                <a:gd name="T65" fmla="*/ 211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82" h="258">
                  <a:moveTo>
                    <a:pt x="770" y="211"/>
                  </a:moveTo>
                  <a:cubicBezTo>
                    <a:pt x="685" y="14"/>
                    <a:pt x="685" y="14"/>
                    <a:pt x="685" y="14"/>
                  </a:cubicBezTo>
                  <a:cubicBezTo>
                    <a:pt x="680" y="4"/>
                    <a:pt x="671" y="0"/>
                    <a:pt x="658" y="0"/>
                  </a:cubicBezTo>
                  <a:cubicBezTo>
                    <a:pt x="646" y="0"/>
                    <a:pt x="637" y="4"/>
                    <a:pt x="632" y="14"/>
                  </a:cubicBezTo>
                  <a:cubicBezTo>
                    <a:pt x="569" y="158"/>
                    <a:pt x="569" y="158"/>
                    <a:pt x="569" y="158"/>
                  </a:cubicBezTo>
                  <a:cubicBezTo>
                    <a:pt x="506" y="14"/>
                    <a:pt x="506" y="14"/>
                    <a:pt x="506" y="14"/>
                  </a:cubicBezTo>
                  <a:cubicBezTo>
                    <a:pt x="501" y="4"/>
                    <a:pt x="493" y="0"/>
                    <a:pt x="480" y="0"/>
                  </a:cubicBezTo>
                  <a:cubicBezTo>
                    <a:pt x="468" y="0"/>
                    <a:pt x="459" y="4"/>
                    <a:pt x="454" y="14"/>
                  </a:cubicBezTo>
                  <a:cubicBezTo>
                    <a:pt x="391" y="159"/>
                    <a:pt x="391" y="159"/>
                    <a:pt x="391" y="159"/>
                  </a:cubicBezTo>
                  <a:cubicBezTo>
                    <a:pt x="328" y="14"/>
                    <a:pt x="328" y="14"/>
                    <a:pt x="328" y="14"/>
                  </a:cubicBezTo>
                  <a:cubicBezTo>
                    <a:pt x="323" y="4"/>
                    <a:pt x="314" y="0"/>
                    <a:pt x="302" y="0"/>
                  </a:cubicBezTo>
                  <a:cubicBezTo>
                    <a:pt x="289" y="0"/>
                    <a:pt x="281" y="4"/>
                    <a:pt x="276" y="14"/>
                  </a:cubicBezTo>
                  <a:cubicBezTo>
                    <a:pt x="213" y="158"/>
                    <a:pt x="213" y="158"/>
                    <a:pt x="213" y="158"/>
                  </a:cubicBezTo>
                  <a:cubicBezTo>
                    <a:pt x="150" y="14"/>
                    <a:pt x="150" y="14"/>
                    <a:pt x="150" y="14"/>
                  </a:cubicBezTo>
                  <a:cubicBezTo>
                    <a:pt x="145" y="4"/>
                    <a:pt x="136" y="0"/>
                    <a:pt x="124" y="0"/>
                  </a:cubicBezTo>
                  <a:cubicBezTo>
                    <a:pt x="111" y="0"/>
                    <a:pt x="102" y="4"/>
                    <a:pt x="97" y="14"/>
                  </a:cubicBezTo>
                  <a:cubicBezTo>
                    <a:pt x="12" y="211"/>
                    <a:pt x="12" y="211"/>
                    <a:pt x="12" y="211"/>
                  </a:cubicBezTo>
                  <a:cubicBezTo>
                    <a:pt x="0" y="242"/>
                    <a:pt x="42" y="258"/>
                    <a:pt x="56" y="233"/>
                  </a:cubicBezTo>
                  <a:cubicBezTo>
                    <a:pt x="124" y="76"/>
                    <a:pt x="124" y="76"/>
                    <a:pt x="124" y="76"/>
                  </a:cubicBezTo>
                  <a:cubicBezTo>
                    <a:pt x="191" y="233"/>
                    <a:pt x="191" y="233"/>
                    <a:pt x="191" y="233"/>
                  </a:cubicBezTo>
                  <a:cubicBezTo>
                    <a:pt x="200" y="249"/>
                    <a:pt x="227" y="248"/>
                    <a:pt x="235" y="233"/>
                  </a:cubicBezTo>
                  <a:cubicBezTo>
                    <a:pt x="302" y="76"/>
                    <a:pt x="302" y="76"/>
                    <a:pt x="302" y="76"/>
                  </a:cubicBezTo>
                  <a:cubicBezTo>
                    <a:pt x="369" y="233"/>
                    <a:pt x="369" y="233"/>
                    <a:pt x="369" y="233"/>
                  </a:cubicBezTo>
                  <a:cubicBezTo>
                    <a:pt x="373" y="241"/>
                    <a:pt x="381" y="244"/>
                    <a:pt x="388" y="245"/>
                  </a:cubicBezTo>
                  <a:cubicBezTo>
                    <a:pt x="389" y="245"/>
                    <a:pt x="390" y="245"/>
                    <a:pt x="391" y="245"/>
                  </a:cubicBezTo>
                  <a:cubicBezTo>
                    <a:pt x="392" y="245"/>
                    <a:pt x="393" y="245"/>
                    <a:pt x="394" y="245"/>
                  </a:cubicBezTo>
                  <a:cubicBezTo>
                    <a:pt x="401" y="244"/>
                    <a:pt x="409" y="241"/>
                    <a:pt x="413" y="233"/>
                  </a:cubicBezTo>
                  <a:cubicBezTo>
                    <a:pt x="480" y="76"/>
                    <a:pt x="480" y="76"/>
                    <a:pt x="480" y="76"/>
                  </a:cubicBezTo>
                  <a:cubicBezTo>
                    <a:pt x="547" y="233"/>
                    <a:pt x="547" y="233"/>
                    <a:pt x="547" y="233"/>
                  </a:cubicBezTo>
                  <a:cubicBezTo>
                    <a:pt x="555" y="248"/>
                    <a:pt x="582" y="249"/>
                    <a:pt x="591" y="233"/>
                  </a:cubicBezTo>
                  <a:cubicBezTo>
                    <a:pt x="658" y="76"/>
                    <a:pt x="658" y="76"/>
                    <a:pt x="658" y="76"/>
                  </a:cubicBezTo>
                  <a:cubicBezTo>
                    <a:pt x="726" y="233"/>
                    <a:pt x="726" y="233"/>
                    <a:pt x="726" y="233"/>
                  </a:cubicBezTo>
                  <a:cubicBezTo>
                    <a:pt x="740" y="258"/>
                    <a:pt x="782" y="242"/>
                    <a:pt x="770" y="211"/>
                  </a:cubicBez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sp>
          <p:nvSpPr>
            <p:cNvPr id="48" name="Freeform 14"/>
            <p:cNvSpPr>
              <a:spLocks noEditPoints="1"/>
            </p:cNvSpPr>
            <p:nvPr userDrawn="1"/>
          </p:nvSpPr>
          <p:spPr bwMode="auto">
            <a:xfrm>
              <a:off x="8370888" y="5396706"/>
              <a:ext cx="209550" cy="206375"/>
            </a:xfrm>
            <a:custGeom>
              <a:avLst/>
              <a:gdLst>
                <a:gd name="T0" fmla="*/ 29 w 56"/>
                <a:gd name="T1" fmla="*/ 0 h 55"/>
                <a:gd name="T2" fmla="*/ 0 w 56"/>
                <a:gd name="T3" fmla="*/ 28 h 55"/>
                <a:gd name="T4" fmla="*/ 29 w 56"/>
                <a:gd name="T5" fmla="*/ 55 h 55"/>
                <a:gd name="T6" fmla="*/ 56 w 56"/>
                <a:gd name="T7" fmla="*/ 28 h 55"/>
                <a:gd name="T8" fmla="*/ 29 w 56"/>
                <a:gd name="T9" fmla="*/ 0 h 55"/>
                <a:gd name="T10" fmla="*/ 29 w 56"/>
                <a:gd name="T11" fmla="*/ 51 h 55"/>
                <a:gd name="T12" fmla="*/ 6 w 56"/>
                <a:gd name="T13" fmla="*/ 28 h 55"/>
                <a:gd name="T14" fmla="*/ 29 w 56"/>
                <a:gd name="T15" fmla="*/ 5 h 55"/>
                <a:gd name="T16" fmla="*/ 51 w 56"/>
                <a:gd name="T17" fmla="*/ 28 h 55"/>
                <a:gd name="T18" fmla="*/ 29 w 56"/>
                <a:gd name="T19" fmla="*/ 51 h 55"/>
                <a:gd name="T20" fmla="*/ 41 w 56"/>
                <a:gd name="T21" fmla="*/ 21 h 55"/>
                <a:gd name="T22" fmla="*/ 30 w 56"/>
                <a:gd name="T23" fmla="*/ 12 h 55"/>
                <a:gd name="T24" fmla="*/ 18 w 56"/>
                <a:gd name="T25" fmla="*/ 12 h 55"/>
                <a:gd name="T26" fmla="*/ 18 w 56"/>
                <a:gd name="T27" fmla="*/ 44 h 55"/>
                <a:gd name="T28" fmla="*/ 23 w 56"/>
                <a:gd name="T29" fmla="*/ 44 h 55"/>
                <a:gd name="T30" fmla="*/ 23 w 56"/>
                <a:gd name="T31" fmla="*/ 30 h 55"/>
                <a:gd name="T32" fmla="*/ 28 w 56"/>
                <a:gd name="T33" fmla="*/ 30 h 55"/>
                <a:gd name="T34" fmla="*/ 37 w 56"/>
                <a:gd name="T35" fmla="*/ 44 h 55"/>
                <a:gd name="T36" fmla="*/ 42 w 56"/>
                <a:gd name="T37" fmla="*/ 44 h 55"/>
                <a:gd name="T38" fmla="*/ 33 w 56"/>
                <a:gd name="T39" fmla="*/ 30 h 55"/>
                <a:gd name="T40" fmla="*/ 41 w 56"/>
                <a:gd name="T41" fmla="*/ 21 h 55"/>
                <a:gd name="T42" fmla="*/ 23 w 56"/>
                <a:gd name="T43" fmla="*/ 26 h 55"/>
                <a:gd name="T44" fmla="*/ 23 w 56"/>
                <a:gd name="T45" fmla="*/ 16 h 55"/>
                <a:gd name="T46" fmla="*/ 29 w 56"/>
                <a:gd name="T47" fmla="*/ 16 h 55"/>
                <a:gd name="T48" fmla="*/ 36 w 56"/>
                <a:gd name="T49" fmla="*/ 21 h 55"/>
                <a:gd name="T50" fmla="*/ 28 w 56"/>
                <a:gd name="T51" fmla="*/ 26 h 55"/>
                <a:gd name="T52" fmla="*/ 23 w 56"/>
                <a:gd name="T53" fmla="*/ 26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56" h="55">
                  <a:moveTo>
                    <a:pt x="29" y="0"/>
                  </a:moveTo>
                  <a:cubicBezTo>
                    <a:pt x="13" y="0"/>
                    <a:pt x="0" y="12"/>
                    <a:pt x="0" y="28"/>
                  </a:cubicBezTo>
                  <a:cubicBezTo>
                    <a:pt x="0" y="44"/>
                    <a:pt x="13" y="55"/>
                    <a:pt x="29" y="55"/>
                  </a:cubicBezTo>
                  <a:cubicBezTo>
                    <a:pt x="44" y="55"/>
                    <a:pt x="56" y="44"/>
                    <a:pt x="56" y="28"/>
                  </a:cubicBezTo>
                  <a:cubicBezTo>
                    <a:pt x="56" y="12"/>
                    <a:pt x="44" y="0"/>
                    <a:pt x="29" y="0"/>
                  </a:cubicBezTo>
                  <a:close/>
                  <a:moveTo>
                    <a:pt x="29" y="51"/>
                  </a:moveTo>
                  <a:cubicBezTo>
                    <a:pt x="16" y="51"/>
                    <a:pt x="6" y="41"/>
                    <a:pt x="6" y="28"/>
                  </a:cubicBezTo>
                  <a:cubicBezTo>
                    <a:pt x="6" y="15"/>
                    <a:pt x="16" y="5"/>
                    <a:pt x="29" y="5"/>
                  </a:cubicBezTo>
                  <a:cubicBezTo>
                    <a:pt x="41" y="5"/>
                    <a:pt x="51" y="15"/>
                    <a:pt x="51" y="28"/>
                  </a:cubicBezTo>
                  <a:cubicBezTo>
                    <a:pt x="51" y="41"/>
                    <a:pt x="41" y="51"/>
                    <a:pt x="29" y="51"/>
                  </a:cubicBezTo>
                  <a:close/>
                  <a:moveTo>
                    <a:pt x="41" y="21"/>
                  </a:moveTo>
                  <a:cubicBezTo>
                    <a:pt x="41" y="15"/>
                    <a:pt x="38" y="12"/>
                    <a:pt x="30" y="12"/>
                  </a:cubicBezTo>
                  <a:cubicBezTo>
                    <a:pt x="18" y="12"/>
                    <a:pt x="18" y="12"/>
                    <a:pt x="18" y="12"/>
                  </a:cubicBezTo>
                  <a:cubicBezTo>
                    <a:pt x="18" y="44"/>
                    <a:pt x="18" y="44"/>
                    <a:pt x="18" y="44"/>
                  </a:cubicBezTo>
                  <a:cubicBezTo>
                    <a:pt x="23" y="44"/>
                    <a:pt x="23" y="44"/>
                    <a:pt x="23" y="44"/>
                  </a:cubicBezTo>
                  <a:cubicBezTo>
                    <a:pt x="23" y="30"/>
                    <a:pt x="23" y="30"/>
                    <a:pt x="23" y="30"/>
                  </a:cubicBezTo>
                  <a:cubicBezTo>
                    <a:pt x="28" y="30"/>
                    <a:pt x="28" y="30"/>
                    <a:pt x="28" y="30"/>
                  </a:cubicBezTo>
                  <a:cubicBezTo>
                    <a:pt x="37" y="44"/>
                    <a:pt x="37" y="44"/>
                    <a:pt x="37" y="44"/>
                  </a:cubicBezTo>
                  <a:cubicBezTo>
                    <a:pt x="42" y="44"/>
                    <a:pt x="42" y="44"/>
                    <a:pt x="42" y="44"/>
                  </a:cubicBezTo>
                  <a:cubicBezTo>
                    <a:pt x="33" y="30"/>
                    <a:pt x="33" y="30"/>
                    <a:pt x="33" y="30"/>
                  </a:cubicBezTo>
                  <a:cubicBezTo>
                    <a:pt x="38" y="29"/>
                    <a:pt x="41" y="27"/>
                    <a:pt x="41" y="21"/>
                  </a:cubicBezTo>
                  <a:close/>
                  <a:moveTo>
                    <a:pt x="23" y="26"/>
                  </a:moveTo>
                  <a:cubicBezTo>
                    <a:pt x="23" y="16"/>
                    <a:pt x="23" y="16"/>
                    <a:pt x="23" y="16"/>
                  </a:cubicBezTo>
                  <a:cubicBezTo>
                    <a:pt x="29" y="16"/>
                    <a:pt x="29" y="16"/>
                    <a:pt x="29" y="16"/>
                  </a:cubicBezTo>
                  <a:cubicBezTo>
                    <a:pt x="33" y="16"/>
                    <a:pt x="36" y="17"/>
                    <a:pt x="36" y="21"/>
                  </a:cubicBezTo>
                  <a:cubicBezTo>
                    <a:pt x="36" y="26"/>
                    <a:pt x="33" y="26"/>
                    <a:pt x="28" y="26"/>
                  </a:cubicBezTo>
                  <a:lnTo>
                    <a:pt x="23" y="26"/>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solidFill>
                  <a:schemeClr val="bg1">
                    <a:lumMod val="75000"/>
                  </a:schemeClr>
                </a:solidFill>
              </a:endParaRPr>
            </a:p>
          </p:txBody>
        </p:sp>
      </p:grpSp>
      <p:sp>
        <p:nvSpPr>
          <p:cNvPr id="4" name="TextBox 3"/>
          <p:cNvSpPr txBox="1"/>
          <p:nvPr userDrawn="1"/>
        </p:nvSpPr>
        <p:spPr>
          <a:xfrm>
            <a:off x="217485" y="6477716"/>
            <a:ext cx="1946750" cy="230832"/>
          </a:xfrm>
          <a:prstGeom prst="rect">
            <a:avLst/>
          </a:prstGeom>
          <a:noFill/>
        </p:spPr>
        <p:txBody>
          <a:bodyPr wrap="square" rtlCol="0">
            <a:spAutoFit/>
          </a:bodyPr>
          <a:lstStyle/>
          <a:p>
            <a:pPr marL="0" marR="0" indent="0" algn="l" defTabSz="685800" rtl="0" eaLnBrk="1" fontAlgn="auto" latinLnBrk="0" hangingPunct="1">
              <a:lnSpc>
                <a:spcPct val="90000"/>
              </a:lnSpc>
              <a:spcBef>
                <a:spcPts val="0"/>
              </a:spcBef>
              <a:spcAft>
                <a:spcPts val="300"/>
              </a:spcAft>
              <a:buClrTx/>
              <a:buSzTx/>
              <a:buFontTx/>
              <a:buNone/>
              <a:tabLst/>
              <a:defRPr/>
            </a:pPr>
            <a:fld id="{AB307C75-CA2F-4BA6-858A-60F533452F31}" type="datetimeFigureOut">
              <a:rPr lang="en-US" sz="1000" kern="1200" smtClean="0">
                <a:solidFill>
                  <a:schemeClr val="bg1">
                    <a:lumMod val="75000"/>
                  </a:schemeClr>
                </a:solidFill>
                <a:latin typeface="+mn-lt"/>
                <a:ea typeface="+mn-ea"/>
                <a:cs typeface="+mn-cs"/>
              </a:rPr>
              <a:pPr marL="0" marR="0" indent="0" algn="l" defTabSz="685800" rtl="0" eaLnBrk="1" fontAlgn="auto" latinLnBrk="0" hangingPunct="1">
                <a:lnSpc>
                  <a:spcPct val="90000"/>
                </a:lnSpc>
                <a:spcBef>
                  <a:spcPts val="0"/>
                </a:spcBef>
                <a:spcAft>
                  <a:spcPts val="300"/>
                </a:spcAft>
                <a:buClrTx/>
                <a:buSzTx/>
                <a:buFontTx/>
                <a:buNone/>
                <a:tabLst/>
                <a:defRPr/>
              </a:pPr>
              <a:t>3/4/2021</a:t>
            </a:fld>
            <a:endParaRPr lang="en-US" sz="1000" kern="1200" dirty="0">
              <a:solidFill>
                <a:schemeClr val="bg1">
                  <a:lumMod val="75000"/>
                </a:schemeClr>
              </a:solidFill>
              <a:latin typeface="+mn-lt"/>
              <a:ea typeface="+mn-ea"/>
              <a:cs typeface="+mn-cs"/>
            </a:endParaRPr>
          </a:p>
        </p:txBody>
      </p:sp>
      <p:sp>
        <p:nvSpPr>
          <p:cNvPr id="49" name="TextBox 48"/>
          <p:cNvSpPr txBox="1"/>
          <p:nvPr userDrawn="1"/>
        </p:nvSpPr>
        <p:spPr>
          <a:xfrm>
            <a:off x="3221753" y="6477716"/>
            <a:ext cx="2700495" cy="230832"/>
          </a:xfrm>
          <a:prstGeom prst="rect">
            <a:avLst/>
          </a:prstGeom>
          <a:noFill/>
        </p:spPr>
        <p:txBody>
          <a:bodyPr wrap="square" rtlCol="0">
            <a:spAutoFit/>
          </a:bodyPr>
          <a:lstStyle/>
          <a:p>
            <a:pPr marL="0" marR="0" indent="0" algn="ctr" defTabSz="685800" rtl="0" eaLnBrk="1" fontAlgn="auto" latinLnBrk="0" hangingPunct="1">
              <a:lnSpc>
                <a:spcPct val="90000"/>
              </a:lnSpc>
              <a:spcBef>
                <a:spcPts val="0"/>
              </a:spcBef>
              <a:spcAft>
                <a:spcPts val="300"/>
              </a:spcAft>
              <a:buClrTx/>
              <a:buSzTx/>
              <a:buFontTx/>
              <a:buNone/>
              <a:tabLst/>
              <a:defRPr/>
            </a:pPr>
            <a:r>
              <a:rPr lang="en-US" sz="1000" kern="1200" dirty="0">
                <a:solidFill>
                  <a:schemeClr val="bg1">
                    <a:lumMod val="75000"/>
                  </a:schemeClr>
                </a:solidFill>
                <a:latin typeface="+mn-lt"/>
                <a:ea typeface="+mn-ea"/>
                <a:cs typeface="+mn-cs"/>
              </a:rPr>
              <a:t>Qualcomm Confidential and Proprietary</a:t>
            </a:r>
          </a:p>
        </p:txBody>
      </p:sp>
    </p:spTree>
    <p:extLst>
      <p:ext uri="{BB962C8B-B14F-4D97-AF65-F5344CB8AC3E}">
        <p14:creationId xmlns:p14="http://schemas.microsoft.com/office/powerpoint/2010/main" val="2222375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96913" y="692696"/>
            <a:ext cx="7772400" cy="106680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346AB4A-F2D2-4CAE-A247-7BBB1DA6E2BC}"/>
              </a:ext>
            </a:extLst>
          </p:cNvPr>
          <p:cNvSpPr>
            <a:spLocks noGrp="1" noChangeArrowheads="1"/>
          </p:cNvSpPr>
          <p:nvPr>
            <p:ph type="dt" sz="half" idx="10"/>
          </p:nvPr>
        </p:nvSpPr>
        <p:spPr>
          <a:xfrm>
            <a:off x="696913" y="332601"/>
            <a:ext cx="1541128" cy="276999"/>
          </a:xfrm>
        </p:spPr>
        <p:txBody>
          <a:bodyPr/>
          <a:lstStyle>
            <a:lvl1pPr>
              <a:defRPr/>
            </a:lvl1pPr>
          </a:lstStyle>
          <a:p>
            <a:pPr>
              <a:defRPr/>
            </a:pPr>
            <a:r>
              <a:rPr lang="en-US" altLang="zh-CN"/>
              <a:t>March 2021</a:t>
            </a:r>
            <a:endParaRPr lang="en-GB" altLang="en-US" dirty="0"/>
          </a:p>
        </p:txBody>
      </p:sp>
      <p:sp>
        <p:nvSpPr>
          <p:cNvPr id="5" name="Rectangle 5">
            <a:extLst>
              <a:ext uri="{FF2B5EF4-FFF2-40B4-BE49-F238E27FC236}">
                <a16:creationId xmlns:a16="http://schemas.microsoft.com/office/drawing/2014/main" id="{2FBBCEAB-3AB2-4B43-892C-9CC9AB0F9960}"/>
              </a:ext>
            </a:extLst>
          </p:cNvPr>
          <p:cNvSpPr>
            <a:spLocks noGrp="1" noChangeArrowheads="1"/>
          </p:cNvSpPr>
          <p:nvPr>
            <p:ph type="ftr" sz="quarter" idx="11"/>
          </p:nvPr>
        </p:nvSpPr>
        <p:spPr>
          <a:xfrm>
            <a:off x="7234271" y="6475413"/>
            <a:ext cx="1309654" cy="184666"/>
          </a:xfrm>
        </p:spPr>
        <p:txBody>
          <a:bodyPr/>
          <a:lstStyle>
            <a:lvl1pPr>
              <a:defRPr/>
            </a:lvl1pPr>
          </a:lstStyle>
          <a:p>
            <a:pPr>
              <a:defRPr/>
            </a:pPr>
            <a:r>
              <a:rPr lang="en-GB" dirty="0"/>
              <a:t>Cheng Chen, Intel</a:t>
            </a:r>
          </a:p>
        </p:txBody>
      </p:sp>
      <p:sp>
        <p:nvSpPr>
          <p:cNvPr id="6" name="Rectangle 6">
            <a:extLst>
              <a:ext uri="{FF2B5EF4-FFF2-40B4-BE49-F238E27FC236}">
                <a16:creationId xmlns:a16="http://schemas.microsoft.com/office/drawing/2014/main" id="{BE2C725E-CEC6-4239-BAB5-230F69D89404}"/>
              </a:ext>
            </a:extLst>
          </p:cNvPr>
          <p:cNvSpPr>
            <a:spLocks noGrp="1" noChangeArrowheads="1"/>
          </p:cNvSpPr>
          <p:nvPr>
            <p:ph type="sldNum" sz="quarter" idx="12"/>
          </p:nvPr>
        </p:nvSpPr>
        <p:spPr/>
        <p:txBody>
          <a:bodyPr/>
          <a:lstStyle>
            <a:lvl1pPr>
              <a:defRPr/>
            </a:lvl1pPr>
          </a:lstStyle>
          <a:p>
            <a:pPr>
              <a:defRPr/>
            </a:pPr>
            <a:r>
              <a:rPr lang="en-GB" altLang="en-US"/>
              <a:t>Slide </a:t>
            </a:r>
            <a:fld id="{6D24465E-2B0A-4D96-BA39-EC98956D452B}" type="slidenum">
              <a:rPr lang="en-GB" altLang="en-US"/>
              <a:pPr>
                <a:defRPr/>
              </a:pPr>
              <a:t>‹#›</a:t>
            </a:fld>
            <a:endParaRPr lang="en-GB" altLang="en-US"/>
          </a:p>
        </p:txBody>
      </p:sp>
    </p:spTree>
    <p:extLst>
      <p:ext uri="{BB962C8B-B14F-4D97-AF65-F5344CB8AC3E}">
        <p14:creationId xmlns:p14="http://schemas.microsoft.com/office/powerpoint/2010/main" val="26260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42C5AA8A-721E-4701-979E-BF5C4138F95E}"/>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5" name="Rectangle 5">
            <a:extLst>
              <a:ext uri="{FF2B5EF4-FFF2-40B4-BE49-F238E27FC236}">
                <a16:creationId xmlns:a16="http://schemas.microsoft.com/office/drawing/2014/main" id="{FB6A99CE-AF1B-49DE-AF80-A702BAA04D64}"/>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6" name="Rectangle 6">
            <a:extLst>
              <a:ext uri="{FF2B5EF4-FFF2-40B4-BE49-F238E27FC236}">
                <a16:creationId xmlns:a16="http://schemas.microsoft.com/office/drawing/2014/main" id="{875855FF-BF19-459E-A397-045CECD5D682}"/>
              </a:ext>
            </a:extLst>
          </p:cNvPr>
          <p:cNvSpPr>
            <a:spLocks noGrp="1" noChangeArrowheads="1"/>
          </p:cNvSpPr>
          <p:nvPr>
            <p:ph type="sldNum" sz="quarter" idx="12"/>
          </p:nvPr>
        </p:nvSpPr>
        <p:spPr/>
        <p:txBody>
          <a:bodyPr/>
          <a:lstStyle>
            <a:lvl1pPr>
              <a:defRPr/>
            </a:lvl1pPr>
          </a:lstStyle>
          <a:p>
            <a:pPr>
              <a:defRPr/>
            </a:pPr>
            <a:r>
              <a:rPr lang="en-GB" altLang="en-US"/>
              <a:t>Slide </a:t>
            </a:r>
            <a:fld id="{1A8E2A3D-E627-4495-87FA-07CADBD1A42B}" type="slidenum">
              <a:rPr lang="en-GB" altLang="en-US"/>
              <a:pPr>
                <a:defRPr/>
              </a:pPr>
              <a:t>‹#›</a:t>
            </a:fld>
            <a:endParaRPr lang="en-GB" altLang="en-US"/>
          </a:p>
        </p:txBody>
      </p:sp>
    </p:spTree>
    <p:extLst>
      <p:ext uri="{BB962C8B-B14F-4D97-AF65-F5344CB8AC3E}">
        <p14:creationId xmlns:p14="http://schemas.microsoft.com/office/powerpoint/2010/main" val="359992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B849B-93E3-4CC8-9DB0-6FACE6085CC5}"/>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6" name="Footer Placeholder 5">
            <a:extLst>
              <a:ext uri="{FF2B5EF4-FFF2-40B4-BE49-F238E27FC236}">
                <a16:creationId xmlns:a16="http://schemas.microsoft.com/office/drawing/2014/main" id="{C09D8205-394C-426D-8FC1-81C9ED9A72FF}"/>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956F7E5C-8145-4D78-8DFD-A73CB80D81A7}"/>
              </a:ext>
            </a:extLst>
          </p:cNvPr>
          <p:cNvSpPr>
            <a:spLocks noGrp="1" noChangeArrowheads="1"/>
          </p:cNvSpPr>
          <p:nvPr>
            <p:ph type="sldNum" sz="quarter" idx="12"/>
          </p:nvPr>
        </p:nvSpPr>
        <p:spPr/>
        <p:txBody>
          <a:bodyPr/>
          <a:lstStyle>
            <a:lvl1pPr>
              <a:defRPr/>
            </a:lvl1pPr>
          </a:lstStyle>
          <a:p>
            <a:pPr>
              <a:defRPr/>
            </a:pPr>
            <a:r>
              <a:rPr lang="en-GB" altLang="en-US"/>
              <a:t>Slide </a:t>
            </a:r>
            <a:fld id="{4FD36828-69CB-428A-B4D6-804E25381CB0}" type="slidenum">
              <a:rPr lang="en-GB" altLang="en-US"/>
              <a:pPr>
                <a:defRPr/>
              </a:pPr>
              <a:t>‹#›</a:t>
            </a:fld>
            <a:endParaRPr lang="en-GB" altLang="en-US"/>
          </a:p>
        </p:txBody>
      </p:sp>
    </p:spTree>
    <p:extLst>
      <p:ext uri="{BB962C8B-B14F-4D97-AF65-F5344CB8AC3E}">
        <p14:creationId xmlns:p14="http://schemas.microsoft.com/office/powerpoint/2010/main" val="2670619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07747953-910E-41D0-B426-832112577580}"/>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8" name="Rectangle 5">
            <a:extLst>
              <a:ext uri="{FF2B5EF4-FFF2-40B4-BE49-F238E27FC236}">
                <a16:creationId xmlns:a16="http://schemas.microsoft.com/office/drawing/2014/main" id="{7A8A164E-69A0-4853-A527-D828C50BA87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9" name="Rectangle 6">
            <a:extLst>
              <a:ext uri="{FF2B5EF4-FFF2-40B4-BE49-F238E27FC236}">
                <a16:creationId xmlns:a16="http://schemas.microsoft.com/office/drawing/2014/main" id="{AC392964-DCA8-4B8C-A88B-DD33598E9DC3}"/>
              </a:ext>
            </a:extLst>
          </p:cNvPr>
          <p:cNvSpPr>
            <a:spLocks noGrp="1" noChangeArrowheads="1"/>
          </p:cNvSpPr>
          <p:nvPr>
            <p:ph type="sldNum" sz="quarter" idx="12"/>
          </p:nvPr>
        </p:nvSpPr>
        <p:spPr/>
        <p:txBody>
          <a:bodyPr/>
          <a:lstStyle>
            <a:lvl1pPr>
              <a:defRPr/>
            </a:lvl1pPr>
          </a:lstStyle>
          <a:p>
            <a:pPr>
              <a:defRPr/>
            </a:pPr>
            <a:r>
              <a:rPr lang="en-GB" altLang="en-US"/>
              <a:t>Slide </a:t>
            </a:r>
            <a:fld id="{528B5B38-3CA6-4065-9CD5-5260489CB60C}" type="slidenum">
              <a:rPr lang="en-GB" altLang="en-US"/>
              <a:pPr>
                <a:defRPr/>
              </a:pPr>
              <a:t>‹#›</a:t>
            </a:fld>
            <a:endParaRPr lang="en-GB" altLang="en-US"/>
          </a:p>
        </p:txBody>
      </p:sp>
    </p:spTree>
    <p:extLst>
      <p:ext uri="{BB962C8B-B14F-4D97-AF65-F5344CB8AC3E}">
        <p14:creationId xmlns:p14="http://schemas.microsoft.com/office/powerpoint/2010/main" val="216948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14D0DD47-63E1-499C-8731-3DDE6710EC43}"/>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4" name="Rectangle 5">
            <a:extLst>
              <a:ext uri="{FF2B5EF4-FFF2-40B4-BE49-F238E27FC236}">
                <a16:creationId xmlns:a16="http://schemas.microsoft.com/office/drawing/2014/main" id="{14C39687-C892-4869-B452-F4F727B58AB9}"/>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5" name="Rectangle 6">
            <a:extLst>
              <a:ext uri="{FF2B5EF4-FFF2-40B4-BE49-F238E27FC236}">
                <a16:creationId xmlns:a16="http://schemas.microsoft.com/office/drawing/2014/main" id="{3FEC452D-85C8-46D2-93FA-90CCD7DE0B0F}"/>
              </a:ext>
            </a:extLst>
          </p:cNvPr>
          <p:cNvSpPr>
            <a:spLocks noGrp="1" noChangeArrowheads="1"/>
          </p:cNvSpPr>
          <p:nvPr>
            <p:ph type="sldNum" sz="quarter" idx="12"/>
          </p:nvPr>
        </p:nvSpPr>
        <p:spPr/>
        <p:txBody>
          <a:bodyPr/>
          <a:lstStyle>
            <a:lvl1pPr>
              <a:defRPr/>
            </a:lvl1pPr>
          </a:lstStyle>
          <a:p>
            <a:pPr>
              <a:defRPr/>
            </a:pPr>
            <a:r>
              <a:rPr lang="en-GB" altLang="en-US"/>
              <a:t>Slide </a:t>
            </a:r>
            <a:fld id="{32E413AC-0033-4B91-B3E5-414687900E6A}" type="slidenum">
              <a:rPr lang="en-GB" altLang="en-US"/>
              <a:pPr>
                <a:defRPr/>
              </a:pPr>
              <a:t>‹#›</a:t>
            </a:fld>
            <a:endParaRPr lang="en-GB" altLang="en-US"/>
          </a:p>
        </p:txBody>
      </p:sp>
    </p:spTree>
    <p:extLst>
      <p:ext uri="{BB962C8B-B14F-4D97-AF65-F5344CB8AC3E}">
        <p14:creationId xmlns:p14="http://schemas.microsoft.com/office/powerpoint/2010/main" val="12284322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E3C34B0A-1C2A-4887-9294-5C1D0A38A828}"/>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3" name="Rectangle 5">
            <a:extLst>
              <a:ext uri="{FF2B5EF4-FFF2-40B4-BE49-F238E27FC236}">
                <a16:creationId xmlns:a16="http://schemas.microsoft.com/office/drawing/2014/main" id="{E2FFC688-9613-4E32-80B7-218FD81F5AD0}"/>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4" name="Rectangle 6">
            <a:extLst>
              <a:ext uri="{FF2B5EF4-FFF2-40B4-BE49-F238E27FC236}">
                <a16:creationId xmlns:a16="http://schemas.microsoft.com/office/drawing/2014/main" id="{3933CA27-7287-4786-B3D2-342F4ACB5C72}"/>
              </a:ext>
            </a:extLst>
          </p:cNvPr>
          <p:cNvSpPr>
            <a:spLocks noGrp="1" noChangeArrowheads="1"/>
          </p:cNvSpPr>
          <p:nvPr>
            <p:ph type="sldNum" sz="quarter" idx="12"/>
          </p:nvPr>
        </p:nvSpPr>
        <p:spPr/>
        <p:txBody>
          <a:bodyPr/>
          <a:lstStyle>
            <a:lvl1pPr>
              <a:defRPr/>
            </a:lvl1pPr>
          </a:lstStyle>
          <a:p>
            <a:pPr>
              <a:defRPr/>
            </a:pPr>
            <a:r>
              <a:rPr lang="en-GB" altLang="en-US"/>
              <a:t>Slide </a:t>
            </a:r>
            <a:fld id="{36058778-6F47-4E07-8D0C-6A1D61C757ED}" type="slidenum">
              <a:rPr lang="en-GB" altLang="en-US"/>
              <a:pPr>
                <a:defRPr/>
              </a:pPr>
              <a:t>‹#›</a:t>
            </a:fld>
            <a:endParaRPr lang="en-GB" altLang="en-US"/>
          </a:p>
        </p:txBody>
      </p:sp>
    </p:spTree>
    <p:extLst>
      <p:ext uri="{BB962C8B-B14F-4D97-AF65-F5344CB8AC3E}">
        <p14:creationId xmlns:p14="http://schemas.microsoft.com/office/powerpoint/2010/main" val="8136951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32FA0C2D-5E95-4491-9BC6-02C2914C9032}"/>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6" name="Footer Placeholder 5">
            <a:extLst>
              <a:ext uri="{FF2B5EF4-FFF2-40B4-BE49-F238E27FC236}">
                <a16:creationId xmlns:a16="http://schemas.microsoft.com/office/drawing/2014/main" id="{94CF86C1-D1B0-41E8-8B66-737E10ACF6E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88D30F5B-BAFC-419E-8586-A86CFFD6A795}"/>
              </a:ext>
            </a:extLst>
          </p:cNvPr>
          <p:cNvSpPr>
            <a:spLocks noGrp="1" noChangeArrowheads="1"/>
          </p:cNvSpPr>
          <p:nvPr>
            <p:ph type="sldNum" sz="quarter" idx="12"/>
          </p:nvPr>
        </p:nvSpPr>
        <p:spPr/>
        <p:txBody>
          <a:bodyPr/>
          <a:lstStyle>
            <a:lvl1pPr>
              <a:defRPr/>
            </a:lvl1pPr>
          </a:lstStyle>
          <a:p>
            <a:pPr>
              <a:defRPr/>
            </a:pPr>
            <a:r>
              <a:rPr lang="en-GB" altLang="en-US"/>
              <a:t>Slide </a:t>
            </a:r>
            <a:fld id="{A2EEC17A-EAB1-4A41-96DA-8B291E61E5FF}" type="slidenum">
              <a:rPr lang="en-GB" altLang="en-US"/>
              <a:pPr>
                <a:defRPr/>
              </a:pPr>
              <a:t>‹#›</a:t>
            </a:fld>
            <a:endParaRPr lang="en-GB" altLang="en-US"/>
          </a:p>
        </p:txBody>
      </p:sp>
    </p:spTree>
    <p:extLst>
      <p:ext uri="{BB962C8B-B14F-4D97-AF65-F5344CB8AC3E}">
        <p14:creationId xmlns:p14="http://schemas.microsoft.com/office/powerpoint/2010/main" val="38651868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24EF4FFA-7CBB-4BED-8002-05D415428EDB}"/>
              </a:ext>
            </a:extLst>
          </p:cNvPr>
          <p:cNvSpPr>
            <a:spLocks noGrp="1" noChangeArrowheads="1"/>
          </p:cNvSpPr>
          <p:nvPr>
            <p:ph type="dt" sz="half" idx="10"/>
          </p:nvPr>
        </p:nvSpPr>
        <p:spPr/>
        <p:txBody>
          <a:bodyPr/>
          <a:lstStyle>
            <a:lvl1pPr>
              <a:defRPr/>
            </a:lvl1pPr>
          </a:lstStyle>
          <a:p>
            <a:pPr>
              <a:defRPr/>
            </a:pPr>
            <a:r>
              <a:rPr lang="en-US" altLang="zh-CN"/>
              <a:t>March 2021</a:t>
            </a:r>
            <a:endParaRPr lang="en-GB" altLang="en-US"/>
          </a:p>
        </p:txBody>
      </p:sp>
      <p:sp>
        <p:nvSpPr>
          <p:cNvPr id="6" name="Footer Placeholder 5">
            <a:extLst>
              <a:ext uri="{FF2B5EF4-FFF2-40B4-BE49-F238E27FC236}">
                <a16:creationId xmlns:a16="http://schemas.microsoft.com/office/drawing/2014/main" id="{EE9ED55F-DE47-4B7D-B013-E46C4750922A}"/>
              </a:ext>
            </a:extLst>
          </p:cNvPr>
          <p:cNvSpPr>
            <a:spLocks noGrp="1" noChangeArrowheads="1"/>
          </p:cNvSpPr>
          <p:nvPr>
            <p:ph type="ftr" sz="quarter" idx="11"/>
          </p:nvPr>
        </p:nvSpPr>
        <p:spPr/>
        <p:txBody>
          <a:bodyPr/>
          <a:lstStyle>
            <a:lvl1pPr>
              <a:defRPr/>
            </a:lvl1pPr>
          </a:lstStyle>
          <a:p>
            <a:pPr>
              <a:defRPr/>
            </a:pPr>
            <a:r>
              <a:rPr lang="en-GB"/>
              <a:t>Cheng Chen, Intel</a:t>
            </a:r>
          </a:p>
        </p:txBody>
      </p:sp>
      <p:sp>
        <p:nvSpPr>
          <p:cNvPr id="7" name="Slide Number Placeholder 6">
            <a:extLst>
              <a:ext uri="{FF2B5EF4-FFF2-40B4-BE49-F238E27FC236}">
                <a16:creationId xmlns:a16="http://schemas.microsoft.com/office/drawing/2014/main" id="{64228FD3-0ADC-4BF3-9A41-2994D88922A9}"/>
              </a:ext>
            </a:extLst>
          </p:cNvPr>
          <p:cNvSpPr>
            <a:spLocks noGrp="1" noChangeArrowheads="1"/>
          </p:cNvSpPr>
          <p:nvPr>
            <p:ph type="sldNum" sz="quarter" idx="12"/>
          </p:nvPr>
        </p:nvSpPr>
        <p:spPr/>
        <p:txBody>
          <a:bodyPr/>
          <a:lstStyle>
            <a:lvl1pPr>
              <a:defRPr/>
            </a:lvl1pPr>
          </a:lstStyle>
          <a:p>
            <a:pPr>
              <a:defRPr/>
            </a:pPr>
            <a:r>
              <a:rPr lang="en-GB" altLang="en-US"/>
              <a:t>Slide </a:t>
            </a:r>
            <a:fld id="{697E2182-2EB9-4C7C-9FBE-667E76C71659}" type="slidenum">
              <a:rPr lang="en-GB" altLang="en-US"/>
              <a:pPr>
                <a:defRPr/>
              </a:pPr>
              <a:t>‹#›</a:t>
            </a:fld>
            <a:endParaRPr lang="en-GB" altLang="en-US"/>
          </a:p>
        </p:txBody>
      </p:sp>
    </p:spTree>
    <p:extLst>
      <p:ext uri="{BB962C8B-B14F-4D97-AF65-F5344CB8AC3E}">
        <p14:creationId xmlns:p14="http://schemas.microsoft.com/office/powerpoint/2010/main" val="3367119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B4A7A8C-72DF-41BA-8169-B042054B5E77}"/>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id="{58C2B0C1-6B28-42F7-BBBE-C47739494ADC}"/>
              </a:ext>
            </a:extLst>
          </p:cNvPr>
          <p:cNvSpPr>
            <a:spLocks noGrp="1" noChangeArrowheads="1"/>
          </p:cNvSpPr>
          <p:nvPr>
            <p:ph type="body" idx="1"/>
          </p:nvPr>
        </p:nvSpPr>
        <p:spPr bwMode="auto">
          <a:xfrm>
            <a:off x="684213" y="1989138"/>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dirty="0"/>
              <a:t>Click to edit Master text styles</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altLang="zh-CN"/>
              <a:t>March 2021</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7234271" y="6475413"/>
            <a:ext cx="130965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a:t>Cheng Chen, Intel</a:t>
            </a:r>
            <a:endParaRPr lang="en-GB" dirty="0"/>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B49C4EAE-3D00-4EB7-8462-25329E061374}"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5129148"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802.11-21/</a:t>
            </a:r>
            <a:r>
              <a:rPr lang="en-US" altLang="zh-CN" sz="1800" b="1" dirty="0"/>
              <a:t>0369r0</a:t>
            </a:r>
            <a:endParaRPr lang="en-GB" altLang="en-US" sz="1800" b="1" dirty="0"/>
          </a:p>
        </p:txBody>
      </p:sp>
      <p:sp>
        <p:nvSpPr>
          <p:cNvPr id="1032" name="Line 8">
            <a:extLst>
              <a:ext uri="{FF2B5EF4-FFF2-40B4-BE49-F238E27FC236}">
                <a16:creationId xmlns:a16="http://schemas.microsoft.com/office/drawing/2014/main" id="{FDC60003-D664-41D3-9C89-AA78BAF9E527}"/>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dirty="0"/>
              <a:t>Submission</a:t>
            </a:r>
          </a:p>
        </p:txBody>
      </p:sp>
      <p:sp>
        <p:nvSpPr>
          <p:cNvPr id="1034" name="Line 10">
            <a:extLst>
              <a:ext uri="{FF2B5EF4-FFF2-40B4-BE49-F238E27FC236}">
                <a16:creationId xmlns:a16="http://schemas.microsoft.com/office/drawing/2014/main" id="{A5E172D9-FA67-45B8-9FE7-7DF4FC3AC9D3}"/>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5760" r:id="rId1"/>
    <p:sldLayoutId id="2147485761" r:id="rId2"/>
    <p:sldLayoutId id="2147485762" r:id="rId3"/>
    <p:sldLayoutId id="2147485763" r:id="rId4"/>
    <p:sldLayoutId id="2147485764" r:id="rId5"/>
    <p:sldLayoutId id="2147485765" r:id="rId6"/>
    <p:sldLayoutId id="2147485766" r:id="rId7"/>
    <p:sldLayoutId id="2147485767" r:id="rId8"/>
    <p:sldLayoutId id="2147485768" r:id="rId9"/>
    <p:sldLayoutId id="2147485769" r:id="rId10"/>
    <p:sldLayoutId id="2147485770" r:id="rId11"/>
    <p:sldLayoutId id="2147485771"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Slide Number Placeholder 5">
            <a:extLst>
              <a:ext uri="{FF2B5EF4-FFF2-40B4-BE49-F238E27FC236}">
                <a16:creationId xmlns:a16="http://schemas.microsoft.com/office/drawing/2014/main" id="{4DFE3077-6BFB-4E1C-9218-0E8E2CEA90BE}"/>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B20EFD3-9F87-4CC4-BE12-53B84810E182}" type="slidenum">
              <a:rPr lang="en-GB" altLang="en-US" sz="1200" b="0" smtClean="0"/>
              <a:pPr>
                <a:spcBef>
                  <a:spcPct val="0"/>
                </a:spcBef>
                <a:buFontTx/>
                <a:buNone/>
              </a:pPr>
              <a:t>1</a:t>
            </a:fld>
            <a:endParaRPr lang="en-GB" altLang="en-US" sz="1200" b="0"/>
          </a:p>
        </p:txBody>
      </p:sp>
      <p:sp>
        <p:nvSpPr>
          <p:cNvPr id="15365" name="Rectangle 2">
            <a:extLst>
              <a:ext uri="{FF2B5EF4-FFF2-40B4-BE49-F238E27FC236}">
                <a16:creationId xmlns:a16="http://schemas.microsoft.com/office/drawing/2014/main" id="{5EB80220-6DDA-46D8-A532-4F8294B75F35}"/>
              </a:ext>
            </a:extLst>
          </p:cNvPr>
          <p:cNvSpPr>
            <a:spLocks noGrp="1" noChangeArrowheads="1"/>
          </p:cNvSpPr>
          <p:nvPr>
            <p:ph type="title"/>
          </p:nvPr>
        </p:nvSpPr>
        <p:spPr>
          <a:noFill/>
        </p:spPr>
        <p:txBody>
          <a:bodyPr/>
          <a:lstStyle/>
          <a:p>
            <a:r>
              <a:rPr lang="en-US" altLang="zh-CN" dirty="0"/>
              <a:t>Comparison of FTM and sensing procedure</a:t>
            </a:r>
            <a:endParaRPr lang="en-GB" altLang="en-US" dirty="0"/>
          </a:p>
        </p:txBody>
      </p:sp>
      <p:sp>
        <p:nvSpPr>
          <p:cNvPr id="15366" name="Rectangle 4">
            <a:extLst>
              <a:ext uri="{FF2B5EF4-FFF2-40B4-BE49-F238E27FC236}">
                <a16:creationId xmlns:a16="http://schemas.microsoft.com/office/drawing/2014/main" id="{AAB4AADD-B9F4-45B4-B9D2-5B5E3506EF55}"/>
              </a:ext>
            </a:extLst>
          </p:cNvPr>
          <p:cNvSpPr>
            <a:spLocks noGrp="1" noChangeArrowheads="1"/>
          </p:cNvSpPr>
          <p:nvPr>
            <p:ph type="body" idx="1"/>
          </p:nvPr>
        </p:nvSpPr>
        <p:spPr>
          <a:xfrm>
            <a:off x="685799" y="1971369"/>
            <a:ext cx="7772400" cy="381000"/>
          </a:xfrm>
          <a:noFill/>
        </p:spPr>
        <p:txBody>
          <a:bodyPr/>
          <a:lstStyle/>
          <a:p>
            <a:pPr algn="ctr">
              <a:buFontTx/>
              <a:buNone/>
            </a:pPr>
            <a:r>
              <a:rPr lang="en-GB" altLang="en-US" sz="2000" dirty="0"/>
              <a:t>Date: 2021-03-</a:t>
            </a:r>
            <a:r>
              <a:rPr lang="en-US" altLang="en-US" sz="2000" dirty="0"/>
              <a:t>04</a:t>
            </a:r>
            <a:endParaRPr lang="en-GB" altLang="en-US" sz="2000" b="0" dirty="0"/>
          </a:p>
        </p:txBody>
      </p:sp>
      <p:sp>
        <p:nvSpPr>
          <p:cNvPr id="15368" name="Rectangle 6">
            <a:extLst>
              <a:ext uri="{FF2B5EF4-FFF2-40B4-BE49-F238E27FC236}">
                <a16:creationId xmlns:a16="http://schemas.microsoft.com/office/drawing/2014/main" id="{1F254AD5-AF47-4227-BA6A-AD2DFF84AC29}"/>
              </a:ext>
            </a:extLst>
          </p:cNvPr>
          <p:cNvSpPr>
            <a:spLocks noChangeArrowheads="1"/>
          </p:cNvSpPr>
          <p:nvPr/>
        </p:nvSpPr>
        <p:spPr bwMode="auto">
          <a:xfrm>
            <a:off x="495300" y="235236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a:t>Authors:</a:t>
            </a:r>
            <a:endParaRPr lang="en-GB" altLang="en-US" sz="2000" b="0"/>
          </a:p>
        </p:txBody>
      </p:sp>
      <p:sp>
        <p:nvSpPr>
          <p:cNvPr id="8" name="Footer Placeholder 3"/>
          <p:cNvSpPr>
            <a:spLocks noGrp="1"/>
          </p:cNvSpPr>
          <p:nvPr>
            <p:ph type="ftr" sz="quarter" idx="11"/>
          </p:nvPr>
        </p:nvSpPr>
        <p:spPr>
          <a:xfrm>
            <a:off x="8543860" y="6475413"/>
            <a:ext cx="65" cy="184666"/>
          </a:xfrm>
        </p:spPr>
        <p:txBody>
          <a:bodyPr/>
          <a:lstStyle/>
          <a:p>
            <a:pPr>
              <a:defRPr/>
            </a:pPr>
            <a:r>
              <a:rPr lang="en-GB"/>
              <a:t>Cheng Chen, Intel</a:t>
            </a:r>
            <a:endParaRPr lang="en-GB" dirty="0"/>
          </a:p>
        </p:txBody>
      </p:sp>
      <p:sp>
        <p:nvSpPr>
          <p:cNvPr id="2" name="Date Placeholder 1"/>
          <p:cNvSpPr>
            <a:spLocks noGrp="1"/>
          </p:cNvSpPr>
          <p:nvPr>
            <p:ph type="dt" sz="half" idx="10"/>
          </p:nvPr>
        </p:nvSpPr>
        <p:spPr/>
        <p:txBody>
          <a:bodyPr/>
          <a:lstStyle/>
          <a:p>
            <a:pPr>
              <a:defRPr/>
            </a:pPr>
            <a:r>
              <a:rPr lang="en-US" altLang="zh-CN"/>
              <a:t>March 2021</a:t>
            </a:r>
            <a:endParaRPr lang="en-GB" altLang="en-US" dirty="0"/>
          </a:p>
        </p:txBody>
      </p:sp>
      <p:graphicFrame>
        <p:nvGraphicFramePr>
          <p:cNvPr id="9" name="Table 8">
            <a:extLst>
              <a:ext uri="{FF2B5EF4-FFF2-40B4-BE49-F238E27FC236}">
                <a16:creationId xmlns:a16="http://schemas.microsoft.com/office/drawing/2014/main" id="{535DB7D2-4714-454B-9B30-ECD38559DADD}"/>
              </a:ext>
            </a:extLst>
          </p:cNvPr>
          <p:cNvGraphicFramePr>
            <a:graphicFrameLocks noGrp="1"/>
          </p:cNvGraphicFramePr>
          <p:nvPr>
            <p:extLst>
              <p:ext uri="{D42A27DB-BD31-4B8C-83A1-F6EECF244321}">
                <p14:modId xmlns:p14="http://schemas.microsoft.com/office/powerpoint/2010/main" val="981510963"/>
              </p:ext>
            </p:extLst>
          </p:nvPr>
        </p:nvGraphicFramePr>
        <p:xfrm>
          <a:off x="685796" y="3098680"/>
          <a:ext cx="7702627" cy="1880423"/>
        </p:xfrm>
        <a:graphic>
          <a:graphicData uri="http://schemas.openxmlformats.org/drawingml/2006/table">
            <a:tbl>
              <a:tblPr firstRow="1" bandRow="1">
                <a:tableStyleId>{21E4AEA4-8DFA-4A89-87EB-49C32662AFE0}</a:tableStyleId>
              </a:tblPr>
              <a:tblGrid>
                <a:gridCol w="1508762">
                  <a:extLst>
                    <a:ext uri="{9D8B030D-6E8A-4147-A177-3AD203B41FA5}">
                      <a16:colId xmlns:a16="http://schemas.microsoft.com/office/drawing/2014/main" val="20000"/>
                    </a:ext>
                  </a:extLst>
                </a:gridCol>
                <a:gridCol w="1032311">
                  <a:extLst>
                    <a:ext uri="{9D8B030D-6E8A-4147-A177-3AD203B41FA5}">
                      <a16:colId xmlns:a16="http://schemas.microsoft.com/office/drawing/2014/main" val="20001"/>
                    </a:ext>
                  </a:extLst>
                </a:gridCol>
                <a:gridCol w="2144030">
                  <a:extLst>
                    <a:ext uri="{9D8B030D-6E8A-4147-A177-3AD203B41FA5}">
                      <a16:colId xmlns:a16="http://schemas.microsoft.com/office/drawing/2014/main" val="20002"/>
                    </a:ext>
                  </a:extLst>
                </a:gridCol>
                <a:gridCol w="714677">
                  <a:extLst>
                    <a:ext uri="{9D8B030D-6E8A-4147-A177-3AD203B41FA5}">
                      <a16:colId xmlns:a16="http://schemas.microsoft.com/office/drawing/2014/main" val="20003"/>
                    </a:ext>
                  </a:extLst>
                </a:gridCol>
                <a:gridCol w="2302847">
                  <a:extLst>
                    <a:ext uri="{9D8B030D-6E8A-4147-A177-3AD203B41FA5}">
                      <a16:colId xmlns:a16="http://schemas.microsoft.com/office/drawing/2014/main" val="20004"/>
                    </a:ext>
                  </a:extLst>
                </a:gridCol>
              </a:tblGrid>
              <a:tr h="552708">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1403">
                <a:tc>
                  <a:txBody>
                    <a:bodyPr/>
                    <a:lstStyle/>
                    <a:p>
                      <a:pPr algn="ctr"/>
                      <a:r>
                        <a:rPr lang="en-US" sz="1100" dirty="0"/>
                        <a:t>Cheng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endParaRPr lang="en-US" sz="1100" dirty="0"/>
                    </a:p>
                    <a:p>
                      <a:pPr algn="ctr"/>
                      <a:endParaRPr lang="en-US" sz="1100" dirty="0"/>
                    </a:p>
                    <a:p>
                      <a:pPr algn="ctr"/>
                      <a:endParaRPr lang="en-US" sz="1100" dirty="0"/>
                    </a:p>
                    <a:p>
                      <a:pPr algn="ctr"/>
                      <a:r>
                        <a:rPr lang="en-US" sz="1100" dirty="0"/>
                        <a:t>Intel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cheng.chen@intel.com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Claudio da Silva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claudio.da.silva@intel.com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Bahareh Sadeghi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bahareh.sadeghi@intel.com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2210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100" dirty="0"/>
                        <a:t>Carlos Cordeiro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carlos.cordeiro@intel.com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D03A9F-0587-4EA0-BEC6-E8EBEB7418CB}"/>
              </a:ext>
            </a:extLst>
          </p:cNvPr>
          <p:cNvSpPr>
            <a:spLocks noGrp="1"/>
          </p:cNvSpPr>
          <p:nvPr>
            <p:ph type="title"/>
          </p:nvPr>
        </p:nvSpPr>
        <p:spPr/>
        <p:txBody>
          <a:bodyPr/>
          <a:lstStyle/>
          <a:p>
            <a:r>
              <a:rPr lang="en-US" dirty="0"/>
              <a:t>Measurement reporting</a:t>
            </a:r>
          </a:p>
        </p:txBody>
      </p:sp>
      <p:sp>
        <p:nvSpPr>
          <p:cNvPr id="3" name="Content Placeholder 2">
            <a:extLst>
              <a:ext uri="{FF2B5EF4-FFF2-40B4-BE49-F238E27FC236}">
                <a16:creationId xmlns:a16="http://schemas.microsoft.com/office/drawing/2014/main" id="{3DA963A0-2E98-4B9B-9EA9-F1232DDE0F89}"/>
              </a:ext>
            </a:extLst>
          </p:cNvPr>
          <p:cNvSpPr>
            <a:spLocks noGrp="1"/>
          </p:cNvSpPr>
          <p:nvPr>
            <p:ph idx="1"/>
          </p:nvPr>
        </p:nvSpPr>
        <p:spPr/>
        <p:txBody>
          <a:bodyPr/>
          <a:lstStyle/>
          <a:p>
            <a:r>
              <a:rPr lang="en-US" sz="2000" dirty="0"/>
              <a:t>In FTM, R2I measurement reporting is always there.</a:t>
            </a:r>
          </a:p>
          <a:p>
            <a:pPr lvl="1"/>
            <a:r>
              <a:rPr lang="en-US" sz="1800" dirty="0"/>
              <a:t>In EDCA based ranging, measurement reporting is included in the FTM frame sent from the RSTA to the ISTA.</a:t>
            </a:r>
          </a:p>
          <a:p>
            <a:pPr lvl="1"/>
            <a:r>
              <a:rPr lang="en-US" sz="1800" dirty="0"/>
              <a:t>In TB and Non-TB ranging, measurement reporting is included in mandatory R2I LMR and optional I2R LMR.</a:t>
            </a:r>
          </a:p>
          <a:p>
            <a:pPr lvl="1"/>
            <a:endParaRPr lang="en-US" dirty="0"/>
          </a:p>
          <a:p>
            <a:r>
              <a:rPr lang="en-US" sz="2000" dirty="0"/>
              <a:t>However, in sensing, measurement reporting may be implicit if the STA who wants sensing measurement result is acting as the sensing receiver.</a:t>
            </a:r>
          </a:p>
          <a:p>
            <a:pPr lvl="1"/>
            <a:r>
              <a:rPr lang="en-US" sz="1800" dirty="0"/>
              <a:t>In this case, the STA already obtains the sensing measurement result itself, no further need for explicit reporting to other STAs.</a:t>
            </a:r>
          </a:p>
        </p:txBody>
      </p:sp>
      <p:sp>
        <p:nvSpPr>
          <p:cNvPr id="4" name="Date Placeholder 3">
            <a:extLst>
              <a:ext uri="{FF2B5EF4-FFF2-40B4-BE49-F238E27FC236}">
                <a16:creationId xmlns:a16="http://schemas.microsoft.com/office/drawing/2014/main" id="{2F8722B4-54DA-4F53-B241-6249D88387BD}"/>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BAC9BE57-806D-4C96-A19C-DBA561726679}"/>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2189538B-6DE9-4878-A74A-C6CF76BA0D4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10</a:t>
            </a:fld>
            <a:endParaRPr lang="en-GB" altLang="en-US"/>
          </a:p>
        </p:txBody>
      </p:sp>
    </p:spTree>
    <p:extLst>
      <p:ext uri="{BB962C8B-B14F-4D97-AF65-F5344CB8AC3E}">
        <p14:creationId xmlns:p14="http://schemas.microsoft.com/office/powerpoint/2010/main" val="29732568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44FBF-28B0-4A42-AC21-837617BBA371}"/>
              </a:ext>
            </a:extLst>
          </p:cNvPr>
          <p:cNvSpPr>
            <a:spLocks noGrp="1"/>
          </p:cNvSpPr>
          <p:nvPr>
            <p:ph type="title"/>
          </p:nvPr>
        </p:nvSpPr>
        <p:spPr/>
        <p:txBody>
          <a:bodyPr/>
          <a:lstStyle/>
          <a:p>
            <a:r>
              <a:rPr lang="en-US" dirty="0"/>
              <a:t>Measurement reporting in FTM</a:t>
            </a:r>
          </a:p>
        </p:txBody>
      </p:sp>
      <p:sp>
        <p:nvSpPr>
          <p:cNvPr id="4" name="Date Placeholder 3">
            <a:extLst>
              <a:ext uri="{FF2B5EF4-FFF2-40B4-BE49-F238E27FC236}">
                <a16:creationId xmlns:a16="http://schemas.microsoft.com/office/drawing/2014/main" id="{51BA55E2-A8BB-4348-947D-C893EBB82E77}"/>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62AEE26B-7CD3-4FB0-AB67-6A3937457A68}"/>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31DFFEE3-DEED-4FD3-80A9-B84E9064C78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11</a:t>
            </a:fld>
            <a:endParaRPr lang="en-GB" altLang="en-US"/>
          </a:p>
        </p:txBody>
      </p:sp>
      <p:pic>
        <p:nvPicPr>
          <p:cNvPr id="7" name="Content Placeholder 6">
            <a:extLst>
              <a:ext uri="{FF2B5EF4-FFF2-40B4-BE49-F238E27FC236}">
                <a16:creationId xmlns:a16="http://schemas.microsoft.com/office/drawing/2014/main" id="{E47192FF-F77C-4D19-A74A-9CC7095B4040}"/>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759496"/>
            <a:ext cx="3923928" cy="3613720"/>
          </a:xfrm>
          <a:prstGeom prst="rect">
            <a:avLst/>
          </a:prstGeom>
          <a:noFill/>
          <a:ln>
            <a:noFill/>
          </a:ln>
        </p:spPr>
      </p:pic>
      <p:pic>
        <p:nvPicPr>
          <p:cNvPr id="8" name="Picture 7">
            <a:extLst>
              <a:ext uri="{FF2B5EF4-FFF2-40B4-BE49-F238E27FC236}">
                <a16:creationId xmlns:a16="http://schemas.microsoft.com/office/drawing/2014/main" id="{B285BAF0-1295-4DB2-AAB6-DB641307A9E6}"/>
              </a:ext>
            </a:extLst>
          </p:cNvPr>
          <p:cNvPicPr>
            <a:picLocks noChangeAspect="1"/>
          </p:cNvPicPr>
          <p:nvPr/>
        </p:nvPicPr>
        <p:blipFill>
          <a:blip r:embed="rId3"/>
          <a:stretch>
            <a:fillRect/>
          </a:stretch>
        </p:blipFill>
        <p:spPr>
          <a:xfrm>
            <a:off x="3923928" y="1601411"/>
            <a:ext cx="5352841" cy="2432445"/>
          </a:xfrm>
          <a:prstGeom prst="rect">
            <a:avLst/>
          </a:prstGeom>
        </p:spPr>
      </p:pic>
      <p:pic>
        <p:nvPicPr>
          <p:cNvPr id="9" name="Picture 8">
            <a:extLst>
              <a:ext uri="{FF2B5EF4-FFF2-40B4-BE49-F238E27FC236}">
                <a16:creationId xmlns:a16="http://schemas.microsoft.com/office/drawing/2014/main" id="{8F49D2AA-81CF-4828-AEAB-2BDB97908A1A}"/>
              </a:ext>
            </a:extLst>
          </p:cNvPr>
          <p:cNvPicPr>
            <a:picLocks noChangeAspect="1"/>
          </p:cNvPicPr>
          <p:nvPr/>
        </p:nvPicPr>
        <p:blipFill>
          <a:blip r:embed="rId4"/>
          <a:stretch>
            <a:fillRect/>
          </a:stretch>
        </p:blipFill>
        <p:spPr>
          <a:xfrm>
            <a:off x="4013139" y="4430095"/>
            <a:ext cx="4908879" cy="1826150"/>
          </a:xfrm>
          <a:prstGeom prst="rect">
            <a:avLst/>
          </a:prstGeom>
        </p:spPr>
      </p:pic>
      <p:sp>
        <p:nvSpPr>
          <p:cNvPr id="10" name="Oval 9">
            <a:extLst>
              <a:ext uri="{FF2B5EF4-FFF2-40B4-BE49-F238E27FC236}">
                <a16:creationId xmlns:a16="http://schemas.microsoft.com/office/drawing/2014/main" id="{FAB40FB2-5C9D-425D-965D-792516E47E20}"/>
              </a:ext>
            </a:extLst>
          </p:cNvPr>
          <p:cNvSpPr/>
          <p:nvPr/>
        </p:nvSpPr>
        <p:spPr bwMode="auto">
          <a:xfrm>
            <a:off x="1301878" y="4086489"/>
            <a:ext cx="2443087" cy="403044"/>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 name="Oval 10">
            <a:extLst>
              <a:ext uri="{FF2B5EF4-FFF2-40B4-BE49-F238E27FC236}">
                <a16:creationId xmlns:a16="http://schemas.microsoft.com/office/drawing/2014/main" id="{E2F86475-9482-4BF6-9FE3-E999D8649545}"/>
              </a:ext>
            </a:extLst>
          </p:cNvPr>
          <p:cNvSpPr/>
          <p:nvPr/>
        </p:nvSpPr>
        <p:spPr bwMode="auto">
          <a:xfrm>
            <a:off x="7956375" y="1892948"/>
            <a:ext cx="864097" cy="1992441"/>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 name="Oval 11">
            <a:extLst>
              <a:ext uri="{FF2B5EF4-FFF2-40B4-BE49-F238E27FC236}">
                <a16:creationId xmlns:a16="http://schemas.microsoft.com/office/drawing/2014/main" id="{2362F413-F6CD-4E56-85DE-F1577BB8CD77}"/>
              </a:ext>
            </a:extLst>
          </p:cNvPr>
          <p:cNvSpPr/>
          <p:nvPr/>
        </p:nvSpPr>
        <p:spPr bwMode="auto">
          <a:xfrm>
            <a:off x="7812558" y="4649767"/>
            <a:ext cx="978351" cy="1936454"/>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3" name="TextBox 12">
            <a:extLst>
              <a:ext uri="{FF2B5EF4-FFF2-40B4-BE49-F238E27FC236}">
                <a16:creationId xmlns:a16="http://schemas.microsoft.com/office/drawing/2014/main" id="{0E0B71A9-469F-4D55-962F-C5B89D04360E}"/>
              </a:ext>
            </a:extLst>
          </p:cNvPr>
          <p:cNvSpPr txBox="1"/>
          <p:nvPr/>
        </p:nvSpPr>
        <p:spPr>
          <a:xfrm>
            <a:off x="812908" y="5475303"/>
            <a:ext cx="2978251" cy="276999"/>
          </a:xfrm>
          <a:prstGeom prst="rect">
            <a:avLst/>
          </a:prstGeom>
          <a:noFill/>
        </p:spPr>
        <p:txBody>
          <a:bodyPr wrap="none" rtlCol="0">
            <a:spAutoFit/>
          </a:bodyPr>
          <a:lstStyle/>
          <a:p>
            <a:r>
              <a:rPr lang="en-US" dirty="0"/>
              <a:t>EDCA based ranging measurement exchange</a:t>
            </a:r>
          </a:p>
        </p:txBody>
      </p:sp>
      <p:sp>
        <p:nvSpPr>
          <p:cNvPr id="14" name="TextBox 13">
            <a:extLst>
              <a:ext uri="{FF2B5EF4-FFF2-40B4-BE49-F238E27FC236}">
                <a16:creationId xmlns:a16="http://schemas.microsoft.com/office/drawing/2014/main" id="{2A80CE43-70BA-4257-897F-9EFA11A3BBBA}"/>
              </a:ext>
            </a:extLst>
          </p:cNvPr>
          <p:cNvSpPr txBox="1"/>
          <p:nvPr/>
        </p:nvSpPr>
        <p:spPr>
          <a:xfrm>
            <a:off x="5191665" y="3931346"/>
            <a:ext cx="2375971" cy="276999"/>
          </a:xfrm>
          <a:prstGeom prst="rect">
            <a:avLst/>
          </a:prstGeom>
          <a:noFill/>
        </p:spPr>
        <p:txBody>
          <a:bodyPr wrap="none" rtlCol="0">
            <a:spAutoFit/>
          </a:bodyPr>
          <a:lstStyle/>
          <a:p>
            <a:r>
              <a:rPr lang="en-US" dirty="0"/>
              <a:t>TB ranging measurement exchange</a:t>
            </a:r>
          </a:p>
        </p:txBody>
      </p:sp>
      <p:sp>
        <p:nvSpPr>
          <p:cNvPr id="15" name="TextBox 14">
            <a:extLst>
              <a:ext uri="{FF2B5EF4-FFF2-40B4-BE49-F238E27FC236}">
                <a16:creationId xmlns:a16="http://schemas.microsoft.com/office/drawing/2014/main" id="{0B93E91E-2229-4FD4-BFFE-838562D11C67}"/>
              </a:ext>
            </a:extLst>
          </p:cNvPr>
          <p:cNvSpPr txBox="1"/>
          <p:nvPr/>
        </p:nvSpPr>
        <p:spPr>
          <a:xfrm>
            <a:off x="5312420" y="6224995"/>
            <a:ext cx="2691763" cy="276999"/>
          </a:xfrm>
          <a:prstGeom prst="rect">
            <a:avLst/>
          </a:prstGeom>
          <a:noFill/>
        </p:spPr>
        <p:txBody>
          <a:bodyPr wrap="none" rtlCol="0">
            <a:spAutoFit/>
          </a:bodyPr>
          <a:lstStyle/>
          <a:p>
            <a:r>
              <a:rPr lang="en-US" dirty="0"/>
              <a:t>Non-TB ranging measurement exchange</a:t>
            </a:r>
          </a:p>
        </p:txBody>
      </p:sp>
    </p:spTree>
    <p:extLst>
      <p:ext uri="{BB962C8B-B14F-4D97-AF65-F5344CB8AC3E}">
        <p14:creationId xmlns:p14="http://schemas.microsoft.com/office/powerpoint/2010/main" val="856405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B03EE7-5BA0-40DD-A4C6-A6D933C8F29F}"/>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5C87E166-4099-487F-B812-83D1C392755C}"/>
              </a:ext>
            </a:extLst>
          </p:cNvPr>
          <p:cNvSpPr>
            <a:spLocks noGrp="1"/>
          </p:cNvSpPr>
          <p:nvPr>
            <p:ph idx="1"/>
          </p:nvPr>
        </p:nvSpPr>
        <p:spPr/>
        <p:txBody>
          <a:bodyPr/>
          <a:lstStyle/>
          <a:p>
            <a:r>
              <a:rPr lang="en-US" dirty="0"/>
              <a:t>In this contribution we presented some preliminary analysis of comparison between FTM and sensing procedure.</a:t>
            </a:r>
          </a:p>
          <a:p>
            <a:endParaRPr lang="en-US" dirty="0"/>
          </a:p>
          <a:p>
            <a:r>
              <a:rPr lang="en-US" dirty="0"/>
              <a:t>We think we can reuse relevant aspects from FTM, and meanwhile redesign aspects that is not applicable to sensing.</a:t>
            </a:r>
          </a:p>
        </p:txBody>
      </p:sp>
      <p:sp>
        <p:nvSpPr>
          <p:cNvPr id="4" name="Date Placeholder 3">
            <a:extLst>
              <a:ext uri="{FF2B5EF4-FFF2-40B4-BE49-F238E27FC236}">
                <a16:creationId xmlns:a16="http://schemas.microsoft.com/office/drawing/2014/main" id="{AC62DC2D-A60C-4309-A7EF-99812A896974}"/>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43DEFB65-A604-4559-AC6D-DADEFEAF6223}"/>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F0F8C7CC-8A16-4029-9EB6-8C1030F670CE}"/>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12</a:t>
            </a:fld>
            <a:endParaRPr lang="en-GB" altLang="en-US"/>
          </a:p>
        </p:txBody>
      </p:sp>
    </p:spTree>
    <p:extLst>
      <p:ext uri="{BB962C8B-B14F-4D97-AF65-F5344CB8AC3E}">
        <p14:creationId xmlns:p14="http://schemas.microsoft.com/office/powerpoint/2010/main" val="3717967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54CB8-BD6F-44DE-A6E1-8EABF6B7D04C}"/>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BE244BBE-EF7C-4FA9-8243-1F0D7D6D272F}"/>
              </a:ext>
            </a:extLst>
          </p:cNvPr>
          <p:cNvSpPr>
            <a:spLocks noGrp="1"/>
          </p:cNvSpPr>
          <p:nvPr>
            <p:ph idx="1"/>
          </p:nvPr>
        </p:nvSpPr>
        <p:spPr/>
        <p:txBody>
          <a:bodyPr/>
          <a:lstStyle/>
          <a:p>
            <a:pPr marL="0" indent="0">
              <a:buNone/>
            </a:pPr>
            <a:r>
              <a:rPr lang="en-US" dirty="0"/>
              <a:t>[1] DCN 032r1, Comparison of the SENS Approaches</a:t>
            </a:r>
          </a:p>
          <a:p>
            <a:pPr marL="0" indent="0">
              <a:buNone/>
            </a:pPr>
            <a:r>
              <a:rPr lang="en-US" dirty="0"/>
              <a:t>[2] IEEE </a:t>
            </a:r>
            <a:r>
              <a:rPr lang="en-US" dirty="0" err="1"/>
              <a:t>REVmd</a:t>
            </a:r>
            <a:r>
              <a:rPr lang="en-US" dirty="0"/>
              <a:t> D5.0</a:t>
            </a:r>
          </a:p>
          <a:p>
            <a:pPr marL="0" indent="0">
              <a:buNone/>
            </a:pPr>
            <a:r>
              <a:rPr lang="en-US" dirty="0"/>
              <a:t>[3] IEEE 11az D3.0</a:t>
            </a:r>
          </a:p>
          <a:p>
            <a:pPr marL="0" indent="0">
              <a:buNone/>
            </a:pPr>
            <a:r>
              <a:rPr lang="en-US" dirty="0"/>
              <a:t>[4] DCN 145r4, Collaborative WLAN Sensing – Follow Ups</a:t>
            </a:r>
          </a:p>
          <a:p>
            <a:pPr marL="0" indent="0">
              <a:buNone/>
            </a:pPr>
            <a:r>
              <a:rPr lang="en-US" dirty="0"/>
              <a:t>[5] DCN 1533r0, Collaborative WLAN Sensing</a:t>
            </a:r>
          </a:p>
          <a:p>
            <a:pPr marL="0" indent="0">
              <a:buNone/>
            </a:pPr>
            <a:r>
              <a:rPr lang="en-US" dirty="0"/>
              <a:t>[6] DCN 1416r0, Wi-Fi sensing: Cooperation and standard support</a:t>
            </a:r>
          </a:p>
        </p:txBody>
      </p:sp>
      <p:sp>
        <p:nvSpPr>
          <p:cNvPr id="4" name="Date Placeholder 3">
            <a:extLst>
              <a:ext uri="{FF2B5EF4-FFF2-40B4-BE49-F238E27FC236}">
                <a16:creationId xmlns:a16="http://schemas.microsoft.com/office/drawing/2014/main" id="{72363ADE-C55E-4B03-BD84-DAB187DBD626}"/>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60A14DC3-573C-413E-82FA-E9FA5D4DDF6E}"/>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0D7150D2-61E9-4B0F-B187-AC1DB446DDD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13</a:t>
            </a:fld>
            <a:endParaRPr lang="en-GB" altLang="en-US"/>
          </a:p>
        </p:txBody>
      </p:sp>
    </p:spTree>
    <p:extLst>
      <p:ext uri="{BB962C8B-B14F-4D97-AF65-F5344CB8AC3E}">
        <p14:creationId xmlns:p14="http://schemas.microsoft.com/office/powerpoint/2010/main" val="40880741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75F94-6D38-4C74-BE59-F297F9241C57}"/>
              </a:ext>
            </a:extLst>
          </p:cNvPr>
          <p:cNvSpPr>
            <a:spLocks noGrp="1"/>
          </p:cNvSpPr>
          <p:nvPr>
            <p:ph type="title"/>
          </p:nvPr>
        </p:nvSpPr>
        <p:spPr/>
        <p:txBody>
          <a:bodyPr/>
          <a:lstStyle/>
          <a:p>
            <a:r>
              <a:rPr lang="en-US" dirty="0"/>
              <a:t>Abstract</a:t>
            </a:r>
          </a:p>
        </p:txBody>
      </p:sp>
      <p:sp>
        <p:nvSpPr>
          <p:cNvPr id="3" name="Content Placeholder 2">
            <a:extLst>
              <a:ext uri="{FF2B5EF4-FFF2-40B4-BE49-F238E27FC236}">
                <a16:creationId xmlns:a16="http://schemas.microsoft.com/office/drawing/2014/main" id="{5AF4E5D0-5BCA-4699-BECE-CE59920CFD45}"/>
              </a:ext>
            </a:extLst>
          </p:cNvPr>
          <p:cNvSpPr>
            <a:spLocks noGrp="1"/>
          </p:cNvSpPr>
          <p:nvPr>
            <p:ph idx="1"/>
          </p:nvPr>
        </p:nvSpPr>
        <p:spPr/>
        <p:txBody>
          <a:bodyPr/>
          <a:lstStyle/>
          <a:p>
            <a:r>
              <a:rPr lang="en-US" dirty="0"/>
              <a:t>A great overview of FTM procedure was presented in [1].</a:t>
            </a:r>
          </a:p>
          <a:p>
            <a:endParaRPr lang="en-US" dirty="0"/>
          </a:p>
          <a:p>
            <a:r>
              <a:rPr lang="en-US" dirty="0"/>
              <a:t>In this contribution, we provide some preliminary analysis of comparison between FTM and sensing procedure.</a:t>
            </a:r>
          </a:p>
          <a:p>
            <a:pPr lvl="1"/>
            <a:r>
              <a:rPr lang="en-US" dirty="0"/>
              <a:t>Based on the analysis, we can then initiate discussions on whether we want to reuse FTM protocol in sensing, and if so, what changes need to be done to accommodate the differences.</a:t>
            </a:r>
          </a:p>
          <a:p>
            <a:endParaRPr lang="en-US" dirty="0"/>
          </a:p>
          <a:p>
            <a:endParaRPr lang="en-US" dirty="0"/>
          </a:p>
        </p:txBody>
      </p:sp>
      <p:sp>
        <p:nvSpPr>
          <p:cNvPr id="4" name="Date Placeholder 3">
            <a:extLst>
              <a:ext uri="{FF2B5EF4-FFF2-40B4-BE49-F238E27FC236}">
                <a16:creationId xmlns:a16="http://schemas.microsoft.com/office/drawing/2014/main" id="{6CBD7346-F943-4D1B-B6C2-2C61E22DFDEE}"/>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09805DD9-F309-46C8-B928-D1EF102DC0C0}"/>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B0D4876A-2C25-4F77-BD0F-781DF6094214}"/>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2</a:t>
            </a:fld>
            <a:endParaRPr lang="en-GB" altLang="en-US"/>
          </a:p>
        </p:txBody>
      </p:sp>
    </p:spTree>
    <p:extLst>
      <p:ext uri="{BB962C8B-B14F-4D97-AF65-F5344CB8AC3E}">
        <p14:creationId xmlns:p14="http://schemas.microsoft.com/office/powerpoint/2010/main" val="2833689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FF6E9-7C84-4479-8DD7-07926AC7E8AC}"/>
              </a:ext>
            </a:extLst>
          </p:cNvPr>
          <p:cNvSpPr>
            <a:spLocks noGrp="1"/>
          </p:cNvSpPr>
          <p:nvPr>
            <p:ph type="title"/>
          </p:nvPr>
        </p:nvSpPr>
        <p:spPr/>
        <p:txBody>
          <a:bodyPr/>
          <a:lstStyle/>
          <a:p>
            <a:r>
              <a:rPr lang="en-US" dirty="0"/>
              <a:t>Main recap of FTM procedure</a:t>
            </a:r>
          </a:p>
        </p:txBody>
      </p:sp>
      <p:sp>
        <p:nvSpPr>
          <p:cNvPr id="3" name="Content Placeholder 2">
            <a:extLst>
              <a:ext uri="{FF2B5EF4-FFF2-40B4-BE49-F238E27FC236}">
                <a16:creationId xmlns:a16="http://schemas.microsoft.com/office/drawing/2014/main" id="{853D6E31-8971-4513-B4C9-DE27FF44DAE2}"/>
              </a:ext>
            </a:extLst>
          </p:cNvPr>
          <p:cNvSpPr>
            <a:spLocks noGrp="1"/>
          </p:cNvSpPr>
          <p:nvPr>
            <p:ph idx="1"/>
          </p:nvPr>
        </p:nvSpPr>
        <p:spPr/>
        <p:txBody>
          <a:bodyPr/>
          <a:lstStyle/>
          <a:p>
            <a:r>
              <a:rPr lang="en-US" sz="2000" dirty="0"/>
              <a:t>The FTM procedure allows a STA to determine its range, relative range and its direction to or from another STA.</a:t>
            </a:r>
          </a:p>
          <a:p>
            <a:pPr lvl="1"/>
            <a:r>
              <a:rPr lang="en-US" sz="1600" dirty="0"/>
              <a:t>Both sub-7 GHz and 60 GHz are supported.</a:t>
            </a:r>
          </a:p>
          <a:p>
            <a:r>
              <a:rPr lang="en-US" sz="2000" dirty="0"/>
              <a:t>An FTM session is an instance of an FTM procedure between an ISTA and an RSTA along with the associated scheduling and operational parameters.</a:t>
            </a:r>
          </a:p>
          <a:p>
            <a:r>
              <a:rPr lang="en-US" sz="2000" dirty="0"/>
              <a:t>An FTM session is composed of a negotiation, measurement exchange and termination.</a:t>
            </a:r>
          </a:p>
          <a:p>
            <a:pPr lvl="1"/>
            <a:r>
              <a:rPr lang="en-US" sz="1600" dirty="0"/>
              <a:t>Multiple mechanisms are defined, including EDCA based ranging, TB ranging, non-TB ranging etc.</a:t>
            </a:r>
          </a:p>
          <a:p>
            <a:r>
              <a:rPr lang="en-US" sz="2000" dirty="0"/>
              <a:t>Pre-Association Security Negotiation (PASN) is defined to enable a secured mode that provides Authentication, Key Management, Encryption, and Message Integrity in unassociated state.</a:t>
            </a:r>
          </a:p>
        </p:txBody>
      </p:sp>
      <p:sp>
        <p:nvSpPr>
          <p:cNvPr id="4" name="Date Placeholder 3">
            <a:extLst>
              <a:ext uri="{FF2B5EF4-FFF2-40B4-BE49-F238E27FC236}">
                <a16:creationId xmlns:a16="http://schemas.microsoft.com/office/drawing/2014/main" id="{7DC346A3-48A6-4749-9E5C-F0A5E4615C94}"/>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2995B53E-42B5-4DEE-912C-4EFE5EBA7850}"/>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0DD7B1F5-5DDB-4C55-B886-C237622674E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3</a:t>
            </a:fld>
            <a:endParaRPr lang="en-GB" altLang="en-US"/>
          </a:p>
        </p:txBody>
      </p:sp>
    </p:spTree>
    <p:extLst>
      <p:ext uri="{BB962C8B-B14F-4D97-AF65-F5344CB8AC3E}">
        <p14:creationId xmlns:p14="http://schemas.microsoft.com/office/powerpoint/2010/main" val="12328444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48A0F-8014-45E2-9A60-A8C826A58DBE}"/>
              </a:ext>
            </a:extLst>
          </p:cNvPr>
          <p:cNvSpPr>
            <a:spLocks noGrp="1"/>
          </p:cNvSpPr>
          <p:nvPr>
            <p:ph type="title"/>
          </p:nvPr>
        </p:nvSpPr>
        <p:spPr/>
        <p:txBody>
          <a:bodyPr/>
          <a:lstStyle/>
          <a:p>
            <a:r>
              <a:rPr lang="en-US" dirty="0"/>
              <a:t>Some low hanging fruit</a:t>
            </a:r>
          </a:p>
        </p:txBody>
      </p:sp>
      <p:sp>
        <p:nvSpPr>
          <p:cNvPr id="3" name="Content Placeholder 2">
            <a:extLst>
              <a:ext uri="{FF2B5EF4-FFF2-40B4-BE49-F238E27FC236}">
                <a16:creationId xmlns:a16="http://schemas.microsoft.com/office/drawing/2014/main" id="{7FACF80C-B563-4549-8FED-98AAE568ED40}"/>
              </a:ext>
            </a:extLst>
          </p:cNvPr>
          <p:cNvSpPr>
            <a:spLocks noGrp="1"/>
          </p:cNvSpPr>
          <p:nvPr>
            <p:ph idx="1"/>
          </p:nvPr>
        </p:nvSpPr>
        <p:spPr/>
        <p:txBody>
          <a:bodyPr/>
          <a:lstStyle/>
          <a:p>
            <a:r>
              <a:rPr lang="en-US" sz="2000" dirty="0"/>
              <a:t>The overall procedure flow for sensing is similar to FTM, including negotiation, measurement, and termination.</a:t>
            </a:r>
          </a:p>
          <a:p>
            <a:pPr lvl="1"/>
            <a:r>
              <a:rPr lang="en-US" sz="1600" dirty="0"/>
              <a:t>Negotiation: We can define a similar request/response frame exchange process, with a new Sensing Request/Response frame and new information elements containing the information needed for exchange.</a:t>
            </a:r>
          </a:p>
          <a:p>
            <a:pPr lvl="1"/>
            <a:r>
              <a:rPr lang="en-US" sz="1600" dirty="0"/>
              <a:t>Measurement: For the sub-7 GHz, reusing the NDP packets to perform sensing measurement is a good choice. For the 60 GHz, we can use the TRN fields.</a:t>
            </a:r>
          </a:p>
          <a:p>
            <a:pPr lvl="1"/>
            <a:r>
              <a:rPr lang="en-US" sz="1600" dirty="0"/>
              <a:t>Termination:</a:t>
            </a:r>
            <a:r>
              <a:rPr lang="zh-CN" altLang="en-US" sz="1600" dirty="0"/>
              <a:t> </a:t>
            </a:r>
            <a:r>
              <a:rPr lang="en-US" altLang="zh-CN" sz="1600" dirty="0"/>
              <a:t>Implicit termination can be defined similarly after the last negotiated burst instance. Explicit termination need separate signaling.</a:t>
            </a:r>
          </a:p>
          <a:p>
            <a:pPr lvl="1"/>
            <a:endParaRPr lang="en-US" altLang="zh-CN" sz="1600" dirty="0"/>
          </a:p>
          <a:p>
            <a:r>
              <a:rPr lang="en-US" altLang="zh-CN" sz="2000" dirty="0"/>
              <a:t>The PASN protocol can be reused to address scenarios where members of a sensing session are not in associated state.</a:t>
            </a:r>
          </a:p>
          <a:p>
            <a:pPr lvl="1"/>
            <a:endParaRPr lang="en-US" sz="1600" dirty="0"/>
          </a:p>
          <a:p>
            <a:pPr lvl="1"/>
            <a:endParaRPr lang="en-US" sz="1600" dirty="0"/>
          </a:p>
        </p:txBody>
      </p:sp>
      <p:sp>
        <p:nvSpPr>
          <p:cNvPr id="4" name="Date Placeholder 3">
            <a:extLst>
              <a:ext uri="{FF2B5EF4-FFF2-40B4-BE49-F238E27FC236}">
                <a16:creationId xmlns:a16="http://schemas.microsoft.com/office/drawing/2014/main" id="{705B6FA5-D58A-46C3-8009-C175009A3317}"/>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4E729BC8-4CDB-474D-B32B-ED6B29AD494D}"/>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0B7D660E-7B07-4073-BB17-4D87A51F1832}"/>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4</a:t>
            </a:fld>
            <a:endParaRPr lang="en-GB" altLang="en-US"/>
          </a:p>
        </p:txBody>
      </p:sp>
    </p:spTree>
    <p:extLst>
      <p:ext uri="{BB962C8B-B14F-4D97-AF65-F5344CB8AC3E}">
        <p14:creationId xmlns:p14="http://schemas.microsoft.com/office/powerpoint/2010/main" val="1703692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6AD5E-C3D9-44D8-9C86-BF98082D1D1E}"/>
              </a:ext>
            </a:extLst>
          </p:cNvPr>
          <p:cNvSpPr>
            <a:spLocks noGrp="1"/>
          </p:cNvSpPr>
          <p:nvPr>
            <p:ph type="title"/>
          </p:nvPr>
        </p:nvSpPr>
        <p:spPr/>
        <p:txBody>
          <a:bodyPr/>
          <a:lstStyle/>
          <a:p>
            <a:r>
              <a:rPr lang="en-US" dirty="0"/>
              <a:t>Tricky parts</a:t>
            </a:r>
          </a:p>
        </p:txBody>
      </p:sp>
      <p:sp>
        <p:nvSpPr>
          <p:cNvPr id="3" name="Content Placeholder 2">
            <a:extLst>
              <a:ext uri="{FF2B5EF4-FFF2-40B4-BE49-F238E27FC236}">
                <a16:creationId xmlns:a16="http://schemas.microsoft.com/office/drawing/2014/main" id="{7202B907-0BE4-48E9-9721-5320D4B71CF0}"/>
              </a:ext>
            </a:extLst>
          </p:cNvPr>
          <p:cNvSpPr>
            <a:spLocks noGrp="1"/>
          </p:cNvSpPr>
          <p:nvPr>
            <p:ph idx="1"/>
          </p:nvPr>
        </p:nvSpPr>
        <p:spPr/>
        <p:txBody>
          <a:bodyPr/>
          <a:lstStyle/>
          <a:p>
            <a:r>
              <a:rPr lang="en-US" sz="2000" dirty="0"/>
              <a:t>Although FTM and sensing procedures share lots of similarities, which makes it attractive to reuse the FTM protocol for sensing, there are several major differences that need to be considered carefully.</a:t>
            </a:r>
          </a:p>
          <a:p>
            <a:pPr lvl="1"/>
            <a:endParaRPr lang="en-US" sz="1600" dirty="0"/>
          </a:p>
        </p:txBody>
      </p:sp>
      <p:sp>
        <p:nvSpPr>
          <p:cNvPr id="4" name="Date Placeholder 3">
            <a:extLst>
              <a:ext uri="{FF2B5EF4-FFF2-40B4-BE49-F238E27FC236}">
                <a16:creationId xmlns:a16="http://schemas.microsoft.com/office/drawing/2014/main" id="{AA7318B0-9455-439B-BA43-2CEFECA28E0B}"/>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0EA0C2C5-EE7F-4446-B153-782EE6666046}"/>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AB78DA07-0896-48F4-89B1-F42C69B4C6C7}"/>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5</a:t>
            </a:fld>
            <a:endParaRPr lang="en-GB" altLang="en-US"/>
          </a:p>
        </p:txBody>
      </p:sp>
    </p:spTree>
    <p:extLst>
      <p:ext uri="{BB962C8B-B14F-4D97-AF65-F5344CB8AC3E}">
        <p14:creationId xmlns:p14="http://schemas.microsoft.com/office/powerpoint/2010/main" val="3438861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33198-CA41-401B-9769-4AAE5CFA79B1}"/>
              </a:ext>
            </a:extLst>
          </p:cNvPr>
          <p:cNvSpPr>
            <a:spLocks noGrp="1"/>
          </p:cNvSpPr>
          <p:nvPr>
            <p:ph type="title"/>
          </p:nvPr>
        </p:nvSpPr>
        <p:spPr/>
        <p:txBody>
          <a:bodyPr/>
          <a:lstStyle/>
          <a:p>
            <a:r>
              <a:rPr lang="en-US" dirty="0"/>
              <a:t>Initiator</a:t>
            </a:r>
          </a:p>
        </p:txBody>
      </p:sp>
      <p:sp>
        <p:nvSpPr>
          <p:cNvPr id="3" name="Content Placeholder 2">
            <a:extLst>
              <a:ext uri="{FF2B5EF4-FFF2-40B4-BE49-F238E27FC236}">
                <a16:creationId xmlns:a16="http://schemas.microsoft.com/office/drawing/2014/main" id="{9E306B5F-975E-4828-82DA-3D4747126E3C}"/>
              </a:ext>
            </a:extLst>
          </p:cNvPr>
          <p:cNvSpPr>
            <a:spLocks noGrp="1"/>
          </p:cNvSpPr>
          <p:nvPr>
            <p:ph idx="1"/>
          </p:nvPr>
        </p:nvSpPr>
        <p:spPr/>
        <p:txBody>
          <a:bodyPr/>
          <a:lstStyle/>
          <a:p>
            <a:r>
              <a:rPr lang="en-US" sz="2000" dirty="0"/>
              <a:t>In FTM procedure, even though the spec does not explicitly restrict an AP STA to become an initiator, in a typical scenario the ISTA is a non-AP STA, the RSTA is an AP STA.	</a:t>
            </a:r>
          </a:p>
          <a:p>
            <a:pPr lvl="1"/>
            <a:r>
              <a:rPr lang="en-US" sz="1600" dirty="0"/>
              <a:t>RSTA, which is typically an AP STA, therefore provides scheduling, protection, and time synchronization.</a:t>
            </a:r>
          </a:p>
          <a:p>
            <a:endParaRPr lang="en-US" dirty="0"/>
          </a:p>
          <a:p>
            <a:r>
              <a:rPr lang="en-US" sz="2000" dirty="0"/>
              <a:t>However, for sensing, both non-AP STA and AP STA can initiate a sensing session, and both have its typical use cases.</a:t>
            </a:r>
          </a:p>
          <a:p>
            <a:pPr lvl="1"/>
            <a:r>
              <a:rPr lang="en-US" sz="1600" dirty="0"/>
              <a:t>So it is not necessarily that the RSTA provides scheduling, protection, and time synchronization.</a:t>
            </a:r>
          </a:p>
        </p:txBody>
      </p:sp>
      <p:sp>
        <p:nvSpPr>
          <p:cNvPr id="4" name="Date Placeholder 3">
            <a:extLst>
              <a:ext uri="{FF2B5EF4-FFF2-40B4-BE49-F238E27FC236}">
                <a16:creationId xmlns:a16="http://schemas.microsoft.com/office/drawing/2014/main" id="{B30761CC-2F9E-465D-B158-7FFCD828198B}"/>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EF5BD2DB-9E90-4A1E-A70C-308D85E100B1}"/>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B2F69183-C2A0-4020-8174-5DA49148AE41}"/>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6</a:t>
            </a:fld>
            <a:endParaRPr lang="en-GB" altLang="en-US"/>
          </a:p>
        </p:txBody>
      </p:sp>
    </p:spTree>
    <p:extLst>
      <p:ext uri="{BB962C8B-B14F-4D97-AF65-F5344CB8AC3E}">
        <p14:creationId xmlns:p14="http://schemas.microsoft.com/office/powerpoint/2010/main" val="1623060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03713-86EA-4768-9BEF-922E36CBC593}"/>
              </a:ext>
            </a:extLst>
          </p:cNvPr>
          <p:cNvSpPr>
            <a:spLocks noGrp="1"/>
          </p:cNvSpPr>
          <p:nvPr>
            <p:ph type="title"/>
          </p:nvPr>
        </p:nvSpPr>
        <p:spPr/>
        <p:txBody>
          <a:bodyPr/>
          <a:lstStyle/>
          <a:p>
            <a:r>
              <a:rPr lang="en-US" dirty="0"/>
              <a:t>Responder</a:t>
            </a:r>
          </a:p>
        </p:txBody>
      </p:sp>
      <p:sp>
        <p:nvSpPr>
          <p:cNvPr id="3" name="Content Placeholder 2">
            <a:extLst>
              <a:ext uri="{FF2B5EF4-FFF2-40B4-BE49-F238E27FC236}">
                <a16:creationId xmlns:a16="http://schemas.microsoft.com/office/drawing/2014/main" id="{69CD6836-57FF-4E7A-B89E-8E626172C65C}"/>
              </a:ext>
            </a:extLst>
          </p:cNvPr>
          <p:cNvSpPr>
            <a:spLocks noGrp="1"/>
          </p:cNvSpPr>
          <p:nvPr>
            <p:ph idx="1"/>
          </p:nvPr>
        </p:nvSpPr>
        <p:spPr/>
        <p:txBody>
          <a:bodyPr/>
          <a:lstStyle/>
          <a:p>
            <a:r>
              <a:rPr lang="en-US" dirty="0"/>
              <a:t>In FTM procedure, one sensing session is always between one initiator and one responder.</a:t>
            </a:r>
          </a:p>
          <a:p>
            <a:endParaRPr lang="en-US" dirty="0"/>
          </a:p>
          <a:p>
            <a:r>
              <a:rPr lang="en-US" dirty="0"/>
              <a:t>However, for sensing, there may be multiple responders in one sensing session.</a:t>
            </a:r>
          </a:p>
          <a:p>
            <a:pPr lvl="1"/>
            <a:r>
              <a:rPr lang="en-US" dirty="0"/>
              <a:t>To achieve collaborative sensing [4][5][6].</a:t>
            </a:r>
          </a:p>
        </p:txBody>
      </p:sp>
      <p:sp>
        <p:nvSpPr>
          <p:cNvPr id="4" name="Date Placeholder 3">
            <a:extLst>
              <a:ext uri="{FF2B5EF4-FFF2-40B4-BE49-F238E27FC236}">
                <a16:creationId xmlns:a16="http://schemas.microsoft.com/office/drawing/2014/main" id="{F5BA81CE-1407-4205-83AB-B1332248BD69}"/>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1CF74A00-957E-44E9-9B09-2CB57BB7AC07}"/>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8453354E-5BCB-4275-8EC9-6E25CBC85AC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7</a:t>
            </a:fld>
            <a:endParaRPr lang="en-GB" altLang="en-US"/>
          </a:p>
        </p:txBody>
      </p:sp>
    </p:spTree>
    <p:extLst>
      <p:ext uri="{BB962C8B-B14F-4D97-AF65-F5344CB8AC3E}">
        <p14:creationId xmlns:p14="http://schemas.microsoft.com/office/powerpoint/2010/main" val="4036463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44FBF-28B0-4A42-AC21-837617BBA371}"/>
              </a:ext>
            </a:extLst>
          </p:cNvPr>
          <p:cNvSpPr>
            <a:spLocks noGrp="1"/>
          </p:cNvSpPr>
          <p:nvPr>
            <p:ph type="title"/>
          </p:nvPr>
        </p:nvSpPr>
        <p:spPr/>
        <p:txBody>
          <a:bodyPr/>
          <a:lstStyle/>
          <a:p>
            <a:r>
              <a:rPr lang="en-US" dirty="0"/>
              <a:t>Bidirectional vs. unidirectional measurement</a:t>
            </a:r>
          </a:p>
        </p:txBody>
      </p:sp>
      <p:sp>
        <p:nvSpPr>
          <p:cNvPr id="3" name="Content Placeholder 2">
            <a:extLst>
              <a:ext uri="{FF2B5EF4-FFF2-40B4-BE49-F238E27FC236}">
                <a16:creationId xmlns:a16="http://schemas.microsoft.com/office/drawing/2014/main" id="{581D99FB-DDDA-48BA-96AC-EB7C07EBE4CE}"/>
              </a:ext>
            </a:extLst>
          </p:cNvPr>
          <p:cNvSpPr>
            <a:spLocks noGrp="1"/>
          </p:cNvSpPr>
          <p:nvPr>
            <p:ph idx="1"/>
          </p:nvPr>
        </p:nvSpPr>
        <p:spPr/>
        <p:txBody>
          <a:bodyPr/>
          <a:lstStyle/>
          <a:p>
            <a:r>
              <a:rPr lang="en-US" sz="2000" dirty="0"/>
              <a:t>In FTM procedure, in order to get the RTT, both ISTA and RSTA are required to send PPDUs to the other, so there is always bidirectional measurement.</a:t>
            </a:r>
          </a:p>
          <a:p>
            <a:pPr lvl="1"/>
            <a:r>
              <a:rPr lang="en-US" sz="1800" dirty="0"/>
              <a:t>FTM and Ack for EDCA based ranging measurement exchange.</a:t>
            </a:r>
          </a:p>
          <a:p>
            <a:pPr lvl="1"/>
            <a:r>
              <a:rPr lang="en-US" sz="1800" dirty="0"/>
              <a:t>I2R NDP and R2I NDP for TB and Non-TB ranging measurement exchange.</a:t>
            </a:r>
          </a:p>
          <a:p>
            <a:pPr lvl="1"/>
            <a:endParaRPr lang="en-US" sz="1800" dirty="0"/>
          </a:p>
          <a:p>
            <a:r>
              <a:rPr lang="en-US" sz="2000" dirty="0"/>
              <a:t>However, when performing sensing measurement, we may only need unidirectional PPDUs sent from the transmitters to receivers to perform sensing. </a:t>
            </a:r>
          </a:p>
          <a:p>
            <a:pPr lvl="1"/>
            <a:r>
              <a:rPr lang="en-US" sz="1800" dirty="0"/>
              <a:t>During the measurement phase, sensing receivers do not need to send sensing PPDUs to transmitters.</a:t>
            </a:r>
          </a:p>
          <a:p>
            <a:pPr lvl="1"/>
            <a:r>
              <a:rPr lang="en-US" sz="1800" dirty="0"/>
              <a:t>This also helps with reducing the flow overhead.</a:t>
            </a:r>
          </a:p>
        </p:txBody>
      </p:sp>
      <p:sp>
        <p:nvSpPr>
          <p:cNvPr id="4" name="Date Placeholder 3">
            <a:extLst>
              <a:ext uri="{FF2B5EF4-FFF2-40B4-BE49-F238E27FC236}">
                <a16:creationId xmlns:a16="http://schemas.microsoft.com/office/drawing/2014/main" id="{51BA55E2-A8BB-4348-947D-C893EBB82E77}"/>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62AEE26B-7CD3-4FB0-AB67-6A3937457A68}"/>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31DFFEE3-DEED-4FD3-80A9-B84E9064C78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8</a:t>
            </a:fld>
            <a:endParaRPr lang="en-GB" altLang="en-US"/>
          </a:p>
        </p:txBody>
      </p:sp>
    </p:spTree>
    <p:extLst>
      <p:ext uri="{BB962C8B-B14F-4D97-AF65-F5344CB8AC3E}">
        <p14:creationId xmlns:p14="http://schemas.microsoft.com/office/powerpoint/2010/main" val="40967381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44FBF-28B0-4A42-AC21-837617BBA371}"/>
              </a:ext>
            </a:extLst>
          </p:cNvPr>
          <p:cNvSpPr>
            <a:spLocks noGrp="1"/>
          </p:cNvSpPr>
          <p:nvPr>
            <p:ph type="title"/>
          </p:nvPr>
        </p:nvSpPr>
        <p:spPr/>
        <p:txBody>
          <a:bodyPr/>
          <a:lstStyle/>
          <a:p>
            <a:r>
              <a:rPr lang="en-US" dirty="0"/>
              <a:t>Bidirectional measurement in FTM</a:t>
            </a:r>
          </a:p>
        </p:txBody>
      </p:sp>
      <p:sp>
        <p:nvSpPr>
          <p:cNvPr id="4" name="Date Placeholder 3">
            <a:extLst>
              <a:ext uri="{FF2B5EF4-FFF2-40B4-BE49-F238E27FC236}">
                <a16:creationId xmlns:a16="http://schemas.microsoft.com/office/drawing/2014/main" id="{51BA55E2-A8BB-4348-947D-C893EBB82E77}"/>
              </a:ext>
            </a:extLst>
          </p:cNvPr>
          <p:cNvSpPr>
            <a:spLocks noGrp="1"/>
          </p:cNvSpPr>
          <p:nvPr>
            <p:ph type="dt" sz="half" idx="10"/>
          </p:nvPr>
        </p:nvSpPr>
        <p:spPr/>
        <p:txBody>
          <a:bodyPr/>
          <a:lstStyle/>
          <a:p>
            <a:pPr>
              <a:defRPr/>
            </a:pPr>
            <a:r>
              <a:rPr lang="en-US" altLang="zh-CN"/>
              <a:t>March 2021</a:t>
            </a:r>
            <a:endParaRPr lang="en-GB" altLang="en-US" dirty="0"/>
          </a:p>
        </p:txBody>
      </p:sp>
      <p:sp>
        <p:nvSpPr>
          <p:cNvPr id="5" name="Footer Placeholder 4">
            <a:extLst>
              <a:ext uri="{FF2B5EF4-FFF2-40B4-BE49-F238E27FC236}">
                <a16:creationId xmlns:a16="http://schemas.microsoft.com/office/drawing/2014/main" id="{62AEE26B-7CD3-4FB0-AB67-6A3937457A68}"/>
              </a:ext>
            </a:extLst>
          </p:cNvPr>
          <p:cNvSpPr>
            <a:spLocks noGrp="1"/>
          </p:cNvSpPr>
          <p:nvPr>
            <p:ph type="ftr" sz="quarter" idx="11"/>
          </p:nvPr>
        </p:nvSpPr>
        <p:spPr/>
        <p:txBody>
          <a:bodyPr/>
          <a:lstStyle/>
          <a:p>
            <a:pPr>
              <a:defRPr/>
            </a:pPr>
            <a:r>
              <a:rPr lang="en-GB"/>
              <a:t>Cheng Chen, Intel</a:t>
            </a:r>
            <a:endParaRPr lang="en-GB" dirty="0"/>
          </a:p>
        </p:txBody>
      </p:sp>
      <p:sp>
        <p:nvSpPr>
          <p:cNvPr id="6" name="Slide Number Placeholder 5">
            <a:extLst>
              <a:ext uri="{FF2B5EF4-FFF2-40B4-BE49-F238E27FC236}">
                <a16:creationId xmlns:a16="http://schemas.microsoft.com/office/drawing/2014/main" id="{31DFFEE3-DEED-4FD3-80A9-B84E9064C78C}"/>
              </a:ext>
            </a:extLst>
          </p:cNvPr>
          <p:cNvSpPr>
            <a:spLocks noGrp="1"/>
          </p:cNvSpPr>
          <p:nvPr>
            <p:ph type="sldNum" sz="quarter" idx="12"/>
          </p:nvPr>
        </p:nvSpPr>
        <p:spPr/>
        <p:txBody>
          <a:bodyPr/>
          <a:lstStyle/>
          <a:p>
            <a:pPr>
              <a:defRPr/>
            </a:pPr>
            <a:r>
              <a:rPr lang="en-GB" altLang="en-US"/>
              <a:t>Slide </a:t>
            </a:r>
            <a:fld id="{6D24465E-2B0A-4D96-BA39-EC98956D452B}" type="slidenum">
              <a:rPr lang="en-GB" altLang="en-US" smtClean="0"/>
              <a:pPr>
                <a:defRPr/>
              </a:pPr>
              <a:t>9</a:t>
            </a:fld>
            <a:endParaRPr lang="en-GB" altLang="en-US"/>
          </a:p>
        </p:txBody>
      </p:sp>
      <p:pic>
        <p:nvPicPr>
          <p:cNvPr id="7" name="Content Placeholder 6">
            <a:extLst>
              <a:ext uri="{FF2B5EF4-FFF2-40B4-BE49-F238E27FC236}">
                <a16:creationId xmlns:a16="http://schemas.microsoft.com/office/drawing/2014/main" id="{E47192FF-F77C-4D19-A74A-9CC7095B4040}"/>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759496"/>
            <a:ext cx="3923928" cy="3613720"/>
          </a:xfrm>
          <a:prstGeom prst="rect">
            <a:avLst/>
          </a:prstGeom>
          <a:noFill/>
          <a:ln>
            <a:noFill/>
          </a:ln>
        </p:spPr>
      </p:pic>
      <p:pic>
        <p:nvPicPr>
          <p:cNvPr id="8" name="Picture 7">
            <a:extLst>
              <a:ext uri="{FF2B5EF4-FFF2-40B4-BE49-F238E27FC236}">
                <a16:creationId xmlns:a16="http://schemas.microsoft.com/office/drawing/2014/main" id="{B285BAF0-1295-4DB2-AAB6-DB641307A9E6}"/>
              </a:ext>
            </a:extLst>
          </p:cNvPr>
          <p:cNvPicPr>
            <a:picLocks noChangeAspect="1"/>
          </p:cNvPicPr>
          <p:nvPr/>
        </p:nvPicPr>
        <p:blipFill>
          <a:blip r:embed="rId3"/>
          <a:stretch>
            <a:fillRect/>
          </a:stretch>
        </p:blipFill>
        <p:spPr>
          <a:xfrm>
            <a:off x="3791159" y="1650353"/>
            <a:ext cx="5352841" cy="2432445"/>
          </a:xfrm>
          <a:prstGeom prst="rect">
            <a:avLst/>
          </a:prstGeom>
        </p:spPr>
      </p:pic>
      <p:pic>
        <p:nvPicPr>
          <p:cNvPr id="9" name="Picture 8">
            <a:extLst>
              <a:ext uri="{FF2B5EF4-FFF2-40B4-BE49-F238E27FC236}">
                <a16:creationId xmlns:a16="http://schemas.microsoft.com/office/drawing/2014/main" id="{8F49D2AA-81CF-4828-AEAB-2BDB97908A1A}"/>
              </a:ext>
            </a:extLst>
          </p:cNvPr>
          <p:cNvPicPr>
            <a:picLocks noChangeAspect="1"/>
          </p:cNvPicPr>
          <p:nvPr/>
        </p:nvPicPr>
        <p:blipFill>
          <a:blip r:embed="rId4"/>
          <a:stretch>
            <a:fillRect/>
          </a:stretch>
        </p:blipFill>
        <p:spPr>
          <a:xfrm>
            <a:off x="4013139" y="4430095"/>
            <a:ext cx="4908879" cy="1826150"/>
          </a:xfrm>
          <a:prstGeom prst="rect">
            <a:avLst/>
          </a:prstGeom>
        </p:spPr>
      </p:pic>
      <p:sp>
        <p:nvSpPr>
          <p:cNvPr id="10" name="Oval 9">
            <a:extLst>
              <a:ext uri="{FF2B5EF4-FFF2-40B4-BE49-F238E27FC236}">
                <a16:creationId xmlns:a16="http://schemas.microsoft.com/office/drawing/2014/main" id="{FAB40FB2-5C9D-425D-965D-792516E47E20}"/>
              </a:ext>
            </a:extLst>
          </p:cNvPr>
          <p:cNvSpPr/>
          <p:nvPr/>
        </p:nvSpPr>
        <p:spPr bwMode="auto">
          <a:xfrm>
            <a:off x="1258860" y="3429000"/>
            <a:ext cx="2443087" cy="580810"/>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1" name="Oval 10">
            <a:extLst>
              <a:ext uri="{FF2B5EF4-FFF2-40B4-BE49-F238E27FC236}">
                <a16:creationId xmlns:a16="http://schemas.microsoft.com/office/drawing/2014/main" id="{E2F86475-9482-4BF6-9FE3-E999D8649545}"/>
              </a:ext>
            </a:extLst>
          </p:cNvPr>
          <p:cNvSpPr/>
          <p:nvPr/>
        </p:nvSpPr>
        <p:spPr bwMode="auto">
          <a:xfrm>
            <a:off x="5724128" y="1924594"/>
            <a:ext cx="2443087" cy="1936454"/>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2" name="Oval 11">
            <a:extLst>
              <a:ext uri="{FF2B5EF4-FFF2-40B4-BE49-F238E27FC236}">
                <a16:creationId xmlns:a16="http://schemas.microsoft.com/office/drawing/2014/main" id="{2362F413-F6CD-4E56-85DE-F1577BB8CD77}"/>
              </a:ext>
            </a:extLst>
          </p:cNvPr>
          <p:cNvSpPr/>
          <p:nvPr/>
        </p:nvSpPr>
        <p:spPr bwMode="auto">
          <a:xfrm>
            <a:off x="5312420" y="4317456"/>
            <a:ext cx="2443087" cy="1936454"/>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13" name="TextBox 12">
            <a:extLst>
              <a:ext uri="{FF2B5EF4-FFF2-40B4-BE49-F238E27FC236}">
                <a16:creationId xmlns:a16="http://schemas.microsoft.com/office/drawing/2014/main" id="{0E0B71A9-469F-4D55-962F-C5B89D04360E}"/>
              </a:ext>
            </a:extLst>
          </p:cNvPr>
          <p:cNvSpPr txBox="1"/>
          <p:nvPr/>
        </p:nvSpPr>
        <p:spPr>
          <a:xfrm>
            <a:off x="812908" y="5475303"/>
            <a:ext cx="2978251" cy="276999"/>
          </a:xfrm>
          <a:prstGeom prst="rect">
            <a:avLst/>
          </a:prstGeom>
          <a:noFill/>
        </p:spPr>
        <p:txBody>
          <a:bodyPr wrap="none" rtlCol="0">
            <a:spAutoFit/>
          </a:bodyPr>
          <a:lstStyle/>
          <a:p>
            <a:r>
              <a:rPr lang="en-US" dirty="0"/>
              <a:t>EDCA based ranging measurement exchange</a:t>
            </a:r>
          </a:p>
        </p:txBody>
      </p:sp>
      <p:sp>
        <p:nvSpPr>
          <p:cNvPr id="14" name="TextBox 13">
            <a:extLst>
              <a:ext uri="{FF2B5EF4-FFF2-40B4-BE49-F238E27FC236}">
                <a16:creationId xmlns:a16="http://schemas.microsoft.com/office/drawing/2014/main" id="{2A80CE43-70BA-4257-897F-9EFA11A3BBBA}"/>
              </a:ext>
            </a:extLst>
          </p:cNvPr>
          <p:cNvSpPr txBox="1"/>
          <p:nvPr/>
        </p:nvSpPr>
        <p:spPr>
          <a:xfrm>
            <a:off x="5191665" y="3931346"/>
            <a:ext cx="2375971" cy="276999"/>
          </a:xfrm>
          <a:prstGeom prst="rect">
            <a:avLst/>
          </a:prstGeom>
          <a:noFill/>
        </p:spPr>
        <p:txBody>
          <a:bodyPr wrap="none" rtlCol="0">
            <a:spAutoFit/>
          </a:bodyPr>
          <a:lstStyle/>
          <a:p>
            <a:r>
              <a:rPr lang="en-US" dirty="0"/>
              <a:t>TB ranging measurement exchange</a:t>
            </a:r>
          </a:p>
        </p:txBody>
      </p:sp>
      <p:sp>
        <p:nvSpPr>
          <p:cNvPr id="15" name="TextBox 14">
            <a:extLst>
              <a:ext uri="{FF2B5EF4-FFF2-40B4-BE49-F238E27FC236}">
                <a16:creationId xmlns:a16="http://schemas.microsoft.com/office/drawing/2014/main" id="{0B93E91E-2229-4FD4-BFFE-838562D11C67}"/>
              </a:ext>
            </a:extLst>
          </p:cNvPr>
          <p:cNvSpPr txBox="1"/>
          <p:nvPr/>
        </p:nvSpPr>
        <p:spPr>
          <a:xfrm>
            <a:off x="5312420" y="6224995"/>
            <a:ext cx="2691763" cy="276999"/>
          </a:xfrm>
          <a:prstGeom prst="rect">
            <a:avLst/>
          </a:prstGeom>
          <a:noFill/>
        </p:spPr>
        <p:txBody>
          <a:bodyPr wrap="none" rtlCol="0">
            <a:spAutoFit/>
          </a:bodyPr>
          <a:lstStyle/>
          <a:p>
            <a:r>
              <a:rPr lang="en-US" dirty="0"/>
              <a:t>Non-TB ranging measurement exchange</a:t>
            </a:r>
          </a:p>
        </p:txBody>
      </p:sp>
    </p:spTree>
    <p:extLst>
      <p:ext uri="{BB962C8B-B14F-4D97-AF65-F5344CB8AC3E}">
        <p14:creationId xmlns:p14="http://schemas.microsoft.com/office/powerpoint/2010/main" val="119487530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13155</TotalTime>
  <Words>1011</Words>
  <Application>Microsoft Office PowerPoint</Application>
  <PresentationFormat>On-screen Show (4:3)</PresentationFormat>
  <Paragraphs>130</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Qualcomm Office Regular</vt:lpstr>
      <vt:lpstr>Qualcomm Regular</vt:lpstr>
      <vt:lpstr>Times New Roman</vt:lpstr>
      <vt:lpstr>802-11-Submission</vt:lpstr>
      <vt:lpstr>Comparison of FTM and sensing procedure</vt:lpstr>
      <vt:lpstr>Abstract</vt:lpstr>
      <vt:lpstr>Main recap of FTM procedure</vt:lpstr>
      <vt:lpstr>Some low hanging fruit</vt:lpstr>
      <vt:lpstr>Tricky parts</vt:lpstr>
      <vt:lpstr>Initiator</vt:lpstr>
      <vt:lpstr>Responder</vt:lpstr>
      <vt:lpstr>Bidirectional vs. unidirectional measurement</vt:lpstr>
      <vt:lpstr>Bidirectional measurement in FTM</vt:lpstr>
      <vt:lpstr>Measurement reporting</vt:lpstr>
      <vt:lpstr>Measurement reporting in FTM</vt:lpstr>
      <vt:lpstr>Conclusions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WLAN Sensing Definitions</dc:title>
  <dc:creator>Chen, Cheng</dc:creator>
  <cp:keywords>CTPClassification=CTP_NT</cp:keywords>
  <cp:lastModifiedBy>Chen, Cheng</cp:lastModifiedBy>
  <cp:revision>114</cp:revision>
  <dcterms:created xsi:type="dcterms:W3CDTF">2020-05-25T03:58:48Z</dcterms:created>
  <dcterms:modified xsi:type="dcterms:W3CDTF">2021-03-05T01:32:34Z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ffa7461e-daf8-4f79-bb2e-4fa6ef1095bc</vt:lpwstr>
  </property>
  <property fmtid="{D5CDD505-2E9C-101B-9397-08002B2CF9AE}" pid="3" name="CTP_TimeStamp">
    <vt:lpwstr>2020-08-16 16:39:07Z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