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666" r:id="rId3"/>
    <p:sldId id="672" r:id="rId4"/>
    <p:sldId id="673" r:id="rId5"/>
    <p:sldId id="674" r:id="rId6"/>
    <p:sldId id="675" r:id="rId7"/>
    <p:sldId id="681" r:id="rId8"/>
    <p:sldId id="676" r:id="rId9"/>
    <p:sldId id="678" r:id="rId10"/>
    <p:sldId id="677" r:id="rId11"/>
    <p:sldId id="680" r:id="rId12"/>
    <p:sldId id="665" r:id="rId13"/>
    <p:sldId id="668"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5" clrIdx="4">
    <p:extLst>
      <p:ext uri="{19B8F6BF-5375-455C-9EA6-DF929625EA0E}">
        <p15:presenceInfo xmlns:p15="http://schemas.microsoft.com/office/powerpoint/2012/main" userId="S::cheng.chen@intel.com::9a6539a3-f8b0-49a4-8777-9785cd9469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1095" autoAdjust="0"/>
  </p:normalViewPr>
  <p:slideViewPr>
    <p:cSldViewPr>
      <p:cViewPr varScale="1">
        <p:scale>
          <a:sx n="110" d="100"/>
          <a:sy n="110" d="100"/>
        </p:scale>
        <p:origin x="156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802.11-21/0369r0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March 2021</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802.11-21/0369r0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March 2021</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March 2021</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802.11-21/0369r0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a:t>March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3/4/2021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a:t>March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March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zh-CN" sz="1800" b="1" dirty="0"/>
              <a:t>0369r0</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Comparison of FTM and sensing procedure</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2021-03-</a:t>
            </a:r>
            <a:r>
              <a:rPr lang="en-US" altLang="en-US" sz="2000" dirty="0"/>
              <a:t>04</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March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98151096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Bahareh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bahareh.sadeghi@intel.com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03A9F-0587-4EA0-BEC6-E8EBEB7418CB}"/>
              </a:ext>
            </a:extLst>
          </p:cNvPr>
          <p:cNvSpPr>
            <a:spLocks noGrp="1"/>
          </p:cNvSpPr>
          <p:nvPr>
            <p:ph type="title"/>
          </p:nvPr>
        </p:nvSpPr>
        <p:spPr/>
        <p:txBody>
          <a:bodyPr/>
          <a:lstStyle/>
          <a:p>
            <a:r>
              <a:rPr lang="en-US" dirty="0"/>
              <a:t>Measurement reporting</a:t>
            </a:r>
          </a:p>
        </p:txBody>
      </p:sp>
      <p:sp>
        <p:nvSpPr>
          <p:cNvPr id="3" name="Content Placeholder 2">
            <a:extLst>
              <a:ext uri="{FF2B5EF4-FFF2-40B4-BE49-F238E27FC236}">
                <a16:creationId xmlns:a16="http://schemas.microsoft.com/office/drawing/2014/main" id="{3DA963A0-2E98-4B9B-9EA9-F1232DDE0F89}"/>
              </a:ext>
            </a:extLst>
          </p:cNvPr>
          <p:cNvSpPr>
            <a:spLocks noGrp="1"/>
          </p:cNvSpPr>
          <p:nvPr>
            <p:ph idx="1"/>
          </p:nvPr>
        </p:nvSpPr>
        <p:spPr/>
        <p:txBody>
          <a:bodyPr/>
          <a:lstStyle/>
          <a:p>
            <a:r>
              <a:rPr lang="en-US" sz="2000" dirty="0"/>
              <a:t>In FTM, R2I measurement reporting is always there.</a:t>
            </a:r>
          </a:p>
          <a:p>
            <a:pPr lvl="1"/>
            <a:r>
              <a:rPr lang="en-US" sz="1800" dirty="0"/>
              <a:t>In EDCA based ranging, measurement reporting is included in the FTM frame sent from the RSTA to the ISTA.</a:t>
            </a:r>
          </a:p>
          <a:p>
            <a:pPr lvl="1"/>
            <a:r>
              <a:rPr lang="en-US" sz="1800" dirty="0"/>
              <a:t>In TB and Non-TB ranging, measurement reporting is included in mandatory R2I LMR and optional I2R LMR.</a:t>
            </a:r>
          </a:p>
          <a:p>
            <a:pPr lvl="1"/>
            <a:endParaRPr lang="en-US" dirty="0"/>
          </a:p>
          <a:p>
            <a:r>
              <a:rPr lang="en-US" sz="2000" dirty="0"/>
              <a:t>However, in sensing, measurement reporting may be implicit if the STA who wants sensing measurement result is acting as the sensing receiver.</a:t>
            </a:r>
          </a:p>
          <a:p>
            <a:pPr lvl="1"/>
            <a:r>
              <a:rPr lang="en-US" sz="1800" dirty="0"/>
              <a:t>In this case, the STA already obtains the sensing measurement result itself, no further need for explicit reporting to other STAs.</a:t>
            </a:r>
          </a:p>
        </p:txBody>
      </p:sp>
      <p:sp>
        <p:nvSpPr>
          <p:cNvPr id="4" name="Date Placeholder 3">
            <a:extLst>
              <a:ext uri="{FF2B5EF4-FFF2-40B4-BE49-F238E27FC236}">
                <a16:creationId xmlns:a16="http://schemas.microsoft.com/office/drawing/2014/main" id="{2F8722B4-54DA-4F53-B241-6249D88387BD}"/>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BAC9BE57-806D-4C96-A19C-DBA561726679}"/>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189538B-6DE9-4878-A74A-C6CF76BA0D4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97325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4FBF-28B0-4A42-AC21-837617BBA371}"/>
              </a:ext>
            </a:extLst>
          </p:cNvPr>
          <p:cNvSpPr>
            <a:spLocks noGrp="1"/>
          </p:cNvSpPr>
          <p:nvPr>
            <p:ph type="title"/>
          </p:nvPr>
        </p:nvSpPr>
        <p:spPr/>
        <p:txBody>
          <a:bodyPr/>
          <a:lstStyle/>
          <a:p>
            <a:r>
              <a:rPr lang="en-US" dirty="0"/>
              <a:t>Measurement reporting in FTM</a:t>
            </a:r>
          </a:p>
        </p:txBody>
      </p:sp>
      <p:sp>
        <p:nvSpPr>
          <p:cNvPr id="4" name="Date Placeholder 3">
            <a:extLst>
              <a:ext uri="{FF2B5EF4-FFF2-40B4-BE49-F238E27FC236}">
                <a16:creationId xmlns:a16="http://schemas.microsoft.com/office/drawing/2014/main" id="{51BA55E2-A8BB-4348-947D-C893EBB82E77}"/>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62AEE26B-7CD3-4FB0-AB67-6A3937457A68}"/>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1DFFEE3-DEED-4FD3-80A9-B84E9064C7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pic>
        <p:nvPicPr>
          <p:cNvPr id="7" name="Content Placeholder 6">
            <a:extLst>
              <a:ext uri="{FF2B5EF4-FFF2-40B4-BE49-F238E27FC236}">
                <a16:creationId xmlns:a16="http://schemas.microsoft.com/office/drawing/2014/main" id="{E47192FF-F77C-4D19-A74A-9CC7095B404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759496"/>
            <a:ext cx="3923928" cy="3613720"/>
          </a:xfrm>
          <a:prstGeom prst="rect">
            <a:avLst/>
          </a:prstGeom>
          <a:noFill/>
          <a:ln>
            <a:noFill/>
          </a:ln>
        </p:spPr>
      </p:pic>
      <p:pic>
        <p:nvPicPr>
          <p:cNvPr id="8" name="Picture 7">
            <a:extLst>
              <a:ext uri="{FF2B5EF4-FFF2-40B4-BE49-F238E27FC236}">
                <a16:creationId xmlns:a16="http://schemas.microsoft.com/office/drawing/2014/main" id="{B285BAF0-1295-4DB2-AAB6-DB641307A9E6}"/>
              </a:ext>
            </a:extLst>
          </p:cNvPr>
          <p:cNvPicPr>
            <a:picLocks noChangeAspect="1"/>
          </p:cNvPicPr>
          <p:nvPr/>
        </p:nvPicPr>
        <p:blipFill>
          <a:blip r:embed="rId3"/>
          <a:stretch>
            <a:fillRect/>
          </a:stretch>
        </p:blipFill>
        <p:spPr>
          <a:xfrm>
            <a:off x="3923928" y="1601411"/>
            <a:ext cx="5352841" cy="2432445"/>
          </a:xfrm>
          <a:prstGeom prst="rect">
            <a:avLst/>
          </a:prstGeom>
        </p:spPr>
      </p:pic>
      <p:pic>
        <p:nvPicPr>
          <p:cNvPr id="9" name="Picture 8">
            <a:extLst>
              <a:ext uri="{FF2B5EF4-FFF2-40B4-BE49-F238E27FC236}">
                <a16:creationId xmlns:a16="http://schemas.microsoft.com/office/drawing/2014/main" id="{8F49D2AA-81CF-4828-AEAB-2BDB97908A1A}"/>
              </a:ext>
            </a:extLst>
          </p:cNvPr>
          <p:cNvPicPr>
            <a:picLocks noChangeAspect="1"/>
          </p:cNvPicPr>
          <p:nvPr/>
        </p:nvPicPr>
        <p:blipFill>
          <a:blip r:embed="rId4"/>
          <a:stretch>
            <a:fillRect/>
          </a:stretch>
        </p:blipFill>
        <p:spPr>
          <a:xfrm>
            <a:off x="4013139" y="4430095"/>
            <a:ext cx="4908879" cy="1826150"/>
          </a:xfrm>
          <a:prstGeom prst="rect">
            <a:avLst/>
          </a:prstGeom>
        </p:spPr>
      </p:pic>
      <p:sp>
        <p:nvSpPr>
          <p:cNvPr id="10" name="Oval 9">
            <a:extLst>
              <a:ext uri="{FF2B5EF4-FFF2-40B4-BE49-F238E27FC236}">
                <a16:creationId xmlns:a16="http://schemas.microsoft.com/office/drawing/2014/main" id="{FAB40FB2-5C9D-425D-965D-792516E47E20}"/>
              </a:ext>
            </a:extLst>
          </p:cNvPr>
          <p:cNvSpPr/>
          <p:nvPr/>
        </p:nvSpPr>
        <p:spPr bwMode="auto">
          <a:xfrm>
            <a:off x="1301878" y="4086489"/>
            <a:ext cx="2443087" cy="40304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E2F86475-9482-4BF6-9FE3-E999D8649545}"/>
              </a:ext>
            </a:extLst>
          </p:cNvPr>
          <p:cNvSpPr/>
          <p:nvPr/>
        </p:nvSpPr>
        <p:spPr bwMode="auto">
          <a:xfrm>
            <a:off x="7956375" y="1892948"/>
            <a:ext cx="864097" cy="1992441"/>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2362F413-F6CD-4E56-85DE-F1577BB8CD77}"/>
              </a:ext>
            </a:extLst>
          </p:cNvPr>
          <p:cNvSpPr/>
          <p:nvPr/>
        </p:nvSpPr>
        <p:spPr bwMode="auto">
          <a:xfrm>
            <a:off x="7812558" y="4649767"/>
            <a:ext cx="978351" cy="193645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0E0B71A9-469F-4D55-962F-C5B89D04360E}"/>
              </a:ext>
            </a:extLst>
          </p:cNvPr>
          <p:cNvSpPr txBox="1"/>
          <p:nvPr/>
        </p:nvSpPr>
        <p:spPr>
          <a:xfrm>
            <a:off x="812908" y="5475303"/>
            <a:ext cx="2978251" cy="276999"/>
          </a:xfrm>
          <a:prstGeom prst="rect">
            <a:avLst/>
          </a:prstGeom>
          <a:noFill/>
        </p:spPr>
        <p:txBody>
          <a:bodyPr wrap="none" rtlCol="0">
            <a:spAutoFit/>
          </a:bodyPr>
          <a:lstStyle/>
          <a:p>
            <a:r>
              <a:rPr lang="en-US" dirty="0"/>
              <a:t>EDCA based ranging measurement exchange</a:t>
            </a:r>
          </a:p>
        </p:txBody>
      </p:sp>
      <p:sp>
        <p:nvSpPr>
          <p:cNvPr id="14" name="TextBox 13">
            <a:extLst>
              <a:ext uri="{FF2B5EF4-FFF2-40B4-BE49-F238E27FC236}">
                <a16:creationId xmlns:a16="http://schemas.microsoft.com/office/drawing/2014/main" id="{2A80CE43-70BA-4257-897F-9EFA11A3BBBA}"/>
              </a:ext>
            </a:extLst>
          </p:cNvPr>
          <p:cNvSpPr txBox="1"/>
          <p:nvPr/>
        </p:nvSpPr>
        <p:spPr>
          <a:xfrm>
            <a:off x="5191665" y="3931346"/>
            <a:ext cx="2375971" cy="276999"/>
          </a:xfrm>
          <a:prstGeom prst="rect">
            <a:avLst/>
          </a:prstGeom>
          <a:noFill/>
        </p:spPr>
        <p:txBody>
          <a:bodyPr wrap="none" rtlCol="0">
            <a:spAutoFit/>
          </a:bodyPr>
          <a:lstStyle/>
          <a:p>
            <a:r>
              <a:rPr lang="en-US" dirty="0"/>
              <a:t>TB ranging measurement exchange</a:t>
            </a:r>
          </a:p>
        </p:txBody>
      </p:sp>
      <p:sp>
        <p:nvSpPr>
          <p:cNvPr id="15" name="TextBox 14">
            <a:extLst>
              <a:ext uri="{FF2B5EF4-FFF2-40B4-BE49-F238E27FC236}">
                <a16:creationId xmlns:a16="http://schemas.microsoft.com/office/drawing/2014/main" id="{0B93E91E-2229-4FD4-BFFE-838562D11C67}"/>
              </a:ext>
            </a:extLst>
          </p:cNvPr>
          <p:cNvSpPr txBox="1"/>
          <p:nvPr/>
        </p:nvSpPr>
        <p:spPr>
          <a:xfrm>
            <a:off x="5312420" y="6224995"/>
            <a:ext cx="2691763" cy="276999"/>
          </a:xfrm>
          <a:prstGeom prst="rect">
            <a:avLst/>
          </a:prstGeom>
          <a:noFill/>
        </p:spPr>
        <p:txBody>
          <a:bodyPr wrap="none" rtlCol="0">
            <a:spAutoFit/>
          </a:bodyPr>
          <a:lstStyle/>
          <a:p>
            <a:r>
              <a:rPr lang="en-US" dirty="0"/>
              <a:t>Non-TB ranging measurement exchange</a:t>
            </a:r>
          </a:p>
        </p:txBody>
      </p:sp>
    </p:spTree>
    <p:extLst>
      <p:ext uri="{BB962C8B-B14F-4D97-AF65-F5344CB8AC3E}">
        <p14:creationId xmlns:p14="http://schemas.microsoft.com/office/powerpoint/2010/main" val="856405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some preliminary analysis of comparison between FTM and sensing procedure.</a:t>
            </a:r>
          </a:p>
          <a:p>
            <a:endParaRPr lang="en-US" dirty="0"/>
          </a:p>
          <a:p>
            <a:r>
              <a:rPr lang="en-US" dirty="0"/>
              <a:t>We think we can reuse relevant aspects from FTM, and meanwhile redesign aspects that is not applicable to sensing.</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54CB8-BD6F-44DE-A6E1-8EABF6B7D04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E244BBE-EF7C-4FA9-8243-1F0D7D6D272F}"/>
              </a:ext>
            </a:extLst>
          </p:cNvPr>
          <p:cNvSpPr>
            <a:spLocks noGrp="1"/>
          </p:cNvSpPr>
          <p:nvPr>
            <p:ph idx="1"/>
          </p:nvPr>
        </p:nvSpPr>
        <p:spPr/>
        <p:txBody>
          <a:bodyPr/>
          <a:lstStyle/>
          <a:p>
            <a:pPr marL="0" indent="0">
              <a:buNone/>
            </a:pPr>
            <a:r>
              <a:rPr lang="en-US" dirty="0"/>
              <a:t>[1] DCN 032r1, Comparison of the SENS Approaches</a:t>
            </a:r>
          </a:p>
          <a:p>
            <a:pPr marL="0" indent="0">
              <a:buNone/>
            </a:pPr>
            <a:r>
              <a:rPr lang="en-US" dirty="0"/>
              <a:t>[2] IEEE </a:t>
            </a:r>
            <a:r>
              <a:rPr lang="en-US" dirty="0" err="1"/>
              <a:t>REVmd</a:t>
            </a:r>
            <a:r>
              <a:rPr lang="en-US" dirty="0"/>
              <a:t> D5.0</a:t>
            </a:r>
          </a:p>
          <a:p>
            <a:pPr marL="0" indent="0">
              <a:buNone/>
            </a:pPr>
            <a:r>
              <a:rPr lang="en-US" dirty="0"/>
              <a:t>[3] IEEE 11az D3.0</a:t>
            </a:r>
          </a:p>
          <a:p>
            <a:pPr marL="0" indent="0">
              <a:buNone/>
            </a:pPr>
            <a:r>
              <a:rPr lang="en-US" dirty="0"/>
              <a:t>[4] DCN 145r4, Collaborative WLAN Sensing – Follow Ups</a:t>
            </a:r>
          </a:p>
          <a:p>
            <a:pPr marL="0" indent="0">
              <a:buNone/>
            </a:pPr>
            <a:r>
              <a:rPr lang="en-US" dirty="0"/>
              <a:t>[5] DCN 1533r0, Collaborative WLAN Sensing</a:t>
            </a:r>
          </a:p>
          <a:p>
            <a:pPr marL="0" indent="0">
              <a:buNone/>
            </a:pPr>
            <a:r>
              <a:rPr lang="en-US" dirty="0"/>
              <a:t>[6] DCN 1416r0, Wi-Fi sensing: Cooperation and standard support</a:t>
            </a:r>
          </a:p>
        </p:txBody>
      </p:sp>
      <p:sp>
        <p:nvSpPr>
          <p:cNvPr id="4" name="Date Placeholder 3">
            <a:extLst>
              <a:ext uri="{FF2B5EF4-FFF2-40B4-BE49-F238E27FC236}">
                <a16:creationId xmlns:a16="http://schemas.microsoft.com/office/drawing/2014/main" id="{72363ADE-C55E-4B03-BD84-DAB187DBD626}"/>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60A14DC3-573C-413E-82FA-E9FA5D4DDF6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0D7150D2-61E9-4B0F-B187-AC1DB446DDD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408807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dirty="0"/>
              <a:t>A great overview of FTM procedure was presented in [1].</a:t>
            </a:r>
          </a:p>
          <a:p>
            <a:endParaRPr lang="en-US" dirty="0"/>
          </a:p>
          <a:p>
            <a:r>
              <a:rPr lang="en-US" dirty="0"/>
              <a:t>In this contribution, we provide some preliminary analysis of comparison between FTM and sensing procedure.</a:t>
            </a:r>
          </a:p>
          <a:p>
            <a:pPr lvl="1"/>
            <a:r>
              <a:rPr lang="en-US" dirty="0"/>
              <a:t>Based on the analysis, we can then initiate discussions on whether we want to reuse FTM protocol in sensing, and if so, what changes need to be done to accommodate the differences.</a:t>
            </a:r>
          </a:p>
          <a:p>
            <a:endParaRPr lang="en-US" dirty="0"/>
          </a:p>
          <a:p>
            <a:endParaRPr lang="en-US"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F6E9-7C84-4479-8DD7-07926AC7E8AC}"/>
              </a:ext>
            </a:extLst>
          </p:cNvPr>
          <p:cNvSpPr>
            <a:spLocks noGrp="1"/>
          </p:cNvSpPr>
          <p:nvPr>
            <p:ph type="title"/>
          </p:nvPr>
        </p:nvSpPr>
        <p:spPr/>
        <p:txBody>
          <a:bodyPr/>
          <a:lstStyle/>
          <a:p>
            <a:r>
              <a:rPr lang="en-US" dirty="0"/>
              <a:t>Main recap of FTM procedure</a:t>
            </a:r>
          </a:p>
        </p:txBody>
      </p:sp>
      <p:sp>
        <p:nvSpPr>
          <p:cNvPr id="3" name="Content Placeholder 2">
            <a:extLst>
              <a:ext uri="{FF2B5EF4-FFF2-40B4-BE49-F238E27FC236}">
                <a16:creationId xmlns:a16="http://schemas.microsoft.com/office/drawing/2014/main" id="{853D6E31-8971-4513-B4C9-DE27FF44DAE2}"/>
              </a:ext>
            </a:extLst>
          </p:cNvPr>
          <p:cNvSpPr>
            <a:spLocks noGrp="1"/>
          </p:cNvSpPr>
          <p:nvPr>
            <p:ph idx="1"/>
          </p:nvPr>
        </p:nvSpPr>
        <p:spPr/>
        <p:txBody>
          <a:bodyPr/>
          <a:lstStyle/>
          <a:p>
            <a:r>
              <a:rPr lang="en-US" sz="2000" dirty="0"/>
              <a:t>The FTM procedure allows a STA to determine its range, relative range and its direction to or from another STA.</a:t>
            </a:r>
          </a:p>
          <a:p>
            <a:pPr lvl="1"/>
            <a:r>
              <a:rPr lang="en-US" sz="1600" dirty="0"/>
              <a:t>Both sub-7 GHz and 60 GHz are supported.</a:t>
            </a:r>
          </a:p>
          <a:p>
            <a:r>
              <a:rPr lang="en-US" sz="2000" dirty="0"/>
              <a:t>An FTM session is an instance of an FTM procedure between an ISTA and an RSTA along with the associated scheduling and operational parameters.</a:t>
            </a:r>
          </a:p>
          <a:p>
            <a:r>
              <a:rPr lang="en-US" sz="2000" dirty="0"/>
              <a:t>An FTM session is composed of a negotiation, measurement exchange and termination.</a:t>
            </a:r>
          </a:p>
          <a:p>
            <a:pPr lvl="1"/>
            <a:r>
              <a:rPr lang="en-US" sz="1600" dirty="0"/>
              <a:t>Multiple mechanisms are defined, including EDCA based ranging, TB ranging, non-TB ranging etc.</a:t>
            </a:r>
          </a:p>
          <a:p>
            <a:r>
              <a:rPr lang="en-US" sz="2000" dirty="0"/>
              <a:t>Pre-Association Security Negotiation (PASN) is defined to enable a secured mode that provides Authentication, Key Management, Encryption, and Message Integrity in unassociated state.</a:t>
            </a:r>
          </a:p>
        </p:txBody>
      </p:sp>
      <p:sp>
        <p:nvSpPr>
          <p:cNvPr id="4" name="Date Placeholder 3">
            <a:extLst>
              <a:ext uri="{FF2B5EF4-FFF2-40B4-BE49-F238E27FC236}">
                <a16:creationId xmlns:a16="http://schemas.microsoft.com/office/drawing/2014/main" id="{7DC346A3-48A6-4749-9E5C-F0A5E4615C94}"/>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2995B53E-42B5-4DEE-912C-4EFE5EBA785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0DD7B1F5-5DDB-4C55-B886-C237622674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23284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8A0F-8014-45E2-9A60-A8C826A58DBE}"/>
              </a:ext>
            </a:extLst>
          </p:cNvPr>
          <p:cNvSpPr>
            <a:spLocks noGrp="1"/>
          </p:cNvSpPr>
          <p:nvPr>
            <p:ph type="title"/>
          </p:nvPr>
        </p:nvSpPr>
        <p:spPr/>
        <p:txBody>
          <a:bodyPr/>
          <a:lstStyle/>
          <a:p>
            <a:r>
              <a:rPr lang="en-US" dirty="0"/>
              <a:t>Some low hanging fruit</a:t>
            </a:r>
          </a:p>
        </p:txBody>
      </p:sp>
      <p:sp>
        <p:nvSpPr>
          <p:cNvPr id="3" name="Content Placeholder 2">
            <a:extLst>
              <a:ext uri="{FF2B5EF4-FFF2-40B4-BE49-F238E27FC236}">
                <a16:creationId xmlns:a16="http://schemas.microsoft.com/office/drawing/2014/main" id="{7FACF80C-B563-4549-8FED-98AAE568ED40}"/>
              </a:ext>
            </a:extLst>
          </p:cNvPr>
          <p:cNvSpPr>
            <a:spLocks noGrp="1"/>
          </p:cNvSpPr>
          <p:nvPr>
            <p:ph idx="1"/>
          </p:nvPr>
        </p:nvSpPr>
        <p:spPr/>
        <p:txBody>
          <a:bodyPr/>
          <a:lstStyle/>
          <a:p>
            <a:r>
              <a:rPr lang="en-US" sz="2000" dirty="0"/>
              <a:t>The overall procedure flow for sensing is similar to FTM, including negotiation, measurement, and termination.</a:t>
            </a:r>
          </a:p>
          <a:p>
            <a:pPr lvl="1"/>
            <a:r>
              <a:rPr lang="en-US" sz="1600" dirty="0"/>
              <a:t>Negotiation: We can define a similar request/response frame exchange process, with a new Sensing Request/Response frame and new information elements containing the information needed for exchange.</a:t>
            </a:r>
          </a:p>
          <a:p>
            <a:pPr lvl="1"/>
            <a:r>
              <a:rPr lang="en-US" sz="1600" dirty="0"/>
              <a:t>Measurement: For the sub-7 GHz, reusing the NDP packets to perform sensing measurement is a good choice. For the 60 GHz, we can use the TRN fields.</a:t>
            </a:r>
          </a:p>
          <a:p>
            <a:pPr lvl="1"/>
            <a:r>
              <a:rPr lang="en-US" sz="1600" dirty="0"/>
              <a:t>Termination:</a:t>
            </a:r>
            <a:r>
              <a:rPr lang="zh-CN" altLang="en-US" sz="1600" dirty="0"/>
              <a:t> </a:t>
            </a:r>
            <a:r>
              <a:rPr lang="en-US" altLang="zh-CN" sz="1600" dirty="0"/>
              <a:t>Implicit termination can be defined similarly after the last negotiated burst instance. Explicit termination need separate signaling.</a:t>
            </a:r>
          </a:p>
          <a:p>
            <a:pPr lvl="1"/>
            <a:endParaRPr lang="en-US" altLang="zh-CN" sz="1600" dirty="0"/>
          </a:p>
          <a:p>
            <a:r>
              <a:rPr lang="en-US" altLang="zh-CN" sz="2000" dirty="0"/>
              <a:t>The PASN protocol can be reused to address scenarios where members of a sensing session are not in associated state.</a:t>
            </a:r>
          </a:p>
          <a:p>
            <a:pPr lvl="1"/>
            <a:endParaRPr lang="en-US" sz="1600" dirty="0"/>
          </a:p>
          <a:p>
            <a:pPr lvl="1"/>
            <a:endParaRPr lang="en-US" sz="1600" dirty="0"/>
          </a:p>
        </p:txBody>
      </p:sp>
      <p:sp>
        <p:nvSpPr>
          <p:cNvPr id="4" name="Date Placeholder 3">
            <a:extLst>
              <a:ext uri="{FF2B5EF4-FFF2-40B4-BE49-F238E27FC236}">
                <a16:creationId xmlns:a16="http://schemas.microsoft.com/office/drawing/2014/main" id="{705B6FA5-D58A-46C3-8009-C175009A3317}"/>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4E729BC8-4CDB-474D-B32B-ED6B29AD494D}"/>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0B7D660E-7B07-4073-BB17-4D87A51F183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70369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6AD5E-C3D9-44D8-9C86-BF98082D1D1E}"/>
              </a:ext>
            </a:extLst>
          </p:cNvPr>
          <p:cNvSpPr>
            <a:spLocks noGrp="1"/>
          </p:cNvSpPr>
          <p:nvPr>
            <p:ph type="title"/>
          </p:nvPr>
        </p:nvSpPr>
        <p:spPr/>
        <p:txBody>
          <a:bodyPr/>
          <a:lstStyle/>
          <a:p>
            <a:r>
              <a:rPr lang="en-US" dirty="0"/>
              <a:t>Tricky parts</a:t>
            </a:r>
          </a:p>
        </p:txBody>
      </p:sp>
      <p:sp>
        <p:nvSpPr>
          <p:cNvPr id="3" name="Content Placeholder 2">
            <a:extLst>
              <a:ext uri="{FF2B5EF4-FFF2-40B4-BE49-F238E27FC236}">
                <a16:creationId xmlns:a16="http://schemas.microsoft.com/office/drawing/2014/main" id="{7202B907-0BE4-48E9-9721-5320D4B71CF0}"/>
              </a:ext>
            </a:extLst>
          </p:cNvPr>
          <p:cNvSpPr>
            <a:spLocks noGrp="1"/>
          </p:cNvSpPr>
          <p:nvPr>
            <p:ph idx="1"/>
          </p:nvPr>
        </p:nvSpPr>
        <p:spPr/>
        <p:txBody>
          <a:bodyPr/>
          <a:lstStyle/>
          <a:p>
            <a:r>
              <a:rPr lang="en-US" sz="2000" dirty="0"/>
              <a:t>Although FTM and sensing procedures share lots of similarities, which makes it attractive to reuse the FTM protocol for sensing, there are several major differences that need to be considered carefully.</a:t>
            </a:r>
          </a:p>
          <a:p>
            <a:pPr lvl="1"/>
            <a:endParaRPr lang="en-US" sz="1600" dirty="0"/>
          </a:p>
        </p:txBody>
      </p:sp>
      <p:sp>
        <p:nvSpPr>
          <p:cNvPr id="4" name="Date Placeholder 3">
            <a:extLst>
              <a:ext uri="{FF2B5EF4-FFF2-40B4-BE49-F238E27FC236}">
                <a16:creationId xmlns:a16="http://schemas.microsoft.com/office/drawing/2014/main" id="{AA7318B0-9455-439B-BA43-2CEFECA28E0B}"/>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0EA0C2C5-EE7F-4446-B153-782EE6666046}"/>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AB78DA07-0896-48F4-89B1-F42C69B4C6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438861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33198-CA41-401B-9769-4AAE5CFA79B1}"/>
              </a:ext>
            </a:extLst>
          </p:cNvPr>
          <p:cNvSpPr>
            <a:spLocks noGrp="1"/>
          </p:cNvSpPr>
          <p:nvPr>
            <p:ph type="title"/>
          </p:nvPr>
        </p:nvSpPr>
        <p:spPr/>
        <p:txBody>
          <a:bodyPr/>
          <a:lstStyle/>
          <a:p>
            <a:r>
              <a:rPr lang="en-US" dirty="0"/>
              <a:t>Initiator</a:t>
            </a:r>
          </a:p>
        </p:txBody>
      </p:sp>
      <p:sp>
        <p:nvSpPr>
          <p:cNvPr id="3" name="Content Placeholder 2">
            <a:extLst>
              <a:ext uri="{FF2B5EF4-FFF2-40B4-BE49-F238E27FC236}">
                <a16:creationId xmlns:a16="http://schemas.microsoft.com/office/drawing/2014/main" id="{9E306B5F-975E-4828-82DA-3D4747126E3C}"/>
              </a:ext>
            </a:extLst>
          </p:cNvPr>
          <p:cNvSpPr>
            <a:spLocks noGrp="1"/>
          </p:cNvSpPr>
          <p:nvPr>
            <p:ph idx="1"/>
          </p:nvPr>
        </p:nvSpPr>
        <p:spPr/>
        <p:txBody>
          <a:bodyPr/>
          <a:lstStyle/>
          <a:p>
            <a:r>
              <a:rPr lang="en-US" sz="2000" dirty="0"/>
              <a:t>In FTM procedure, even though the spec does not explicitly restrict an AP STA to become an initiator, in a typical scenario the ISTA is a non-AP STA, the RSTA is an AP STA.	</a:t>
            </a:r>
          </a:p>
          <a:p>
            <a:pPr lvl="1"/>
            <a:r>
              <a:rPr lang="en-US" sz="1600" dirty="0"/>
              <a:t>RSTA, which is typically an AP STA, therefore provides scheduling, protection, and time synchronization.</a:t>
            </a:r>
          </a:p>
          <a:p>
            <a:endParaRPr lang="en-US" dirty="0"/>
          </a:p>
          <a:p>
            <a:r>
              <a:rPr lang="en-US" sz="2000" dirty="0"/>
              <a:t>However, for sensing, both non-AP STA and AP STA can initiate a sensing session, and both have its typical use cases.</a:t>
            </a:r>
          </a:p>
          <a:p>
            <a:pPr lvl="1"/>
            <a:r>
              <a:rPr lang="en-US" sz="1600" dirty="0"/>
              <a:t>So it is not necessarily that the RSTA provides scheduling, protection, and time synchronization.</a:t>
            </a:r>
          </a:p>
        </p:txBody>
      </p:sp>
      <p:sp>
        <p:nvSpPr>
          <p:cNvPr id="4" name="Date Placeholder 3">
            <a:extLst>
              <a:ext uri="{FF2B5EF4-FFF2-40B4-BE49-F238E27FC236}">
                <a16:creationId xmlns:a16="http://schemas.microsoft.com/office/drawing/2014/main" id="{B30761CC-2F9E-465D-B158-7FFCD828198B}"/>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EF5BD2DB-9E90-4A1E-A70C-308D85E100B1}"/>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2F69183-C2A0-4020-8174-5DA49148AE4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62306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3713-86EA-4768-9BEF-922E36CBC593}"/>
              </a:ext>
            </a:extLst>
          </p:cNvPr>
          <p:cNvSpPr>
            <a:spLocks noGrp="1"/>
          </p:cNvSpPr>
          <p:nvPr>
            <p:ph type="title"/>
          </p:nvPr>
        </p:nvSpPr>
        <p:spPr/>
        <p:txBody>
          <a:bodyPr/>
          <a:lstStyle/>
          <a:p>
            <a:r>
              <a:rPr lang="en-US" dirty="0"/>
              <a:t>Responder</a:t>
            </a:r>
          </a:p>
        </p:txBody>
      </p:sp>
      <p:sp>
        <p:nvSpPr>
          <p:cNvPr id="3" name="Content Placeholder 2">
            <a:extLst>
              <a:ext uri="{FF2B5EF4-FFF2-40B4-BE49-F238E27FC236}">
                <a16:creationId xmlns:a16="http://schemas.microsoft.com/office/drawing/2014/main" id="{69CD6836-57FF-4E7A-B89E-8E626172C65C}"/>
              </a:ext>
            </a:extLst>
          </p:cNvPr>
          <p:cNvSpPr>
            <a:spLocks noGrp="1"/>
          </p:cNvSpPr>
          <p:nvPr>
            <p:ph idx="1"/>
          </p:nvPr>
        </p:nvSpPr>
        <p:spPr/>
        <p:txBody>
          <a:bodyPr/>
          <a:lstStyle/>
          <a:p>
            <a:r>
              <a:rPr lang="en-US" dirty="0"/>
              <a:t>In FTM procedure, one sensing session is always between one initiator and one responder.</a:t>
            </a:r>
          </a:p>
          <a:p>
            <a:endParaRPr lang="en-US" dirty="0"/>
          </a:p>
          <a:p>
            <a:r>
              <a:rPr lang="en-US" dirty="0"/>
              <a:t>However, for sensing, there may be multiple responders in one sensing session.</a:t>
            </a:r>
          </a:p>
          <a:p>
            <a:pPr lvl="1"/>
            <a:r>
              <a:rPr lang="en-US" dirty="0"/>
              <a:t>To achieve collaborative sensing [4][5][6].</a:t>
            </a:r>
          </a:p>
        </p:txBody>
      </p:sp>
      <p:sp>
        <p:nvSpPr>
          <p:cNvPr id="4" name="Date Placeholder 3">
            <a:extLst>
              <a:ext uri="{FF2B5EF4-FFF2-40B4-BE49-F238E27FC236}">
                <a16:creationId xmlns:a16="http://schemas.microsoft.com/office/drawing/2014/main" id="{F5BA81CE-1407-4205-83AB-B1332248BD69}"/>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1CF74A00-957E-44E9-9B09-2CB57BB7AC0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453354E-5BCB-4275-8EC9-6E25CBC85AC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4036463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4FBF-28B0-4A42-AC21-837617BBA371}"/>
              </a:ext>
            </a:extLst>
          </p:cNvPr>
          <p:cNvSpPr>
            <a:spLocks noGrp="1"/>
          </p:cNvSpPr>
          <p:nvPr>
            <p:ph type="title"/>
          </p:nvPr>
        </p:nvSpPr>
        <p:spPr/>
        <p:txBody>
          <a:bodyPr/>
          <a:lstStyle/>
          <a:p>
            <a:r>
              <a:rPr lang="en-US" dirty="0"/>
              <a:t>Bidirectional vs. unidirectional measurement</a:t>
            </a:r>
          </a:p>
        </p:txBody>
      </p:sp>
      <p:sp>
        <p:nvSpPr>
          <p:cNvPr id="3" name="Content Placeholder 2">
            <a:extLst>
              <a:ext uri="{FF2B5EF4-FFF2-40B4-BE49-F238E27FC236}">
                <a16:creationId xmlns:a16="http://schemas.microsoft.com/office/drawing/2014/main" id="{581D99FB-DDDA-48BA-96AC-EB7C07EBE4CE}"/>
              </a:ext>
            </a:extLst>
          </p:cNvPr>
          <p:cNvSpPr>
            <a:spLocks noGrp="1"/>
          </p:cNvSpPr>
          <p:nvPr>
            <p:ph idx="1"/>
          </p:nvPr>
        </p:nvSpPr>
        <p:spPr/>
        <p:txBody>
          <a:bodyPr/>
          <a:lstStyle/>
          <a:p>
            <a:r>
              <a:rPr lang="en-US" sz="2000" dirty="0"/>
              <a:t>In FTM procedure, in order to get the RTT, both ISTA and RSTA are required to send PPDUs to the other, so there is always bidirectional measurement.</a:t>
            </a:r>
          </a:p>
          <a:p>
            <a:pPr lvl="1"/>
            <a:r>
              <a:rPr lang="en-US" sz="1800" dirty="0"/>
              <a:t>FTM and Ack for EDCA based ranging measurement exchange.</a:t>
            </a:r>
          </a:p>
          <a:p>
            <a:pPr lvl="1"/>
            <a:r>
              <a:rPr lang="en-US" sz="1800" dirty="0"/>
              <a:t>I2R NDP and R2I NDP for TB and Non-TB ranging measurement exchange.</a:t>
            </a:r>
          </a:p>
          <a:p>
            <a:pPr lvl="1"/>
            <a:endParaRPr lang="en-US" sz="1800" dirty="0"/>
          </a:p>
          <a:p>
            <a:r>
              <a:rPr lang="en-US" sz="2000" dirty="0"/>
              <a:t>However, when performing sensing measurement, we may only need unidirectional PPDUs sent from the transmitters to receivers to perform sensing. </a:t>
            </a:r>
          </a:p>
          <a:p>
            <a:pPr lvl="1"/>
            <a:r>
              <a:rPr lang="en-US" sz="1800" dirty="0"/>
              <a:t>During the measurement phase, sensing receivers do not need to send sensing PPDUs to transmitters.</a:t>
            </a:r>
          </a:p>
          <a:p>
            <a:pPr lvl="1"/>
            <a:r>
              <a:rPr lang="en-US" sz="1800" dirty="0"/>
              <a:t>This also helps with reducing the flow overhead.</a:t>
            </a:r>
          </a:p>
        </p:txBody>
      </p:sp>
      <p:sp>
        <p:nvSpPr>
          <p:cNvPr id="4" name="Date Placeholder 3">
            <a:extLst>
              <a:ext uri="{FF2B5EF4-FFF2-40B4-BE49-F238E27FC236}">
                <a16:creationId xmlns:a16="http://schemas.microsoft.com/office/drawing/2014/main" id="{51BA55E2-A8BB-4348-947D-C893EBB82E77}"/>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62AEE26B-7CD3-4FB0-AB67-6A3937457A68}"/>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1DFFEE3-DEED-4FD3-80A9-B84E9064C7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09673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4FBF-28B0-4A42-AC21-837617BBA371}"/>
              </a:ext>
            </a:extLst>
          </p:cNvPr>
          <p:cNvSpPr>
            <a:spLocks noGrp="1"/>
          </p:cNvSpPr>
          <p:nvPr>
            <p:ph type="title"/>
          </p:nvPr>
        </p:nvSpPr>
        <p:spPr/>
        <p:txBody>
          <a:bodyPr/>
          <a:lstStyle/>
          <a:p>
            <a:r>
              <a:rPr lang="en-US" dirty="0"/>
              <a:t>Bidirectional measurement in FTM</a:t>
            </a:r>
          </a:p>
        </p:txBody>
      </p:sp>
      <p:sp>
        <p:nvSpPr>
          <p:cNvPr id="4" name="Date Placeholder 3">
            <a:extLst>
              <a:ext uri="{FF2B5EF4-FFF2-40B4-BE49-F238E27FC236}">
                <a16:creationId xmlns:a16="http://schemas.microsoft.com/office/drawing/2014/main" id="{51BA55E2-A8BB-4348-947D-C893EBB82E77}"/>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62AEE26B-7CD3-4FB0-AB67-6A3937457A68}"/>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1DFFEE3-DEED-4FD3-80A9-B84E9064C7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pic>
        <p:nvPicPr>
          <p:cNvPr id="7" name="Content Placeholder 6">
            <a:extLst>
              <a:ext uri="{FF2B5EF4-FFF2-40B4-BE49-F238E27FC236}">
                <a16:creationId xmlns:a16="http://schemas.microsoft.com/office/drawing/2014/main" id="{E47192FF-F77C-4D19-A74A-9CC7095B404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759496"/>
            <a:ext cx="3923928" cy="3613720"/>
          </a:xfrm>
          <a:prstGeom prst="rect">
            <a:avLst/>
          </a:prstGeom>
          <a:noFill/>
          <a:ln>
            <a:noFill/>
          </a:ln>
        </p:spPr>
      </p:pic>
      <p:pic>
        <p:nvPicPr>
          <p:cNvPr id="8" name="Picture 7">
            <a:extLst>
              <a:ext uri="{FF2B5EF4-FFF2-40B4-BE49-F238E27FC236}">
                <a16:creationId xmlns:a16="http://schemas.microsoft.com/office/drawing/2014/main" id="{B285BAF0-1295-4DB2-AAB6-DB641307A9E6}"/>
              </a:ext>
            </a:extLst>
          </p:cNvPr>
          <p:cNvPicPr>
            <a:picLocks noChangeAspect="1"/>
          </p:cNvPicPr>
          <p:nvPr/>
        </p:nvPicPr>
        <p:blipFill>
          <a:blip r:embed="rId3"/>
          <a:stretch>
            <a:fillRect/>
          </a:stretch>
        </p:blipFill>
        <p:spPr>
          <a:xfrm>
            <a:off x="3791159" y="1650353"/>
            <a:ext cx="5352841" cy="2432445"/>
          </a:xfrm>
          <a:prstGeom prst="rect">
            <a:avLst/>
          </a:prstGeom>
        </p:spPr>
      </p:pic>
      <p:pic>
        <p:nvPicPr>
          <p:cNvPr id="9" name="Picture 8">
            <a:extLst>
              <a:ext uri="{FF2B5EF4-FFF2-40B4-BE49-F238E27FC236}">
                <a16:creationId xmlns:a16="http://schemas.microsoft.com/office/drawing/2014/main" id="{8F49D2AA-81CF-4828-AEAB-2BDB97908A1A}"/>
              </a:ext>
            </a:extLst>
          </p:cNvPr>
          <p:cNvPicPr>
            <a:picLocks noChangeAspect="1"/>
          </p:cNvPicPr>
          <p:nvPr/>
        </p:nvPicPr>
        <p:blipFill>
          <a:blip r:embed="rId4"/>
          <a:stretch>
            <a:fillRect/>
          </a:stretch>
        </p:blipFill>
        <p:spPr>
          <a:xfrm>
            <a:off x="4013139" y="4430095"/>
            <a:ext cx="4908879" cy="1826150"/>
          </a:xfrm>
          <a:prstGeom prst="rect">
            <a:avLst/>
          </a:prstGeom>
        </p:spPr>
      </p:pic>
      <p:sp>
        <p:nvSpPr>
          <p:cNvPr id="10" name="Oval 9">
            <a:extLst>
              <a:ext uri="{FF2B5EF4-FFF2-40B4-BE49-F238E27FC236}">
                <a16:creationId xmlns:a16="http://schemas.microsoft.com/office/drawing/2014/main" id="{FAB40FB2-5C9D-425D-965D-792516E47E20}"/>
              </a:ext>
            </a:extLst>
          </p:cNvPr>
          <p:cNvSpPr/>
          <p:nvPr/>
        </p:nvSpPr>
        <p:spPr bwMode="auto">
          <a:xfrm>
            <a:off x="1258860" y="3429000"/>
            <a:ext cx="2443087" cy="58081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E2F86475-9482-4BF6-9FE3-E999D8649545}"/>
              </a:ext>
            </a:extLst>
          </p:cNvPr>
          <p:cNvSpPr/>
          <p:nvPr/>
        </p:nvSpPr>
        <p:spPr bwMode="auto">
          <a:xfrm>
            <a:off x="5724128" y="1924594"/>
            <a:ext cx="2443087" cy="193645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2362F413-F6CD-4E56-85DE-F1577BB8CD77}"/>
              </a:ext>
            </a:extLst>
          </p:cNvPr>
          <p:cNvSpPr/>
          <p:nvPr/>
        </p:nvSpPr>
        <p:spPr bwMode="auto">
          <a:xfrm>
            <a:off x="5312420" y="4317456"/>
            <a:ext cx="2443087" cy="1936454"/>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0E0B71A9-469F-4D55-962F-C5B89D04360E}"/>
              </a:ext>
            </a:extLst>
          </p:cNvPr>
          <p:cNvSpPr txBox="1"/>
          <p:nvPr/>
        </p:nvSpPr>
        <p:spPr>
          <a:xfrm>
            <a:off x="812908" y="5475303"/>
            <a:ext cx="2978251" cy="276999"/>
          </a:xfrm>
          <a:prstGeom prst="rect">
            <a:avLst/>
          </a:prstGeom>
          <a:noFill/>
        </p:spPr>
        <p:txBody>
          <a:bodyPr wrap="none" rtlCol="0">
            <a:spAutoFit/>
          </a:bodyPr>
          <a:lstStyle/>
          <a:p>
            <a:r>
              <a:rPr lang="en-US" dirty="0"/>
              <a:t>EDCA based ranging measurement exchange</a:t>
            </a:r>
          </a:p>
        </p:txBody>
      </p:sp>
      <p:sp>
        <p:nvSpPr>
          <p:cNvPr id="14" name="TextBox 13">
            <a:extLst>
              <a:ext uri="{FF2B5EF4-FFF2-40B4-BE49-F238E27FC236}">
                <a16:creationId xmlns:a16="http://schemas.microsoft.com/office/drawing/2014/main" id="{2A80CE43-70BA-4257-897F-9EFA11A3BBBA}"/>
              </a:ext>
            </a:extLst>
          </p:cNvPr>
          <p:cNvSpPr txBox="1"/>
          <p:nvPr/>
        </p:nvSpPr>
        <p:spPr>
          <a:xfrm>
            <a:off x="5191665" y="3931346"/>
            <a:ext cx="2375971" cy="276999"/>
          </a:xfrm>
          <a:prstGeom prst="rect">
            <a:avLst/>
          </a:prstGeom>
          <a:noFill/>
        </p:spPr>
        <p:txBody>
          <a:bodyPr wrap="none" rtlCol="0">
            <a:spAutoFit/>
          </a:bodyPr>
          <a:lstStyle/>
          <a:p>
            <a:r>
              <a:rPr lang="en-US" dirty="0"/>
              <a:t>TB ranging measurement exchange</a:t>
            </a:r>
          </a:p>
        </p:txBody>
      </p:sp>
      <p:sp>
        <p:nvSpPr>
          <p:cNvPr id="15" name="TextBox 14">
            <a:extLst>
              <a:ext uri="{FF2B5EF4-FFF2-40B4-BE49-F238E27FC236}">
                <a16:creationId xmlns:a16="http://schemas.microsoft.com/office/drawing/2014/main" id="{0B93E91E-2229-4FD4-BFFE-838562D11C67}"/>
              </a:ext>
            </a:extLst>
          </p:cNvPr>
          <p:cNvSpPr txBox="1"/>
          <p:nvPr/>
        </p:nvSpPr>
        <p:spPr>
          <a:xfrm>
            <a:off x="5312420" y="6224995"/>
            <a:ext cx="2691763" cy="276999"/>
          </a:xfrm>
          <a:prstGeom prst="rect">
            <a:avLst/>
          </a:prstGeom>
          <a:noFill/>
        </p:spPr>
        <p:txBody>
          <a:bodyPr wrap="none" rtlCol="0">
            <a:spAutoFit/>
          </a:bodyPr>
          <a:lstStyle/>
          <a:p>
            <a:r>
              <a:rPr lang="en-US" dirty="0"/>
              <a:t>Non-TB ranging measurement exchange</a:t>
            </a:r>
          </a:p>
        </p:txBody>
      </p:sp>
    </p:spTree>
    <p:extLst>
      <p:ext uri="{BB962C8B-B14F-4D97-AF65-F5344CB8AC3E}">
        <p14:creationId xmlns:p14="http://schemas.microsoft.com/office/powerpoint/2010/main" val="119487530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13155</TotalTime>
  <Words>1011</Words>
  <Application>Microsoft Office PowerPoint</Application>
  <PresentationFormat>On-screen Show (4:3)</PresentationFormat>
  <Paragraphs>130</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Qualcomm Office Regular</vt:lpstr>
      <vt:lpstr>Qualcomm Regular</vt:lpstr>
      <vt:lpstr>Times New Roman</vt:lpstr>
      <vt:lpstr>802-11-Submission</vt:lpstr>
      <vt:lpstr>Comparison of FTM and sensing procedure</vt:lpstr>
      <vt:lpstr>Abstract</vt:lpstr>
      <vt:lpstr>Main recap of FTM procedure</vt:lpstr>
      <vt:lpstr>Some low hanging fruit</vt:lpstr>
      <vt:lpstr>Tricky parts</vt:lpstr>
      <vt:lpstr>Initiator</vt:lpstr>
      <vt:lpstr>Responder</vt:lpstr>
      <vt:lpstr>Bidirectional vs. unidirectional measurement</vt:lpstr>
      <vt:lpstr>Bidirectional measurement in FTM</vt:lpstr>
      <vt:lpstr>Measurement reporting</vt:lpstr>
      <vt:lpstr>Measurement reporting in FTM</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114</cp:revision>
  <dcterms:created xsi:type="dcterms:W3CDTF">2020-05-25T03:58:48Z</dcterms:created>
  <dcterms:modified xsi:type="dcterms:W3CDTF">2021-03-05T01:32:34Z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