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554" r:id="rId3"/>
    <p:sldId id="699" r:id="rId4"/>
    <p:sldId id="706" r:id="rId5"/>
    <p:sldId id="701" r:id="rId6"/>
    <p:sldId id="702" r:id="rId7"/>
    <p:sldId id="710" r:id="rId8"/>
    <p:sldId id="711" r:id="rId9"/>
    <p:sldId id="712" r:id="rId10"/>
    <p:sldId id="713" r:id="rId11"/>
    <p:sldId id="714" r:id="rId12"/>
    <p:sldId id="715" r:id="rId13"/>
    <p:sldId id="709" r:id="rId14"/>
    <p:sldId id="698" r:id="rId15"/>
    <p:sldId id="681" r:id="rId16"/>
    <p:sldId id="690" r:id="rId17"/>
  </p:sldIdLst>
  <p:sldSz cx="9144000" cy="6858000" type="screen4x3"/>
  <p:notesSz cx="9312275" cy="702627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5" userDrawn="1">
          <p15:clr>
            <a:srgbClr val="A4A3A4"/>
          </p15:clr>
        </p15:guide>
        <p15:guide id="2" pos="3132" userDrawn="1">
          <p15:clr>
            <a:srgbClr val="A4A3A4"/>
          </p15:clr>
        </p15:guide>
        <p15:guide id="3" orient="horz" pos="2213" userDrawn="1">
          <p15:clr>
            <a:srgbClr val="A4A3A4"/>
          </p15:clr>
        </p15:guide>
        <p15:guide id="4" pos="293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5050"/>
    <a:srgbClr val="9933FF"/>
    <a:srgbClr val="006C31"/>
    <a:srgbClr val="00863D"/>
    <a:srgbClr val="168420"/>
    <a:srgbClr val="99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Orta Stil 3 - Vurgu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Orta Stil 4 - Vurgu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Orta Sti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FECB4D8-DB02-4DC6-A0A2-4F2EBAE1DC90}" styleName="Orta Stil 1 - Vurgu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Orta Sti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C083E6E3-FA7D-4D7B-A595-EF9225AFEA82}" styleName="Açık Stil 1 - Vurgu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5034" autoAdjust="0"/>
  </p:normalViewPr>
  <p:slideViewPr>
    <p:cSldViewPr>
      <p:cViewPr>
        <p:scale>
          <a:sx n="69" d="100"/>
          <a:sy n="69" d="100"/>
        </p:scale>
        <p:origin x="-1244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5"/>
        <p:guide orient="horz" pos="2213"/>
        <p:guide pos="3132"/>
        <p:guide pos="293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81616" y="79405"/>
            <a:ext cx="2196607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4054" y="79405"/>
            <a:ext cx="916332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3655" y="6800150"/>
            <a:ext cx="1651656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2307" y="6800150"/>
            <a:ext cx="517947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73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1080" y="293309"/>
            <a:ext cx="74501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1079" y="6800150"/>
            <a:ext cx="718390" cy="18474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1080" y="6791957"/>
            <a:ext cx="765537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41108" y="20416"/>
            <a:ext cx="2196607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534" y="20416"/>
            <a:ext cx="916332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502025" cy="2627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447" y="3337809"/>
            <a:ext cx="6831381" cy="3162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90" tIns="46052" rIns="93690" bIns="460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4237" y="6803427"/>
            <a:ext cx="2113479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337" lvl="4" algn="r" defTabSz="93373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8873" y="6803427"/>
            <a:ext cx="517947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725" y="6803427"/>
            <a:ext cx="718390" cy="18474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725" y="6801789"/>
            <a:ext cx="736682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586" y="224487"/>
            <a:ext cx="756910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01500" y="6803427"/>
            <a:ext cx="415320" cy="18474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3173" indent="-285836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343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680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8017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5354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2692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0029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7366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Yan Xin, et. al, Huawei Technologies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9112" y="6475413"/>
            <a:ext cx="23018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802.11-21/0368r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4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40168"/>
            <a:ext cx="860813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990600"/>
          </a:xfrm>
        </p:spPr>
        <p:txBody>
          <a:bodyPr/>
          <a:lstStyle/>
          <a:p>
            <a:r>
              <a:rPr lang="tr-TR" dirty="0" err="1" smtClean="0"/>
              <a:t>Diversity</a:t>
            </a:r>
            <a:r>
              <a:rPr lang="tr-TR" dirty="0" smtClean="0"/>
              <a:t> Enhancement </a:t>
            </a:r>
            <a:r>
              <a:rPr lang="tr-TR" dirty="0" err="1" smtClean="0"/>
              <a:t>for</a:t>
            </a:r>
            <a:r>
              <a:rPr lang="tr-TR" dirty="0" smtClean="0"/>
              <a:t> DUP </a:t>
            </a:r>
            <a:r>
              <a:rPr lang="tr-TR" dirty="0" err="1" smtClean="0"/>
              <a:t>Mode</a:t>
            </a:r>
            <a:endParaRPr lang="en-US" altLang="ko-KR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202</a:t>
            </a:r>
            <a:r>
              <a:rPr lang="tr-TR" altLang="ko-KR" sz="2000" b="0" dirty="0" smtClean="0">
                <a:ea typeface="Gulim" panose="020B0600000101010101" pitchFamily="34" charset="-127"/>
              </a:rPr>
              <a:t>1</a:t>
            </a:r>
            <a:r>
              <a:rPr lang="en-US" altLang="ko-KR" sz="2000" b="0" dirty="0" smtClean="0">
                <a:ea typeface="Gulim" panose="020B0600000101010101" pitchFamily="34" charset="-127"/>
              </a:rPr>
              <a:t>-</a:t>
            </a:r>
            <a:r>
              <a:rPr lang="tr-TR" altLang="ko-KR" sz="2000" b="0" dirty="0" smtClean="0">
                <a:ea typeface="Gulim" panose="020B0600000101010101" pitchFamily="34" charset="-127"/>
              </a:rPr>
              <a:t>10</a:t>
            </a:r>
            <a:r>
              <a:rPr lang="en-US" altLang="ko-KR" sz="2000" b="0" dirty="0" smtClean="0">
                <a:ea typeface="Gulim" panose="020B0600000101010101" pitchFamily="34" charset="-127"/>
              </a:rPr>
              <a:t>-</a:t>
            </a:r>
            <a:r>
              <a:rPr lang="tr-TR" altLang="ko-KR" sz="2000" b="0" dirty="0" smtClean="0">
                <a:ea typeface="Gulim" panose="020B0600000101010101" pitchFamily="34" charset="-127"/>
              </a:rPr>
              <a:t>06</a:t>
            </a:r>
            <a:endParaRPr lang="en-US" altLang="ko-KR" sz="2000" b="0" dirty="0" smtClean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03246"/>
              </p:ext>
            </p:extLst>
          </p:nvPr>
        </p:nvGraphicFramePr>
        <p:xfrm>
          <a:off x="762000" y="3335549"/>
          <a:ext cx="7620000" cy="151381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6602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3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Ali Tuğberk Doğukan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Vestel &amp; Koç </a:t>
                      </a:r>
                      <a:r>
                        <a:rPr kumimoji="0" lang="tr-TR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University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adogukan18@ku.edu.tr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83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Başak Ak </a:t>
                      </a:r>
                      <a:r>
                        <a:rPr kumimoji="0" lang="tr-TR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Özbakış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basak.ozbakis@vestel.com.tr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10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Ertuğrul Başar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dirty="0" smtClean="0"/>
                        <a:t>ebasar@ku.edu.tr</a:t>
                      </a:r>
                      <a:endParaRPr lang="en-CA" sz="11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160 MHz – </a:t>
            </a:r>
            <a:r>
              <a:rPr lang="tr-TR" dirty="0"/>
              <a:t>LS Channel </a:t>
            </a:r>
            <a:r>
              <a:rPr lang="tr-TR" dirty="0" err="1"/>
              <a:t>Estimation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865400"/>
            <a:ext cx="4320000" cy="324000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600" y="1865400"/>
            <a:ext cx="4320000" cy="324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Metin kutusu 8"/>
              <p:cNvSpPr txBox="1"/>
              <p:nvPr/>
            </p:nvSpPr>
            <p:spPr>
              <a:xfrm>
                <a:off x="1283700" y="5370600"/>
                <a:ext cx="22098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600" dirty="0" err="1" smtClean="0"/>
                  <a:t>Nr</a:t>
                </a:r>
                <a:r>
                  <a:rPr lang="tr-TR" sz="1600" dirty="0" smtClean="0"/>
                  <a:t>=1 </a:t>
                </a:r>
                <a14:m>
                  <m:oMath xmlns:m="http://schemas.openxmlformats.org/officeDocument/2006/math">
                    <m:r>
                      <a:rPr lang="tr-TR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1600" dirty="0" smtClean="0"/>
                  <a:t> 0.01 </a:t>
                </a:r>
                <a:r>
                  <a:rPr lang="tr-TR" sz="1600" dirty="0" err="1" smtClean="0"/>
                  <a:t>dB</a:t>
                </a:r>
                <a:endParaRPr lang="tr-TR" sz="16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600" dirty="0" err="1" smtClean="0"/>
                  <a:t>Nr</a:t>
                </a:r>
                <a:r>
                  <a:rPr lang="tr-TR" sz="1600" dirty="0" smtClean="0"/>
                  <a:t>=2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1600" dirty="0" smtClean="0"/>
                  <a:t> 0.06 </a:t>
                </a:r>
                <a:r>
                  <a:rPr lang="tr-TR" sz="1600" dirty="0" err="1" smtClean="0"/>
                  <a:t>dB</a:t>
                </a:r>
                <a:endParaRPr lang="tr-TR" sz="1600" dirty="0"/>
              </a:p>
            </p:txBody>
          </p:sp>
        </mc:Choice>
        <mc:Fallback xmlns="">
          <p:sp>
            <p:nvSpPr>
              <p:cNvPr id="9" name="Metin kutusu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3700" y="5370600"/>
                <a:ext cx="2209800" cy="584775"/>
              </a:xfrm>
              <a:prstGeom prst="rect">
                <a:avLst/>
              </a:prstGeom>
              <a:blipFill>
                <a:blip r:embed="rId4"/>
                <a:stretch>
                  <a:fillRect l="-1105" t="-3125" b="-1250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927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320 MHz – </a:t>
            </a:r>
            <a:r>
              <a:rPr lang="tr-TR" dirty="0" err="1" smtClean="0"/>
              <a:t>Ideal</a:t>
            </a:r>
            <a:r>
              <a:rPr lang="tr-TR" dirty="0" smtClean="0"/>
              <a:t> Channel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18" y="1865400"/>
            <a:ext cx="4320000" cy="324000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2218" y="1865400"/>
            <a:ext cx="4320000" cy="324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Metin kutusu 8"/>
              <p:cNvSpPr txBox="1"/>
              <p:nvPr/>
            </p:nvSpPr>
            <p:spPr>
              <a:xfrm>
                <a:off x="1257318" y="5370600"/>
                <a:ext cx="22098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600" dirty="0" err="1" smtClean="0"/>
                  <a:t>Nr</a:t>
                </a:r>
                <a:r>
                  <a:rPr lang="tr-TR" sz="1600" dirty="0" smtClean="0"/>
                  <a:t>=1 </a:t>
                </a:r>
                <a14:m>
                  <m:oMath xmlns:m="http://schemas.openxmlformats.org/officeDocument/2006/math">
                    <m:r>
                      <a:rPr lang="tr-TR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1600" dirty="0" smtClean="0"/>
                  <a:t> 0.25 dB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600" dirty="0" err="1" smtClean="0"/>
                  <a:t>Nr</a:t>
                </a:r>
                <a:r>
                  <a:rPr lang="tr-TR" sz="1600" dirty="0" smtClean="0"/>
                  <a:t>=2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1600" dirty="0" smtClean="0"/>
                  <a:t> 0.14 dB</a:t>
                </a:r>
                <a:endParaRPr lang="tr-TR" sz="1600" dirty="0"/>
              </a:p>
            </p:txBody>
          </p:sp>
        </mc:Choice>
        <mc:Fallback xmlns="">
          <p:sp>
            <p:nvSpPr>
              <p:cNvPr id="9" name="Metin kutusu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7318" y="5370600"/>
                <a:ext cx="2209800" cy="584775"/>
              </a:xfrm>
              <a:prstGeom prst="rect">
                <a:avLst/>
              </a:prstGeom>
              <a:blipFill>
                <a:blip r:embed="rId4"/>
                <a:stretch>
                  <a:fillRect l="-1102" t="-3125" b="-1250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Metin kutusu 9"/>
              <p:cNvSpPr txBox="1"/>
              <p:nvPr/>
            </p:nvSpPr>
            <p:spPr>
              <a:xfrm>
                <a:off x="5577318" y="5370599"/>
                <a:ext cx="22098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600" dirty="0" err="1" smtClean="0"/>
                  <a:t>Nr</a:t>
                </a:r>
                <a:r>
                  <a:rPr lang="tr-TR" sz="1600" dirty="0" smtClean="0"/>
                  <a:t>=1 </a:t>
                </a:r>
                <a14:m>
                  <m:oMath xmlns:m="http://schemas.openxmlformats.org/officeDocument/2006/math">
                    <m:r>
                      <a:rPr lang="tr-TR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1600" dirty="0" smtClean="0"/>
                  <a:t> 0.23 dB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600" dirty="0" err="1" smtClean="0"/>
                  <a:t>Nr</a:t>
                </a:r>
                <a:r>
                  <a:rPr lang="tr-TR" sz="1600" dirty="0" smtClean="0"/>
                  <a:t>=2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1600" dirty="0" smtClean="0"/>
                  <a:t> 0.09 dB</a:t>
                </a:r>
                <a:endParaRPr lang="tr-TR" sz="1600" dirty="0"/>
              </a:p>
            </p:txBody>
          </p:sp>
        </mc:Choice>
        <mc:Fallback xmlns="">
          <p:sp>
            <p:nvSpPr>
              <p:cNvPr id="10" name="Metin kutusu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318" y="5370599"/>
                <a:ext cx="2209800" cy="584775"/>
              </a:xfrm>
              <a:prstGeom prst="rect">
                <a:avLst/>
              </a:prstGeom>
              <a:blipFill>
                <a:blip r:embed="rId5"/>
                <a:stretch>
                  <a:fillRect l="-1105" t="-3125" b="-1250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210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320 MHz – </a:t>
            </a:r>
            <a:r>
              <a:rPr lang="tr-TR" dirty="0"/>
              <a:t>LS Channel </a:t>
            </a:r>
            <a:r>
              <a:rPr lang="tr-TR" dirty="0" err="1"/>
              <a:t>Estimation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12</a:t>
            </a:fld>
            <a:endParaRPr lang="en-US" altLang="ko-K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828800"/>
            <a:ext cx="4320000" cy="324000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600" y="1828800"/>
            <a:ext cx="4320000" cy="324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Metin kutusu 8"/>
              <p:cNvSpPr txBox="1"/>
              <p:nvPr/>
            </p:nvSpPr>
            <p:spPr>
              <a:xfrm>
                <a:off x="1283700" y="5297400"/>
                <a:ext cx="22098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600" dirty="0" err="1" smtClean="0"/>
                  <a:t>Nr</a:t>
                </a:r>
                <a:r>
                  <a:rPr lang="tr-TR" sz="1600" dirty="0" smtClean="0"/>
                  <a:t>=1 </a:t>
                </a:r>
                <a14:m>
                  <m:oMath xmlns:m="http://schemas.openxmlformats.org/officeDocument/2006/math">
                    <m:r>
                      <a:rPr lang="tr-TR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1600" dirty="0" smtClean="0"/>
                  <a:t> 0.29 dB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600" dirty="0" err="1" smtClean="0"/>
                  <a:t>Nr</a:t>
                </a:r>
                <a:r>
                  <a:rPr lang="tr-TR" sz="1600" dirty="0" smtClean="0"/>
                  <a:t>=2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1600" dirty="0" smtClean="0"/>
                  <a:t> 0.16 dB</a:t>
                </a:r>
                <a:endParaRPr lang="tr-TR" sz="1600" dirty="0"/>
              </a:p>
            </p:txBody>
          </p:sp>
        </mc:Choice>
        <mc:Fallback xmlns="">
          <p:sp>
            <p:nvSpPr>
              <p:cNvPr id="9" name="Metin kutusu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3700" y="5297400"/>
                <a:ext cx="2209800" cy="584775"/>
              </a:xfrm>
              <a:prstGeom prst="rect">
                <a:avLst/>
              </a:prstGeom>
              <a:blipFill>
                <a:blip r:embed="rId4"/>
                <a:stretch>
                  <a:fillRect l="-1105" t="-3125" b="-1250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Metin kutusu 9"/>
              <p:cNvSpPr txBox="1"/>
              <p:nvPr/>
            </p:nvSpPr>
            <p:spPr>
              <a:xfrm>
                <a:off x="5603700" y="5297400"/>
                <a:ext cx="2209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600" dirty="0" err="1" smtClean="0"/>
                  <a:t>Nr</a:t>
                </a:r>
                <a:r>
                  <a:rPr lang="tr-TR" sz="1600" dirty="0" smtClean="0"/>
                  <a:t>=2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1600" dirty="0" smtClean="0"/>
                  <a:t> 0.08 dB</a:t>
                </a:r>
                <a:endParaRPr lang="tr-TR" sz="1600" dirty="0"/>
              </a:p>
            </p:txBody>
          </p:sp>
        </mc:Choice>
        <mc:Fallback xmlns="">
          <p:sp>
            <p:nvSpPr>
              <p:cNvPr id="10" name="Metin kutusu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3700" y="5297400"/>
                <a:ext cx="2209800" cy="338554"/>
              </a:xfrm>
              <a:prstGeom prst="rect">
                <a:avLst/>
              </a:prstGeom>
              <a:blipFill>
                <a:blip r:embed="rId5"/>
                <a:stretch>
                  <a:fillRect l="-1102" t="-5357" b="-2142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503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PAPR - 320 MHz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13</a:t>
            </a:fld>
            <a:endParaRPr lang="en-US" altLang="ko-K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27534"/>
              </p:ext>
            </p:extLst>
          </p:nvPr>
        </p:nvGraphicFramePr>
        <p:xfrm>
          <a:off x="5791200" y="3008880"/>
          <a:ext cx="2905126" cy="1259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2563">
                  <a:extLst>
                    <a:ext uri="{9D8B030D-6E8A-4147-A177-3AD203B41FA5}">
                      <a16:colId xmlns:a16="http://schemas.microsoft.com/office/drawing/2014/main" xmlns="" val="3214793320"/>
                    </a:ext>
                  </a:extLst>
                </a:gridCol>
                <a:gridCol w="1452563">
                  <a:extLst>
                    <a:ext uri="{9D8B030D-6E8A-4147-A177-3AD203B41FA5}">
                      <a16:colId xmlns:a16="http://schemas.microsoft.com/office/drawing/2014/main" xmlns="" val="27819151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err="1" smtClean="0"/>
                        <a:t>Scheme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err="1" smtClean="0"/>
                        <a:t>Mean</a:t>
                      </a:r>
                      <a:r>
                        <a:rPr lang="tr-TR" sz="1400" b="1" dirty="0" smtClean="0"/>
                        <a:t> PAPR</a:t>
                      </a:r>
                      <a:r>
                        <a:rPr lang="tr-TR" sz="1400" b="1" baseline="0" dirty="0" smtClean="0"/>
                        <a:t> (</a:t>
                      </a:r>
                      <a:r>
                        <a:rPr lang="tr-TR" sz="1400" b="1" baseline="0" dirty="0" err="1" smtClean="0"/>
                        <a:t>dB</a:t>
                      </a:r>
                      <a:r>
                        <a:rPr lang="tr-TR" sz="1400" b="1" baseline="0" dirty="0" smtClean="0"/>
                        <a:t>)</a:t>
                      </a:r>
                      <a:endParaRPr lang="tr-T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9069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DUP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9.2929</a:t>
                      </a:r>
                      <a:endParaRPr lang="tr-T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3096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err="1" smtClean="0"/>
                        <a:t>Proposed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9.3991</a:t>
                      </a:r>
                      <a:endParaRPr lang="tr-T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6685303"/>
                  </a:ext>
                </a:extLst>
              </a:tr>
            </a:tbl>
          </a:graphicData>
        </a:graphic>
      </p:graphicFrame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676400"/>
            <a:ext cx="54864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54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544810"/>
            <a:ext cx="7772400" cy="914400"/>
          </a:xfrm>
        </p:spPr>
        <p:txBody>
          <a:bodyPr/>
          <a:lstStyle/>
          <a:p>
            <a:r>
              <a:rPr lang="en-US" sz="2800" dirty="0" smtClean="0"/>
              <a:t>Summary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 smtClean="0"/>
              <a:t>Slide </a:t>
            </a:r>
            <a:fld id="{E792CD62-9AAA-4B66-A216-7F1F565D5B47}" type="slidenum">
              <a:rPr lang="en-US" altLang="ko-KR" smtClean="0"/>
              <a:pPr/>
              <a:t>14</a:t>
            </a:fld>
            <a:endParaRPr lang="en-US" altLang="ko-KR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96913" y="1676400"/>
            <a:ext cx="8066087" cy="4114800"/>
          </a:xfrm>
        </p:spPr>
        <p:txBody>
          <a:bodyPr/>
          <a:lstStyle/>
          <a:p>
            <a:pPr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sz="2000" b="0" dirty="0" smtClean="0">
                <a:latin typeface="+mj-lt"/>
                <a:cs typeface="Calibri" panose="020F0502020204030204" pitchFamily="34" charset="0"/>
              </a:rPr>
              <a:t>We propose 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a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diversity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enhancing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technique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for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en-US" sz="2000" b="0" dirty="0" smtClean="0">
                <a:latin typeface="+mj-lt"/>
                <a:cs typeface="Calibri" panose="020F0502020204030204" pitchFamily="34" charset="0"/>
              </a:rPr>
              <a:t>DUP mode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to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further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increase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transmission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range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and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improve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error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performance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.</a:t>
            </a:r>
          </a:p>
          <a:p>
            <a:pPr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Compatible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with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PAPR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reduction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scheme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[2].</a:t>
            </a:r>
          </a:p>
          <a:p>
            <a:pPr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proposed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method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cs typeface="Calibri" panose="020F0502020204030204" pitchFamily="34" charset="0"/>
              </a:rPr>
              <a:t>theoretically</a:t>
            </a:r>
            <a:r>
              <a:rPr lang="tr-TR" sz="2000" b="0" dirty="0"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doubles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diversity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order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of DUP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mode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.</a:t>
            </a:r>
          </a:p>
          <a:p>
            <a:pPr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proposed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method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improves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error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performance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of DUP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mode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DCM.</a:t>
            </a:r>
          </a:p>
          <a:p>
            <a:pPr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Even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number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of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receive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antenna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increases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,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propose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method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provides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gain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over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DUP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mode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.</a:t>
            </a:r>
          </a:p>
          <a:p>
            <a:pPr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proposed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method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outperforms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DUP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mode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under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both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ideal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and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non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-ideal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channel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conditions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.</a:t>
            </a:r>
          </a:p>
          <a:p>
            <a:pPr>
              <a:buSzPct val="120000"/>
              <a:buFont typeface="Arial" panose="020B0604020202020204" pitchFamily="34" charset="0"/>
              <a:buChar char="•"/>
              <a:defRPr/>
            </a:pPr>
            <a:endParaRPr lang="en-US" sz="20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7373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7"/>
          </a:xfrm>
        </p:spPr>
        <p:txBody>
          <a:bodyPr/>
          <a:lstStyle/>
          <a:p>
            <a:r>
              <a:rPr lang="en-US" altLang="zh-CN" sz="2800" dirty="0" smtClean="0"/>
              <a:t>Reference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524000"/>
            <a:ext cx="7847013" cy="4572000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>
                <a:latin typeface="+mj-lt"/>
                <a:cs typeface="Calibri" panose="020F0502020204030204" pitchFamily="34" charset="0"/>
              </a:rPr>
              <a:t>[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1</a:t>
            </a:r>
            <a:r>
              <a:rPr lang="en-US" sz="2000" b="0" dirty="0">
                <a:latin typeface="+mj-lt"/>
                <a:cs typeface="Calibri" panose="020F0502020204030204" pitchFamily="34" charset="0"/>
              </a:rPr>
              <a:t>] Ron </a:t>
            </a:r>
            <a:r>
              <a:rPr lang="en-US" sz="2000" b="0" dirty="0" err="1">
                <a:latin typeface="+mj-lt"/>
                <a:cs typeface="Calibri" panose="020F0502020204030204" pitchFamily="34" charset="0"/>
              </a:rPr>
              <a:t>Porat</a:t>
            </a:r>
            <a:r>
              <a:rPr lang="en-US" sz="2000" b="0" dirty="0">
                <a:latin typeface="+mj-lt"/>
                <a:cs typeface="Calibri" panose="020F0502020204030204" pitchFamily="34" charset="0"/>
              </a:rPr>
              <a:t>, IEEE 802.11-20/965r4, 6 GHz LPI Range Extension.</a:t>
            </a:r>
            <a:endParaRPr lang="tr-TR" sz="2000" b="0" dirty="0">
              <a:latin typeface="+mj-lt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tr-TR" sz="2000" b="0" dirty="0">
                <a:latin typeface="+mj-lt"/>
                <a:cs typeface="Calibri" panose="020F0502020204030204" pitchFamily="34" charset="0"/>
              </a:rPr>
              <a:t>[2] </a:t>
            </a:r>
            <a:r>
              <a:rPr lang="en-US" sz="2000" b="0" dirty="0" err="1">
                <a:latin typeface="+mj-lt"/>
                <a:cs typeface="Calibri" panose="020F0502020204030204" pitchFamily="34" charset="0"/>
              </a:rPr>
              <a:t>TGbe</a:t>
            </a:r>
            <a:r>
              <a:rPr lang="en-US" sz="2000" b="0" dirty="0">
                <a:latin typeface="+mj-lt"/>
                <a:cs typeface="Calibri" panose="020F0502020204030204" pitchFamily="34" charset="0"/>
              </a:rPr>
              <a:t>, “Compendium of motions related to the contents of the </a:t>
            </a:r>
            <a:r>
              <a:rPr lang="en-US" sz="2000" b="0" dirty="0" err="1">
                <a:latin typeface="+mj-lt"/>
                <a:cs typeface="Calibri" panose="020F0502020204030204" pitchFamily="34" charset="0"/>
              </a:rPr>
              <a:t>TGbe</a:t>
            </a:r>
            <a:r>
              <a:rPr lang="en-US" sz="2000" b="0" dirty="0">
                <a:latin typeface="+mj-lt"/>
                <a:cs typeface="Calibri" panose="020F0502020204030204" pitchFamily="34" charset="0"/>
              </a:rPr>
              <a:t> specification framework document,” 20/1755r11, November 2020. </a:t>
            </a:r>
            <a:endParaRPr lang="tr-TR" sz="2000" b="0" dirty="0">
              <a:latin typeface="+mj-lt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tr-TR" sz="2000" b="0" dirty="0">
                <a:latin typeface="+mj-lt"/>
                <a:cs typeface="Calibri" panose="020F0502020204030204" pitchFamily="34" charset="0"/>
              </a:rPr>
              <a:t>[3]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Jianhan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Liu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(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MediaTek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), “On TBD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MCSs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,” 20/1377r1,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October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2020. </a:t>
            </a:r>
          </a:p>
          <a:p>
            <a:pPr marL="0" indent="0">
              <a:buNone/>
            </a:pPr>
            <a:r>
              <a:rPr lang="en-US" sz="2000" b="0" dirty="0">
                <a:latin typeface="+mj-lt"/>
                <a:cs typeface="Calibri" panose="020F0502020204030204" pitchFamily="34" charset="0"/>
              </a:rPr>
              <a:t>[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4</a:t>
            </a:r>
            <a:r>
              <a:rPr lang="en-US" sz="2000" b="0" dirty="0">
                <a:latin typeface="+mj-lt"/>
                <a:cs typeface="Calibri" panose="020F0502020204030204" pitchFamily="34" charset="0"/>
              </a:rPr>
              <a:t>] Ron </a:t>
            </a:r>
            <a:r>
              <a:rPr lang="en-US" sz="2000" b="0" dirty="0" err="1">
                <a:latin typeface="+mj-lt"/>
                <a:cs typeface="Calibri" panose="020F0502020204030204" pitchFamily="34" charset="0"/>
              </a:rPr>
              <a:t>Porat</a:t>
            </a:r>
            <a:r>
              <a:rPr lang="en-US" sz="2000" b="0" dirty="0">
                <a:latin typeface="+mj-lt"/>
                <a:cs typeface="Calibri" panose="020F0502020204030204" pitchFamily="34" charset="0"/>
              </a:rPr>
              <a:t>, </a:t>
            </a:r>
            <a:r>
              <a:rPr lang="en-US" sz="2000" b="0" i="1" dirty="0">
                <a:latin typeface="+mj-lt"/>
                <a:cs typeface="Calibri" panose="020F0502020204030204" pitchFamily="34" charset="0"/>
              </a:rPr>
              <a:t>et al</a:t>
            </a:r>
            <a:r>
              <a:rPr lang="en-US" sz="2000" b="0" dirty="0">
                <a:latin typeface="+mj-lt"/>
                <a:cs typeface="Calibri" panose="020F0502020204030204" pitchFamily="34" charset="0"/>
              </a:rPr>
              <a:t>, IEEE 802.11-20/1191r1, DUP mode PAPR reduction.</a:t>
            </a:r>
            <a:endParaRPr lang="tr-TR" sz="2000" b="0" dirty="0">
              <a:latin typeface="+mj-lt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tr-TR" sz="2000" b="0" dirty="0">
                <a:latin typeface="+mj-lt"/>
                <a:cs typeface="Calibri" panose="020F0502020204030204" pitchFamily="34" charset="0"/>
              </a:rPr>
              <a:t>[5] “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Frame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structure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channel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coding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and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modulation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for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a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second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 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generation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digital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terrestrial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television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broadcasting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system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(DVB-T2),” ETSI EN 302 755 V1.1.1, </a:t>
            </a:r>
            <a:r>
              <a:rPr lang="tr-TR" sz="2000" b="0" dirty="0" err="1">
                <a:latin typeface="+mj-lt"/>
                <a:cs typeface="Calibri" panose="020F0502020204030204" pitchFamily="34" charset="0"/>
              </a:rPr>
              <a:t>Sep</a:t>
            </a:r>
            <a:r>
              <a:rPr lang="tr-TR" sz="2000" b="0" dirty="0">
                <a:latin typeface="+mj-lt"/>
                <a:cs typeface="Calibri" panose="020F0502020204030204" pitchFamily="34" charset="0"/>
              </a:rPr>
              <a:t>. 2009.</a:t>
            </a:r>
          </a:p>
          <a:p>
            <a:pPr marL="339725" indent="-339725">
              <a:buNone/>
              <a:defRPr/>
            </a:pPr>
            <a:endParaRPr lang="en-US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sz="20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15</a:t>
            </a:fld>
            <a:endParaRPr lang="en-US" altLang="ko-K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245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800" dirty="0" smtClean="0"/>
              <a:t>SP</a:t>
            </a: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8013" cy="4343400"/>
          </a:xfrm>
        </p:spPr>
        <p:txBody>
          <a:bodyPr/>
          <a:lstStyle/>
          <a:p>
            <a:pPr marL="0" indent="0">
              <a:buNone/>
            </a:pPr>
            <a:r>
              <a:rPr lang="en-CA" sz="2000" b="0" dirty="0" smtClean="0">
                <a:latin typeface="+mj-lt"/>
                <a:cs typeface="Calibri" panose="020F0502020204030204" pitchFamily="34" charset="0"/>
              </a:rPr>
              <a:t>Do you agree to add the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proposed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diversity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enhancing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method</a:t>
            </a:r>
            <a:r>
              <a:rPr lang="en-CA" sz="20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(E-DUP) </a:t>
            </a:r>
            <a:r>
              <a:rPr lang="en-CA" sz="2000" b="0" dirty="0" smtClean="0">
                <a:latin typeface="+mj-lt"/>
                <a:cs typeface="Calibri" panose="020F0502020204030204" pitchFamily="34" charset="0"/>
              </a:rPr>
              <a:t>with MCS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14 (DUP </a:t>
            </a:r>
            <a:r>
              <a:rPr lang="tr-TR" sz="2000" b="0" dirty="0" err="1" smtClean="0">
                <a:latin typeface="+mj-lt"/>
                <a:cs typeface="Calibri" panose="020F0502020204030204" pitchFamily="34" charset="0"/>
              </a:rPr>
              <a:t>mode</a:t>
            </a:r>
            <a:r>
              <a:rPr lang="tr-TR" sz="2000" b="0" dirty="0" smtClean="0">
                <a:latin typeface="+mj-lt"/>
                <a:cs typeface="Calibri" panose="020F0502020204030204" pitchFamily="34" charset="0"/>
              </a:rPr>
              <a:t> DCM)</a:t>
            </a:r>
            <a:r>
              <a:rPr lang="en-CA" sz="2000" b="0" dirty="0" smtClean="0">
                <a:latin typeface="+mj-lt"/>
                <a:cs typeface="Calibri" panose="020F0502020204030204" pitchFamily="34" charset="0"/>
              </a:rPr>
              <a:t> to the 11be SFD?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16</a:t>
            </a:fld>
            <a:endParaRPr lang="en-US" altLang="ko-K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2071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sz="2800" dirty="0" smtClean="0">
                <a:ea typeface="Gulim" panose="020B0600000101010101" pitchFamily="34" charset="-127"/>
              </a:rPr>
              <a:t>Introduction</a:t>
            </a:r>
            <a:endParaRPr lang="ko-KR" altLang="en-US" sz="2800" dirty="0" smtClean="0"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533400" y="1370013"/>
            <a:ext cx="8077200" cy="5105400"/>
          </a:xfrm>
        </p:spPr>
        <p:txBody>
          <a:bodyPr/>
          <a:lstStyle/>
          <a:p>
            <a:pPr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DUP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mode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,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which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duplicates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coded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and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modulated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data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symbols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in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frequency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domain, is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accepted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for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range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extension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in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6 GHz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band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[1].</a:t>
            </a:r>
          </a:p>
          <a:p>
            <a:pPr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DUP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mode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is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only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used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with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MCS0+DCM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and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bandwidth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80/160/320 MHz.</a:t>
            </a:r>
          </a:p>
          <a:p>
            <a:pPr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1800" b="0" dirty="0">
                <a:latin typeface="+mj-lt"/>
                <a:cs typeface="Calibri" panose="020F0502020204030204" pitchFamily="34" charset="0"/>
              </a:rPr>
              <a:t>MCS14 (BPSK + ½ rate </a:t>
            </a:r>
            <a:r>
              <a:rPr lang="tr-TR" sz="1800" b="0" dirty="0" err="1">
                <a:latin typeface="+mj-lt"/>
                <a:cs typeface="Calibri" panose="020F0502020204030204" pitchFamily="34" charset="0"/>
              </a:rPr>
              <a:t>coding</a:t>
            </a:r>
            <a:r>
              <a:rPr lang="tr-TR" sz="1800" b="0" dirty="0">
                <a:latin typeface="+mj-lt"/>
                <a:cs typeface="Calibri" panose="020F0502020204030204" pitchFamily="34" charset="0"/>
              </a:rPr>
              <a:t> + DCM + DUP) is </a:t>
            </a:r>
            <a:r>
              <a:rPr lang="tr-TR" sz="1800" b="0" dirty="0" err="1">
                <a:latin typeface="+mj-lt"/>
                <a:cs typeface="Calibri" panose="020F0502020204030204" pitchFamily="34" charset="0"/>
              </a:rPr>
              <a:t>only</a:t>
            </a:r>
            <a:r>
              <a:rPr lang="tr-TR" sz="18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>
                <a:latin typeface="+mj-lt"/>
                <a:cs typeface="Calibri" panose="020F0502020204030204" pitchFamily="34" charset="0"/>
              </a:rPr>
              <a:t>applicable</a:t>
            </a:r>
            <a:r>
              <a:rPr lang="tr-TR" sz="18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>
                <a:latin typeface="+mj-lt"/>
                <a:cs typeface="Calibri" panose="020F0502020204030204" pitchFamily="34" charset="0"/>
              </a:rPr>
              <a:t>to</a:t>
            </a:r>
            <a:r>
              <a:rPr lang="tr-TR" sz="1800" b="0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>
                <a:latin typeface="+mj-lt"/>
                <a:cs typeface="Calibri" panose="020F0502020204030204" pitchFamily="34" charset="0"/>
              </a:rPr>
              <a:t>Nss</a:t>
            </a:r>
            <a:r>
              <a:rPr lang="tr-TR" sz="1800" b="0" dirty="0">
                <a:latin typeface="+mj-lt"/>
                <a:cs typeface="Calibri" panose="020F0502020204030204" pitchFamily="34" charset="0"/>
              </a:rPr>
              <a:t> = 1 </a:t>
            </a:r>
            <a:r>
              <a:rPr lang="en-US" sz="1800" b="0" dirty="0">
                <a:latin typeface="+mj-lt"/>
                <a:cs typeface="Calibri" panose="020F0502020204030204" pitchFamily="34" charset="0"/>
              </a:rPr>
              <a:t>[Motion 137, #SP250, [</a:t>
            </a:r>
            <a:r>
              <a:rPr lang="tr-TR" sz="1800" b="0" dirty="0">
                <a:latin typeface="+mj-lt"/>
                <a:cs typeface="Calibri" panose="020F0502020204030204" pitchFamily="34" charset="0"/>
              </a:rPr>
              <a:t>2</a:t>
            </a:r>
            <a:r>
              <a:rPr lang="en-US" sz="1800" b="0" dirty="0">
                <a:latin typeface="+mj-lt"/>
                <a:cs typeface="Calibri" panose="020F0502020204030204" pitchFamily="34" charset="0"/>
              </a:rPr>
              <a:t>] and [</a:t>
            </a:r>
            <a:r>
              <a:rPr lang="tr-TR" sz="1800" b="0" dirty="0">
                <a:latin typeface="+mj-lt"/>
                <a:cs typeface="Calibri" panose="020F0502020204030204" pitchFamily="34" charset="0"/>
              </a:rPr>
              <a:t>3</a:t>
            </a:r>
            <a:r>
              <a:rPr lang="en-US" sz="1800" b="0" dirty="0">
                <a:latin typeface="+mj-lt"/>
                <a:cs typeface="Calibri" panose="020F0502020204030204" pitchFamily="34" charset="0"/>
              </a:rPr>
              <a:t>]]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PAPR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reduction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scheme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is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proposed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for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DUP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mode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in [4].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However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, </a:t>
            </a:r>
            <a:r>
              <a:rPr lang="tr-TR" sz="1800" dirty="0" err="1" smtClean="0">
                <a:latin typeface="+mj-lt"/>
                <a:cs typeface="Calibri" panose="020F0502020204030204" pitchFamily="34" charset="0"/>
              </a:rPr>
              <a:t>additional</a:t>
            </a:r>
            <a:r>
              <a:rPr lang="tr-TR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dirty="0" err="1" smtClean="0">
                <a:latin typeface="+mj-lt"/>
                <a:cs typeface="Calibri" panose="020F0502020204030204" pitchFamily="34" charset="0"/>
              </a:rPr>
              <a:t>diversity</a:t>
            </a:r>
            <a:r>
              <a:rPr lang="tr-TR" sz="180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dirty="0" err="1" smtClean="0">
                <a:latin typeface="+mj-lt"/>
                <a:cs typeface="Calibri" panose="020F0502020204030204" pitchFamily="34" charset="0"/>
              </a:rPr>
              <a:t>scheme</a:t>
            </a:r>
            <a:r>
              <a:rPr lang="tr-TR" sz="1800" dirty="0" smtClean="0">
                <a:latin typeface="+mj-lt"/>
                <a:cs typeface="Calibri" panose="020F0502020204030204" pitchFamily="34" charset="0"/>
              </a:rPr>
              <a:t> is TBD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. </a:t>
            </a:r>
          </a:p>
          <a:p>
            <a:pPr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sz="1800" b="0" dirty="0" smtClean="0">
                <a:latin typeface="+mj-lt"/>
                <a:cs typeface="Calibri" panose="020F0502020204030204" pitchFamily="34" charset="0"/>
              </a:rPr>
              <a:t>This contribution proposes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a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diversity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enhancing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technique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called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coordinate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interleaving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to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improve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performance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of DUP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mode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Coordinate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interleaving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transmits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imaginary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and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real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parts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of data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symbols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over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different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subcarriers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A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similar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diversity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enhancing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method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called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‘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constellation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rotation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and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cyclic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Q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delay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’ is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used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in DVB-T2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standard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[5].</a:t>
            </a:r>
          </a:p>
          <a:p>
            <a:pPr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proposed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method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is </a:t>
            </a:r>
            <a:r>
              <a:rPr lang="tr-TR" sz="1800" b="0" dirty="0" err="1" smtClean="0">
                <a:latin typeface="+mj-lt"/>
                <a:cs typeface="Calibri" panose="020F0502020204030204" pitchFamily="34" charset="0"/>
              </a:rPr>
              <a:t>called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 as </a:t>
            </a:r>
            <a:r>
              <a:rPr lang="tr-TR" sz="1800" dirty="0" err="1" smtClean="0">
                <a:latin typeface="+mj-lt"/>
                <a:cs typeface="Calibri" panose="020F0502020204030204" pitchFamily="34" charset="0"/>
              </a:rPr>
              <a:t>Enhanced</a:t>
            </a:r>
            <a:r>
              <a:rPr lang="tr-TR" sz="1800" dirty="0" smtClean="0">
                <a:latin typeface="+mj-lt"/>
                <a:cs typeface="Calibri" panose="020F0502020204030204" pitchFamily="34" charset="0"/>
              </a:rPr>
              <a:t> DUP (E-DUP)</a:t>
            </a:r>
            <a:r>
              <a:rPr lang="tr-TR" sz="1800" b="0" dirty="0" smtClean="0">
                <a:latin typeface="+mj-lt"/>
                <a:cs typeface="Calibri" panose="020F0502020204030204" pitchFamily="34" charset="0"/>
              </a:rPr>
              <a:t>.</a:t>
            </a:r>
            <a:endParaRPr lang="en-US" sz="1800" b="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0"/>
                <a:ext cx="7772400" cy="4876800"/>
              </a:xfrm>
            </p:spPr>
            <p:txBody>
              <a:bodyPr/>
              <a:lstStyle/>
              <a:p>
                <a:r>
                  <a:rPr lang="tr-TR" sz="1600" b="0" dirty="0" smtClean="0"/>
                  <a:t>In DUP </a:t>
                </a:r>
                <a:r>
                  <a:rPr lang="tr-TR" sz="1600" b="0" dirty="0" err="1" smtClean="0"/>
                  <a:t>mode</a:t>
                </a:r>
                <a:r>
                  <a:rPr lang="tr-TR" sz="1600" b="0" dirty="0" smtClean="0"/>
                  <a:t>, DCM </a:t>
                </a:r>
                <a:r>
                  <a:rPr lang="tr-TR" sz="1600" b="0" dirty="0" err="1" smtClean="0"/>
                  <a:t>signal</a:t>
                </a:r>
                <a:r>
                  <a:rPr lang="tr-TR" sz="1600" b="0" dirty="0" smtClean="0"/>
                  <a:t> is </a:t>
                </a:r>
                <a:r>
                  <a:rPr lang="tr-TR" sz="1600" b="0" dirty="0" err="1" smtClean="0"/>
                  <a:t>duplicated</a:t>
                </a:r>
                <a:r>
                  <a:rPr lang="tr-TR" sz="1600" b="0" dirty="0" smtClean="0"/>
                  <a:t> in </a:t>
                </a:r>
                <a:r>
                  <a:rPr lang="tr-TR" sz="1600" b="0" dirty="0" err="1" smtClean="0"/>
                  <a:t>frequency</a:t>
                </a:r>
                <a:r>
                  <a:rPr lang="tr-TR" sz="1600" b="0" dirty="0" smtClean="0"/>
                  <a:t> domain </a:t>
                </a:r>
                <a:r>
                  <a:rPr lang="tr-TR" sz="1600" b="0" dirty="0" err="1" smtClean="0"/>
                  <a:t>with</a:t>
                </a:r>
                <a:r>
                  <a:rPr lang="tr-TR" sz="1600" b="0" dirty="0" smtClean="0"/>
                  <a:t> PAPR </a:t>
                </a:r>
                <a:r>
                  <a:rPr lang="tr-TR" sz="1600" b="0" dirty="0" err="1" smtClean="0"/>
                  <a:t>reduction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scheme</a:t>
                </a:r>
                <a:r>
                  <a:rPr lang="tr-TR" sz="1600" b="0" dirty="0" smtClean="0"/>
                  <a:t> [4].</a:t>
                </a:r>
              </a:p>
              <a:p>
                <a:endParaRPr lang="tr-TR" sz="1600" b="0" dirty="0"/>
              </a:p>
              <a:p>
                <a:endParaRPr lang="tr-TR" sz="1600" b="0" dirty="0" smtClean="0"/>
              </a:p>
              <a:p>
                <a:endParaRPr lang="tr-TR" sz="1600" b="0" dirty="0"/>
              </a:p>
              <a:p>
                <a:endParaRPr lang="tr-TR" sz="1600" b="0" dirty="0" smtClean="0"/>
              </a:p>
              <a:p>
                <a:endParaRPr lang="tr-TR" sz="1600" b="0" dirty="0"/>
              </a:p>
              <a:p>
                <a:endParaRPr lang="tr-TR" sz="1600" b="0" dirty="0" smtClean="0"/>
              </a:p>
              <a:p>
                <a:endParaRPr lang="tr-TR" sz="1600" b="0" dirty="0"/>
              </a:p>
              <a:p>
                <a:pPr marL="0" indent="0">
                  <a:buNone/>
                </a:pPr>
                <a:endParaRPr lang="tr-TR" sz="1600" b="1" i="0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tr-TR" sz="1600" b="1" i="0" smtClean="0">
                        <a:latin typeface="Cambria Math" panose="02040503050406030204" pitchFamily="18" charset="0"/>
                      </a:rPr>
                      <m:t>𝐱</m:t>
                    </m:r>
                  </m:oMath>
                </a14:m>
                <a:r>
                  <a:rPr lang="tr-TR" sz="1600" b="0" dirty="0" smtClean="0"/>
                  <a:t>: </a:t>
                </a:r>
                <a:r>
                  <a:rPr lang="tr-TR" sz="1600" b="0" dirty="0" err="1" smtClean="0"/>
                  <a:t>pre</a:t>
                </a:r>
                <a:r>
                  <a:rPr lang="tr-TR" sz="1600" b="0" dirty="0" smtClean="0"/>
                  <a:t>-DCM </a:t>
                </a:r>
                <a:r>
                  <a:rPr lang="tr-TR" sz="1600" b="0" dirty="0" err="1" smtClean="0"/>
                  <a:t>modulated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symbols</a:t>
                </a:r>
                <a:endParaRPr lang="tr-TR" sz="1600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tr-TR" sz="160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tr-TR" sz="1600" b="0" i="1" smtClean="0">
                            <a:latin typeface="Cambria Math" panose="02040503050406030204" pitchFamily="18" charset="0"/>
                          </a:rPr>
                          <m:t>𝐷𝐶𝑀</m:t>
                        </m:r>
                      </m:sub>
                    </m:sSub>
                  </m:oMath>
                </a14:m>
                <a:r>
                  <a:rPr lang="tr-TR" sz="1600" b="0" dirty="0" smtClean="0"/>
                  <a:t>: </a:t>
                </a:r>
                <a:r>
                  <a:rPr lang="tr-TR" sz="1600" b="0" dirty="0" err="1" smtClean="0"/>
                  <a:t>symbols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obtained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by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performing</a:t>
                </a:r>
                <a:r>
                  <a:rPr lang="tr-TR" sz="1600" b="0" dirty="0" smtClean="0"/>
                  <a:t> DCM on </a:t>
                </a:r>
                <a14:m>
                  <m:oMath xmlns:m="http://schemas.openxmlformats.org/officeDocument/2006/math">
                    <m:r>
                      <a:rPr lang="tr-TR" sz="1600">
                        <a:latin typeface="Cambria Math" panose="02040503050406030204" pitchFamily="18" charset="0"/>
                      </a:rPr>
                      <m:t>𝐱</m:t>
                    </m:r>
                  </m:oMath>
                </a14:m>
                <a:endParaRPr lang="tr-TR" sz="1600" b="0" dirty="0"/>
              </a:p>
              <a:p>
                <a14:m>
                  <m:oMath xmlns:m="http://schemas.openxmlformats.org/officeDocument/2006/math">
                    <m:r>
                      <a:rPr lang="tr-TR" sz="1600">
                        <a:latin typeface="Cambria Math" panose="02040503050406030204" pitchFamily="18" charset="0"/>
                      </a:rPr>
                      <m:t>𝐱</m:t>
                    </m:r>
                    <m:r>
                      <a:rPr lang="tr-TR" sz="1600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tr-TR" sz="1600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tr-TR" sz="16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tr-TR" sz="1600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b>
                            <m:r>
                              <a:rPr lang="tr-TR" sz="1600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  <m:r>
                          <a:rPr lang="tr-TR" sz="16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sSub>
                          <m:sSubPr>
                            <m:ctrlPr>
                              <a:rPr lang="tr-TR" sz="1600" b="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tr-TR" sz="1600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b>
                            <m:r>
                              <a:rPr lang="tr-TR" sz="1600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sub>
                        </m:sSub>
                      </m:e>
                    </m:d>
                  </m:oMath>
                </a14:m>
                <a:endParaRPr lang="tr-TR" sz="1600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sz="1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sz="160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tr-TR" sz="1600" b="0" i="1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tr-TR" sz="1600" b="0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sz="160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tr-TR" sz="1600" b="0" i="1">
                            <a:latin typeface="Cambria Math" panose="02040503050406030204" pitchFamily="18" charset="0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are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the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lower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and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upper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half</a:t>
                </a:r>
                <a:r>
                  <a:rPr lang="tr-TR" sz="1600" b="0" dirty="0" smtClean="0"/>
                  <a:t> of </a:t>
                </a:r>
                <a14:m>
                  <m:oMath xmlns:m="http://schemas.openxmlformats.org/officeDocument/2006/math">
                    <m:r>
                      <a:rPr lang="tr-TR" sz="1600">
                        <a:latin typeface="Cambria Math" panose="02040503050406030204" pitchFamily="18" charset="0"/>
                      </a:rPr>
                      <m:t>𝐱</m:t>
                    </m:r>
                  </m:oMath>
                </a14:m>
                <a:r>
                  <a:rPr lang="tr-TR" sz="1600" b="0" dirty="0" smtClean="0"/>
                  <a:t>, </a:t>
                </a:r>
                <a:r>
                  <a:rPr lang="tr-TR" sz="1600" b="0" dirty="0" err="1" smtClean="0"/>
                  <a:t>respectively</a:t>
                </a:r>
                <a:r>
                  <a:rPr lang="tr-TR" sz="1600" b="0" dirty="0" smtClean="0"/>
                  <a:t>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sz="1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sz="160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tr-TR" sz="1600" b="0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tr-TR" sz="16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tr-TR" sz="1600" b="0" i="1">
                            <a:latin typeface="Cambria Math" panose="02040503050406030204" pitchFamily="18" charset="0"/>
                          </a:rPr>
                          <m:t>𝐷𝐶𝑀</m:t>
                        </m:r>
                      </m:sub>
                    </m:sSub>
                  </m:oMath>
                </a14:m>
                <a:r>
                  <a:rPr lang="tr-TR" sz="1600" b="0" dirty="0" smtClean="0"/>
                  <a:t>: </a:t>
                </a:r>
                <a:r>
                  <a:rPr lang="tr-TR" sz="1600" b="0" dirty="0"/>
                  <a:t>symbols </a:t>
                </a:r>
                <a:r>
                  <a:rPr lang="tr-TR" sz="1600" b="0" dirty="0" err="1"/>
                  <a:t>obtained</a:t>
                </a:r>
                <a:r>
                  <a:rPr lang="tr-TR" sz="1600" b="0" dirty="0"/>
                  <a:t> </a:t>
                </a:r>
                <a:r>
                  <a:rPr lang="tr-TR" sz="1600" b="0" dirty="0" err="1"/>
                  <a:t>by</a:t>
                </a:r>
                <a:r>
                  <a:rPr lang="tr-TR" sz="1600" b="0" dirty="0"/>
                  <a:t> </a:t>
                </a:r>
                <a:r>
                  <a:rPr lang="tr-TR" sz="1600" b="0" dirty="0" err="1"/>
                  <a:t>performing</a:t>
                </a:r>
                <a:r>
                  <a:rPr lang="tr-TR" sz="1600" b="0" dirty="0"/>
                  <a:t> DCM </a:t>
                </a:r>
                <a:r>
                  <a:rPr lang="tr-TR" sz="1600" b="0" dirty="0" smtClean="0"/>
                  <a:t>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sz="160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tr-TR" sz="1600" b="0" i="1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</m:oMath>
                </a14:m>
                <a:endParaRPr lang="tr-TR" sz="1600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sz="1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sz="160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tr-TR" sz="16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tr-TR" sz="16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tr-TR" sz="1600" b="0" i="1">
                            <a:latin typeface="Cambria Math" panose="02040503050406030204" pitchFamily="18" charset="0"/>
                          </a:rPr>
                          <m:t>𝐷𝐶𝑀</m:t>
                        </m:r>
                      </m:sub>
                    </m:sSub>
                  </m:oMath>
                </a14:m>
                <a:r>
                  <a:rPr lang="tr-TR" sz="1600" b="0" dirty="0"/>
                  <a:t>: symbols </a:t>
                </a:r>
                <a:r>
                  <a:rPr lang="tr-TR" sz="1600" b="0" dirty="0" err="1"/>
                  <a:t>obtained</a:t>
                </a:r>
                <a:r>
                  <a:rPr lang="tr-TR" sz="1600" b="0" dirty="0"/>
                  <a:t> </a:t>
                </a:r>
                <a:r>
                  <a:rPr lang="tr-TR" sz="1600" b="0" dirty="0" err="1"/>
                  <a:t>by</a:t>
                </a:r>
                <a:r>
                  <a:rPr lang="tr-TR" sz="1600" b="0" dirty="0"/>
                  <a:t> </a:t>
                </a:r>
                <a:r>
                  <a:rPr lang="tr-TR" sz="1600" b="0" dirty="0" err="1"/>
                  <a:t>performing</a:t>
                </a:r>
                <a:r>
                  <a:rPr lang="tr-TR" sz="1600" b="0" dirty="0"/>
                  <a:t> DCM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sz="160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tr-TR" sz="16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sub>
                    </m:sSub>
                  </m:oMath>
                </a14:m>
                <a:endParaRPr lang="tr-TR" sz="1600" b="0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0"/>
                <a:ext cx="7772400" cy="4876800"/>
              </a:xfrm>
              <a:blipFill>
                <a:blip r:embed="rId2"/>
                <a:stretch>
                  <a:fillRect l="-392" t="-37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057400"/>
            <a:ext cx="7793181" cy="2209800"/>
          </a:xfrm>
          <a:prstGeom prst="rect">
            <a:avLst/>
          </a:prstGeom>
        </p:spPr>
      </p:pic>
      <p:sp>
        <p:nvSpPr>
          <p:cNvPr id="9" name="제목 1"/>
          <p:cNvSpPr txBox="1">
            <a:spLocks/>
          </p:cNvSpPr>
          <p:nvPr/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atinLnBrk="0"/>
            <a:r>
              <a:rPr kumimoji="0" lang="tr-TR" altLang="ko-KR" sz="2800" kern="0" dirty="0" err="1" smtClean="0">
                <a:ea typeface="Gulim" panose="020B0600000101010101" pitchFamily="34" charset="-127"/>
              </a:rPr>
              <a:t>Revisiting</a:t>
            </a:r>
            <a:r>
              <a:rPr kumimoji="0" lang="tr-TR" altLang="ko-KR" sz="2800" kern="0" dirty="0" smtClean="0">
                <a:ea typeface="Gulim" panose="020B0600000101010101" pitchFamily="34" charset="-127"/>
              </a:rPr>
              <a:t> DUP </a:t>
            </a:r>
            <a:r>
              <a:rPr kumimoji="0" lang="tr-TR" altLang="ko-KR" sz="2800" kern="0" dirty="0" err="1" smtClean="0">
                <a:ea typeface="Gulim" panose="020B0600000101010101" pitchFamily="34" charset="-127"/>
              </a:rPr>
              <a:t>Mode</a:t>
            </a:r>
            <a:endParaRPr kumimoji="0" lang="ko-KR" altLang="en-US" sz="2800" kern="0" dirty="0" smtClean="0"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947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5800" y="717074"/>
            <a:ext cx="7772400" cy="579120"/>
          </a:xfrm>
        </p:spPr>
        <p:txBody>
          <a:bodyPr/>
          <a:lstStyle/>
          <a:p>
            <a:r>
              <a:rPr lang="tr-TR" sz="2800" dirty="0" err="1" smtClean="0"/>
              <a:t>Proposed</a:t>
            </a:r>
            <a:r>
              <a:rPr lang="tr-TR" sz="2800" dirty="0" smtClean="0"/>
              <a:t> </a:t>
            </a:r>
            <a:r>
              <a:rPr lang="tr-TR" sz="2800" dirty="0" err="1" smtClean="0"/>
              <a:t>Method</a:t>
            </a:r>
            <a:r>
              <a:rPr lang="tr-TR" sz="2800" dirty="0" smtClean="0"/>
              <a:t> </a:t>
            </a:r>
            <a:r>
              <a:rPr lang="tr-TR" sz="2800" dirty="0" err="1" smtClean="0"/>
              <a:t>for</a:t>
            </a:r>
            <a:r>
              <a:rPr lang="tr-TR" sz="2800" dirty="0" smtClean="0"/>
              <a:t> </a:t>
            </a:r>
            <a:r>
              <a:rPr lang="tr-TR" sz="2800" dirty="0" err="1" smtClean="0"/>
              <a:t>Enhancing</a:t>
            </a:r>
            <a:r>
              <a:rPr lang="tr-TR" sz="2800" dirty="0" smtClean="0"/>
              <a:t> </a:t>
            </a:r>
            <a:r>
              <a:rPr lang="tr-TR" sz="2800" dirty="0" err="1" smtClean="0"/>
              <a:t>Diversity</a:t>
            </a:r>
            <a:endParaRPr lang="tr-TR" sz="280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  <p:pic>
        <p:nvPicPr>
          <p:cNvPr id="8" name="İçerik Yer Tutucusu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758991"/>
            <a:ext cx="6934200" cy="1974809"/>
          </a:xfrm>
        </p:spPr>
      </p:pic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533400" y="4267200"/>
            <a:ext cx="8077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After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LDPC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Tone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Mapper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,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real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and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imaginary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parts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of data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symbols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are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separated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. </a:t>
            </a:r>
          </a:p>
          <a:p>
            <a:pPr latinLnBrk="0"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Then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,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the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real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or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imaginary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parts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are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cyclically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shifted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over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 </a:t>
            </a:r>
            <a:r>
              <a:rPr kumimoji="0" lang="tr-TR" sz="1800" b="0" kern="0" dirty="0" err="1" smtClean="0">
                <a:latin typeface="+mj-lt"/>
                <a:cs typeface="Calibri" panose="020F0502020204030204" pitchFamily="34" charset="0"/>
              </a:rPr>
              <a:t>subcarriers</a:t>
            </a:r>
            <a:r>
              <a:rPr kumimoji="0" lang="tr-TR" sz="1800" b="0" kern="0" dirty="0" smtClean="0">
                <a:latin typeface="+mj-lt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710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48603"/>
          </a:xfrm>
        </p:spPr>
        <p:txBody>
          <a:bodyPr/>
          <a:lstStyle/>
          <a:p>
            <a:r>
              <a:rPr lang="tr-TR" sz="2800" dirty="0" err="1" smtClean="0"/>
              <a:t>Comparison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4953000"/>
                <a:ext cx="8229600" cy="1219200"/>
              </a:xfrm>
            </p:spPr>
            <p:txBody>
              <a:bodyPr/>
              <a:lstStyle/>
              <a:p>
                <a:r>
                  <a:rPr lang="tr-TR" sz="1600" b="0" dirty="0" smtClean="0"/>
                  <a:t>Imaginary </a:t>
                </a:r>
                <a:r>
                  <a:rPr lang="tr-TR" sz="1600" b="0" dirty="0" err="1" smtClean="0"/>
                  <a:t>part</a:t>
                </a:r>
                <a:r>
                  <a:rPr lang="tr-TR" sz="1600" b="0" dirty="0" smtClean="0"/>
                  <a:t> is </a:t>
                </a:r>
                <a:r>
                  <a:rPr lang="tr-TR" sz="1600" b="0" dirty="0" err="1" smtClean="0"/>
                  <a:t>cyclically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shifted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by</a:t>
                </a:r>
                <a:r>
                  <a:rPr lang="tr-TR" sz="1600" b="0" dirty="0" smtClean="0"/>
                  <a:t> </a:t>
                </a:r>
                <a14:m>
                  <m:oMath xmlns:m="http://schemas.openxmlformats.org/officeDocument/2006/math">
                    <m:r>
                      <a:rPr lang="tr-TR" sz="1600" b="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tr-TR" sz="1600" b="0" i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sz="1600" b="0" i="1" dirty="0" smtClean="0">
                        <a:latin typeface="Cambria Math" panose="02040503050406030204" pitchFamily="18" charset="0"/>
                      </a:rPr>
                      <m:t>245</m:t>
                    </m:r>
                  </m:oMath>
                </a14:m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elements</a:t>
                </a:r>
                <a:r>
                  <a:rPr lang="tr-TR" sz="1600" b="0" dirty="0" smtClean="0"/>
                  <a:t>.</a:t>
                </a:r>
              </a:p>
              <a:p>
                <a:r>
                  <a:rPr lang="tr-TR" sz="1600" b="0" dirty="0" smtClean="0"/>
                  <a:t>DUP </a:t>
                </a:r>
                <a:r>
                  <a:rPr lang="tr-TR" sz="1600" b="0" dirty="0" err="1" smtClean="0"/>
                  <a:t>mode</a:t>
                </a:r>
                <a:r>
                  <a:rPr lang="tr-TR" sz="1600" b="0" dirty="0" smtClean="0"/>
                  <a:t> </a:t>
                </a:r>
                <a14:m>
                  <m:oMath xmlns:m="http://schemas.openxmlformats.org/officeDocument/2006/math">
                    <m:r>
                      <a:rPr lang="tr-TR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1600" b="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600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tr-TR" sz="16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1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tr-TR" sz="1600" b="0" dirty="0" smtClean="0"/>
                  <a:t> is </a:t>
                </a:r>
                <a:r>
                  <a:rPr lang="tr-TR" sz="1600" b="0" dirty="0" err="1" smtClean="0"/>
                  <a:t>transmitted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over</a:t>
                </a:r>
                <a:r>
                  <a:rPr lang="tr-TR" sz="1600" b="0" dirty="0"/>
                  <a:t> </a:t>
                </a:r>
                <a:r>
                  <a:rPr lang="tr-TR" sz="1600" dirty="0" smtClean="0">
                    <a:solidFill>
                      <a:srgbClr val="FF0000"/>
                    </a:solidFill>
                  </a:rPr>
                  <a:t>4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subcarriers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with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the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indices</a:t>
                </a:r>
                <a:r>
                  <a:rPr lang="tr-TR" sz="1600" b="0" dirty="0" smtClean="0"/>
                  <a:t> </a:t>
                </a:r>
                <a14:m>
                  <m:oMath xmlns:m="http://schemas.openxmlformats.org/officeDocument/2006/math"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tr-TR" sz="16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491</m:t>
                    </m:r>
                  </m:oMath>
                </a14:m>
                <a:r>
                  <a:rPr lang="tr-TR" sz="16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981</m:t>
                    </m:r>
                  </m:oMath>
                </a14:m>
                <a:r>
                  <a:rPr lang="tr-TR" sz="1600" b="0" dirty="0" smtClean="0"/>
                  <a:t>, </a:t>
                </a:r>
                <a:r>
                  <a:rPr lang="tr-TR" sz="1600" b="0" dirty="0" err="1" smtClean="0"/>
                  <a:t>and</a:t>
                </a:r>
                <a:r>
                  <a:rPr lang="tr-TR" sz="1600" b="0" dirty="0" smtClean="0"/>
                  <a:t> </a:t>
                </a:r>
                <a14:m>
                  <m:oMath xmlns:m="http://schemas.openxmlformats.org/officeDocument/2006/math"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1471</m:t>
                    </m:r>
                  </m:oMath>
                </a14:m>
                <a:r>
                  <a:rPr lang="tr-TR" sz="1600" b="0" dirty="0" smtClean="0"/>
                  <a:t>.</a:t>
                </a:r>
              </a:p>
              <a:p>
                <a:r>
                  <a:rPr lang="tr-TR" sz="1600" b="0" dirty="0" smtClean="0"/>
                  <a:t>Proposed </a:t>
                </a:r>
                <a:r>
                  <a:rPr lang="tr-TR" sz="1600" b="0" dirty="0" err="1" smtClean="0"/>
                  <a:t>method</a:t>
                </a:r>
                <a:r>
                  <a:rPr lang="tr-TR" sz="1600" b="0" dirty="0" smtClean="0"/>
                  <a:t> </a:t>
                </a:r>
                <a14:m>
                  <m:oMath xmlns:m="http://schemas.openxmlformats.org/officeDocument/2006/math">
                    <m:r>
                      <a:rPr lang="tr-TR" sz="16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1600" b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600" b="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tr-TR" sz="1600" b="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1600" b="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tr-TR" sz="1600" b="0" dirty="0"/>
                  <a:t> is </a:t>
                </a:r>
                <a:r>
                  <a:rPr lang="tr-TR" sz="1600" b="0" dirty="0" err="1"/>
                  <a:t>transmitted</a:t>
                </a:r>
                <a:r>
                  <a:rPr lang="tr-TR" sz="1600" b="0" dirty="0"/>
                  <a:t> </a:t>
                </a:r>
                <a:r>
                  <a:rPr lang="tr-TR" sz="1600" b="0" dirty="0" err="1"/>
                  <a:t>over</a:t>
                </a:r>
                <a:r>
                  <a:rPr lang="tr-TR" sz="1600" b="0" dirty="0"/>
                  <a:t> </a:t>
                </a:r>
                <a:r>
                  <a:rPr lang="tr-TR" sz="1600" dirty="0" smtClean="0">
                    <a:solidFill>
                      <a:srgbClr val="FF0000"/>
                    </a:solidFill>
                  </a:rPr>
                  <a:t>8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subcarriers</a:t>
                </a:r>
                <a:r>
                  <a:rPr lang="tr-TR" sz="1600" b="0" dirty="0" smtClean="0"/>
                  <a:t> </a:t>
                </a:r>
                <a:r>
                  <a:rPr lang="tr-TR" sz="1600" b="0" dirty="0" err="1"/>
                  <a:t>with</a:t>
                </a:r>
                <a:r>
                  <a:rPr lang="tr-TR" sz="1600" b="0" dirty="0"/>
                  <a:t> </a:t>
                </a:r>
                <a:r>
                  <a:rPr lang="tr-TR" sz="1600" b="0" dirty="0" err="1"/>
                  <a:t>the</a:t>
                </a:r>
                <a:r>
                  <a:rPr lang="tr-TR" sz="1600" b="0" dirty="0"/>
                  <a:t> </a:t>
                </a:r>
                <a:r>
                  <a:rPr lang="tr-TR" sz="1600" b="0" dirty="0" err="1"/>
                  <a:t>indices</a:t>
                </a:r>
                <a:r>
                  <a:rPr lang="tr-TR" sz="1600" b="0" dirty="0"/>
                  <a:t> </a:t>
                </a:r>
                <a14:m>
                  <m:oMath xmlns:m="http://schemas.openxmlformats.org/officeDocument/2006/math">
                    <m:r>
                      <a:rPr lang="tr-TR" sz="1600" b="0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tr-TR" sz="16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600" b="0" i="1" dirty="0" smtClean="0">
                        <a:latin typeface="Cambria Math" panose="02040503050406030204" pitchFamily="18" charset="0"/>
                      </a:rPr>
                      <m:t>246</m:t>
                    </m:r>
                  </m:oMath>
                </a14:m>
                <a:r>
                  <a:rPr lang="tr-TR" sz="16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600" b="0" i="1">
                        <a:latin typeface="Cambria Math" panose="02040503050406030204" pitchFamily="18" charset="0"/>
                      </a:rPr>
                      <m:t>491</m:t>
                    </m:r>
                  </m:oMath>
                </a14:m>
                <a:r>
                  <a:rPr lang="tr-TR" sz="16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600" b="0" i="1" dirty="0" smtClean="0">
                        <a:latin typeface="Cambria Math" panose="02040503050406030204" pitchFamily="18" charset="0"/>
                      </a:rPr>
                      <m:t>736</m:t>
                    </m:r>
                  </m:oMath>
                </a14:m>
                <a:r>
                  <a:rPr lang="tr-TR" sz="16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600" b="0" i="1">
                        <a:latin typeface="Cambria Math" panose="02040503050406030204" pitchFamily="18" charset="0"/>
                      </a:rPr>
                      <m:t>981</m:t>
                    </m:r>
                  </m:oMath>
                </a14:m>
                <a:r>
                  <a:rPr lang="tr-TR" sz="16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600" b="0" i="1" dirty="0" smtClean="0">
                        <a:latin typeface="Cambria Math" panose="02040503050406030204" pitchFamily="18" charset="0"/>
                      </a:rPr>
                      <m:t>1226</m:t>
                    </m:r>
                  </m:oMath>
                </a14:m>
                <a:r>
                  <a:rPr lang="tr-TR" sz="16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600" b="0" i="1">
                        <a:latin typeface="Cambria Math" panose="02040503050406030204" pitchFamily="18" charset="0"/>
                      </a:rPr>
                      <m:t>1471</m:t>
                    </m:r>
                  </m:oMath>
                </a14:m>
                <a:r>
                  <a:rPr lang="tr-TR" sz="1600" b="0" dirty="0" smtClean="0"/>
                  <a:t>, </a:t>
                </a:r>
                <a:r>
                  <a:rPr lang="tr-TR" sz="1600" b="0" dirty="0" err="1" smtClean="0"/>
                  <a:t>and</a:t>
                </a:r>
                <a:r>
                  <a:rPr lang="tr-TR" sz="1600" b="0" dirty="0"/>
                  <a:t> </a:t>
                </a:r>
                <a14:m>
                  <m:oMath xmlns:m="http://schemas.openxmlformats.org/officeDocument/2006/math">
                    <m:r>
                      <a:rPr lang="tr-TR" sz="1600" b="0" i="1" dirty="0" smtClean="0">
                        <a:latin typeface="Cambria Math" panose="02040503050406030204" pitchFamily="18" charset="0"/>
                      </a:rPr>
                      <m:t>1716</m:t>
                    </m:r>
                  </m:oMath>
                </a14:m>
                <a:r>
                  <a:rPr lang="tr-TR" sz="1600" b="0" dirty="0" smtClean="0"/>
                  <a:t>. </a:t>
                </a:r>
                <a:endParaRPr lang="tr-TR" sz="1600" b="0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4953000"/>
                <a:ext cx="8229600" cy="1219200"/>
              </a:xfrm>
              <a:blipFill>
                <a:blip r:embed="rId2"/>
                <a:stretch>
                  <a:fillRect l="-296" t="-1500" b="-200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" y="3686204"/>
            <a:ext cx="9000000" cy="1114396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534877"/>
            <a:ext cx="9000000" cy="1970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64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Simulation</a:t>
            </a:r>
            <a:r>
              <a:rPr lang="tr-TR" dirty="0" smtClean="0"/>
              <a:t> </a:t>
            </a:r>
            <a:r>
              <a:rPr lang="tr-TR" dirty="0" err="1" smtClean="0"/>
              <a:t>Assumptions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 smtClean="0"/>
                  <a:t>Simulation </a:t>
                </a:r>
                <a:r>
                  <a:rPr lang="tr-TR" dirty="0" err="1" smtClean="0"/>
                  <a:t>setup</a:t>
                </a:r>
                <a:endParaRPr lang="tr-TR" dirty="0" smtClean="0"/>
              </a:p>
              <a:p>
                <a:pPr lvl="1"/>
                <a:r>
                  <a:rPr lang="tr-TR" dirty="0" smtClean="0"/>
                  <a:t>80, 160, </a:t>
                </a:r>
                <a:r>
                  <a:rPr lang="tr-TR" dirty="0" err="1" smtClean="0"/>
                  <a:t>and</a:t>
                </a:r>
                <a:r>
                  <a:rPr lang="tr-TR" dirty="0" smtClean="0"/>
                  <a:t> 320 MHz</a:t>
                </a:r>
              </a:p>
              <a:p>
                <a:pPr lvl="1"/>
                <a:r>
                  <a:rPr lang="tr-TR" dirty="0" smtClean="0"/>
                  <a:t>Channel Model B </a:t>
                </a:r>
                <a:r>
                  <a:rPr lang="tr-TR" dirty="0" err="1" smtClean="0"/>
                  <a:t>and</a:t>
                </a:r>
                <a:r>
                  <a:rPr lang="tr-TR" dirty="0" smtClean="0"/>
                  <a:t> D</a:t>
                </a:r>
                <a:endParaRPr lang="tr-TR" dirty="0"/>
              </a:p>
              <a:p>
                <a:pPr lvl="1"/>
                <a:r>
                  <a:rPr lang="tr-TR" dirty="0" err="1" smtClean="0"/>
                  <a:t>Payload</a:t>
                </a:r>
                <a:r>
                  <a:rPr lang="tr-TR" dirty="0" smtClean="0"/>
                  <a:t>: 1215B</a:t>
                </a:r>
              </a:p>
              <a:p>
                <a:pPr lvl="1"/>
                <a:r>
                  <a:rPr lang="tr-TR" dirty="0" smtClean="0"/>
                  <a:t>MMSE </a:t>
                </a:r>
                <a:r>
                  <a:rPr lang="tr-TR" dirty="0" err="1" smtClean="0"/>
                  <a:t>equalizer</a:t>
                </a:r>
                <a:endParaRPr lang="tr-TR" dirty="0" smtClean="0"/>
              </a:p>
              <a:p>
                <a:pPr lvl="1"/>
                <a:r>
                  <a:rPr lang="tr-TR" dirty="0" err="1" smtClean="0"/>
                  <a:t>Ideal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timing</a:t>
                </a:r>
                <a:r>
                  <a:rPr lang="tr-TR" dirty="0" smtClean="0"/>
                  <a:t>/</a:t>
                </a:r>
                <a:r>
                  <a:rPr lang="tr-TR" dirty="0" err="1" smtClean="0"/>
                  <a:t>frequency</a:t>
                </a:r>
                <a:r>
                  <a:rPr lang="tr-TR" dirty="0" smtClean="0"/>
                  <a:t>/</a:t>
                </a:r>
                <a:r>
                  <a:rPr lang="tr-TR" dirty="0" err="1" smtClean="0"/>
                  <a:t>phase</a:t>
                </a:r>
                <a:endParaRPr lang="tr-TR" dirty="0" smtClean="0"/>
              </a:p>
              <a:p>
                <a:pPr lvl="1"/>
                <a:r>
                  <a:rPr lang="tr-TR" dirty="0" err="1" smtClean="0"/>
                  <a:t>Ideal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channel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and</a:t>
                </a:r>
                <a:r>
                  <a:rPr lang="tr-TR" dirty="0" smtClean="0"/>
                  <a:t> LS Channel </a:t>
                </a:r>
                <a:r>
                  <a:rPr lang="tr-TR" dirty="0" err="1" smtClean="0"/>
                  <a:t>Estimation</a:t>
                </a:r>
                <a:endParaRPr lang="tr-TR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𝑆𝐷</m:t>
                        </m:r>
                      </m:sub>
                    </m:sSub>
                    <m:r>
                      <a:rPr lang="tr-TR" b="0" i="1" smtClean="0">
                        <a:latin typeface="Cambria Math" panose="02040503050406030204" pitchFamily="18" charset="0"/>
                      </a:rPr>
                      <m:t>/2</m:t>
                    </m:r>
                  </m:oMath>
                </a14:m>
                <a:endParaRPr lang="tr-TR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/4</m:t>
                    </m:r>
                  </m:oMath>
                </a14:m>
                <a:r>
                  <a:rPr lang="tr-TR" dirty="0"/>
                  <a:t> </a:t>
                </a:r>
                <a:r>
                  <a:rPr lang="tr-TR" dirty="0" smtClean="0"/>
                  <a:t>– BPSK</a:t>
                </a:r>
              </a:p>
              <a:p>
                <a:pPr lvl="1"/>
                <a:r>
                  <a:rPr lang="tr-TR" dirty="0" err="1" smtClean="0"/>
                  <a:t>Nr</a:t>
                </a:r>
                <a:r>
                  <a:rPr lang="tr-TR" dirty="0" smtClean="0"/>
                  <a:t> = 1, 2</a:t>
                </a:r>
                <a:endParaRPr lang="tr-TR" dirty="0"/>
              </a:p>
              <a:p>
                <a:pPr lvl="1"/>
                <a:endParaRPr lang="tr-TR" dirty="0" smtClean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8" t="-112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8440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80 MHz – </a:t>
            </a:r>
            <a:r>
              <a:rPr lang="tr-TR" dirty="0" err="1" smtClean="0"/>
              <a:t>Ideal</a:t>
            </a:r>
            <a:r>
              <a:rPr lang="tr-TR" dirty="0" smtClean="0"/>
              <a:t> Channel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05000"/>
            <a:ext cx="4320000" cy="324000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600" y="1905000"/>
            <a:ext cx="4320000" cy="324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Metin kutusu 8"/>
              <p:cNvSpPr txBox="1"/>
              <p:nvPr/>
            </p:nvSpPr>
            <p:spPr>
              <a:xfrm>
                <a:off x="1283700" y="5449800"/>
                <a:ext cx="22098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600" dirty="0" err="1" smtClean="0"/>
                  <a:t>Nr</a:t>
                </a:r>
                <a:r>
                  <a:rPr lang="tr-TR" sz="1600" dirty="0" smtClean="0"/>
                  <a:t>=1 </a:t>
                </a:r>
                <a14:m>
                  <m:oMath xmlns:m="http://schemas.openxmlformats.org/officeDocument/2006/math">
                    <m:r>
                      <a:rPr lang="tr-TR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1600" dirty="0" smtClean="0"/>
                  <a:t> 0.13 </a:t>
                </a:r>
                <a:r>
                  <a:rPr lang="tr-TR" sz="1600" dirty="0" err="1" smtClean="0"/>
                  <a:t>dB</a:t>
                </a:r>
                <a:endParaRPr lang="tr-TR" sz="16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600" dirty="0" err="1" smtClean="0"/>
                  <a:t>Nr</a:t>
                </a:r>
                <a:r>
                  <a:rPr lang="tr-TR" sz="1600" dirty="0" smtClean="0"/>
                  <a:t>=2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1600" dirty="0" smtClean="0"/>
                  <a:t> 0.05 </a:t>
                </a:r>
                <a:r>
                  <a:rPr lang="tr-TR" sz="1600" dirty="0" err="1" smtClean="0"/>
                  <a:t>dB</a:t>
                </a:r>
                <a:endParaRPr lang="tr-TR" sz="1600" dirty="0"/>
              </a:p>
            </p:txBody>
          </p:sp>
        </mc:Choice>
        <mc:Fallback xmlns="">
          <p:sp>
            <p:nvSpPr>
              <p:cNvPr id="9" name="Metin kutusu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3700" y="5449800"/>
                <a:ext cx="2209800" cy="584775"/>
              </a:xfrm>
              <a:prstGeom prst="rect">
                <a:avLst/>
              </a:prstGeom>
              <a:blipFill>
                <a:blip r:embed="rId4"/>
                <a:stretch>
                  <a:fillRect l="-1105" t="-3125" b="-1250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Metin kutusu 9"/>
              <p:cNvSpPr txBox="1"/>
              <p:nvPr/>
            </p:nvSpPr>
            <p:spPr>
              <a:xfrm>
                <a:off x="5603700" y="5449800"/>
                <a:ext cx="22098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600" dirty="0" err="1" smtClean="0"/>
                  <a:t>Nr</a:t>
                </a:r>
                <a:r>
                  <a:rPr lang="tr-TR" sz="1600" dirty="0" smtClean="0"/>
                  <a:t>=1 </a:t>
                </a:r>
                <a14:m>
                  <m:oMath xmlns:m="http://schemas.openxmlformats.org/officeDocument/2006/math">
                    <m:r>
                      <a:rPr lang="tr-TR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1600" dirty="0" smtClean="0"/>
                  <a:t> 0.17 </a:t>
                </a:r>
                <a:r>
                  <a:rPr lang="tr-TR" sz="1600" dirty="0" err="1" smtClean="0"/>
                  <a:t>dB</a:t>
                </a:r>
                <a:endParaRPr lang="tr-TR" sz="16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600" dirty="0" err="1" smtClean="0"/>
                  <a:t>Nr</a:t>
                </a:r>
                <a:r>
                  <a:rPr lang="tr-TR" sz="1600" dirty="0" smtClean="0"/>
                  <a:t>=2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1600" dirty="0" smtClean="0"/>
                  <a:t> 0.07 </a:t>
                </a:r>
                <a:r>
                  <a:rPr lang="tr-TR" sz="1600" dirty="0" err="1" smtClean="0"/>
                  <a:t>dB</a:t>
                </a:r>
                <a:endParaRPr lang="tr-TR" sz="1600" dirty="0"/>
              </a:p>
            </p:txBody>
          </p:sp>
        </mc:Choice>
        <mc:Fallback xmlns="">
          <p:sp>
            <p:nvSpPr>
              <p:cNvPr id="10" name="Metin kutusu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3700" y="5449800"/>
                <a:ext cx="2209800" cy="584775"/>
              </a:xfrm>
              <a:prstGeom prst="rect">
                <a:avLst/>
              </a:prstGeom>
              <a:blipFill>
                <a:blip r:embed="rId5"/>
                <a:stretch>
                  <a:fillRect l="-1102" t="-3125" b="-1250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781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80 MHz – LS Channel </a:t>
            </a:r>
            <a:r>
              <a:rPr lang="tr-TR" dirty="0" err="1" smtClean="0"/>
              <a:t>Estimation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400" y="1865400"/>
            <a:ext cx="4320000" cy="324000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400" y="1865400"/>
            <a:ext cx="4320000" cy="324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Metin kutusu 8"/>
              <p:cNvSpPr txBox="1"/>
              <p:nvPr/>
            </p:nvSpPr>
            <p:spPr>
              <a:xfrm>
                <a:off x="1330500" y="5370599"/>
                <a:ext cx="22098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600" dirty="0" err="1" smtClean="0"/>
                  <a:t>Nr</a:t>
                </a:r>
                <a:r>
                  <a:rPr lang="tr-TR" sz="1600" dirty="0" smtClean="0"/>
                  <a:t>=1 </a:t>
                </a:r>
                <a14:m>
                  <m:oMath xmlns:m="http://schemas.openxmlformats.org/officeDocument/2006/math">
                    <m:r>
                      <a:rPr lang="tr-TR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1600" dirty="0" smtClean="0"/>
                  <a:t> 0.15 </a:t>
                </a:r>
                <a:r>
                  <a:rPr lang="tr-TR" sz="1600" dirty="0" err="1" smtClean="0"/>
                  <a:t>dB</a:t>
                </a:r>
                <a:endParaRPr lang="tr-TR" sz="16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600" dirty="0" err="1" smtClean="0"/>
                  <a:t>Nr</a:t>
                </a:r>
                <a:r>
                  <a:rPr lang="tr-TR" sz="1600" dirty="0" smtClean="0"/>
                  <a:t>=2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1600" dirty="0" smtClean="0"/>
                  <a:t> 0.05 </a:t>
                </a:r>
                <a:r>
                  <a:rPr lang="tr-TR" sz="1600" dirty="0" err="1" smtClean="0"/>
                  <a:t>dB</a:t>
                </a:r>
                <a:endParaRPr lang="tr-TR" sz="1600" dirty="0"/>
              </a:p>
            </p:txBody>
          </p:sp>
        </mc:Choice>
        <mc:Fallback xmlns="">
          <p:sp>
            <p:nvSpPr>
              <p:cNvPr id="9" name="Metin kutusu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0500" y="5370599"/>
                <a:ext cx="2209800" cy="584775"/>
              </a:xfrm>
              <a:prstGeom prst="rect">
                <a:avLst/>
              </a:prstGeom>
              <a:blipFill>
                <a:blip r:embed="rId4"/>
                <a:stretch>
                  <a:fillRect l="-1102" t="-3125" b="-1250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Metin kutusu 9"/>
              <p:cNvSpPr txBox="1"/>
              <p:nvPr/>
            </p:nvSpPr>
            <p:spPr>
              <a:xfrm>
                <a:off x="5650500" y="5370600"/>
                <a:ext cx="22098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600" dirty="0" err="1" smtClean="0"/>
                  <a:t>Nr</a:t>
                </a:r>
                <a:r>
                  <a:rPr lang="tr-TR" sz="1600" dirty="0" smtClean="0"/>
                  <a:t>=1 </a:t>
                </a:r>
                <a14:m>
                  <m:oMath xmlns:m="http://schemas.openxmlformats.org/officeDocument/2006/math">
                    <m:r>
                      <a:rPr lang="tr-TR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1600" dirty="0" smtClean="0"/>
                  <a:t> 0.40 </a:t>
                </a:r>
                <a:r>
                  <a:rPr lang="tr-TR" sz="1600" dirty="0" err="1" smtClean="0"/>
                  <a:t>dB</a:t>
                </a:r>
                <a:endParaRPr lang="tr-TR" sz="16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600" dirty="0" err="1" smtClean="0"/>
                  <a:t>Nr</a:t>
                </a:r>
                <a:r>
                  <a:rPr lang="tr-TR" sz="1600" dirty="0" smtClean="0"/>
                  <a:t>=2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1600" dirty="0" smtClean="0"/>
                  <a:t> 0.21 </a:t>
                </a:r>
                <a:r>
                  <a:rPr lang="tr-TR" sz="1600" dirty="0" err="1" smtClean="0"/>
                  <a:t>dB</a:t>
                </a:r>
                <a:endParaRPr lang="tr-TR" sz="1600" dirty="0"/>
              </a:p>
            </p:txBody>
          </p:sp>
        </mc:Choice>
        <mc:Fallback xmlns="">
          <p:sp>
            <p:nvSpPr>
              <p:cNvPr id="10" name="Metin kutusu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0500" y="5370600"/>
                <a:ext cx="2209800" cy="584775"/>
              </a:xfrm>
              <a:prstGeom prst="rect">
                <a:avLst/>
              </a:prstGeom>
              <a:blipFill>
                <a:blip r:embed="rId5"/>
                <a:stretch>
                  <a:fillRect l="-1105" t="-3125" b="-1250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207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160 MHz – </a:t>
            </a:r>
            <a:r>
              <a:rPr lang="tr-TR" dirty="0" err="1" smtClean="0"/>
              <a:t>Ideal</a:t>
            </a:r>
            <a:r>
              <a:rPr lang="tr-TR" dirty="0" smtClean="0"/>
              <a:t> Channel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00" y="1789200"/>
            <a:ext cx="4320000" cy="324000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100" y="1789200"/>
            <a:ext cx="4320000" cy="324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Metin kutusu 8"/>
              <p:cNvSpPr txBox="1"/>
              <p:nvPr/>
            </p:nvSpPr>
            <p:spPr>
              <a:xfrm>
                <a:off x="1345200" y="5218200"/>
                <a:ext cx="22098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600" dirty="0" err="1" smtClean="0"/>
                  <a:t>Nr</a:t>
                </a:r>
                <a:r>
                  <a:rPr lang="tr-TR" sz="1600" dirty="0" smtClean="0"/>
                  <a:t>=1 </a:t>
                </a:r>
                <a14:m>
                  <m:oMath xmlns:m="http://schemas.openxmlformats.org/officeDocument/2006/math">
                    <m:r>
                      <a:rPr lang="tr-TR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1600" dirty="0" smtClean="0"/>
                  <a:t> 0.13 </a:t>
                </a:r>
                <a:r>
                  <a:rPr lang="tr-TR" sz="1600" dirty="0" err="1" smtClean="0"/>
                  <a:t>dB</a:t>
                </a:r>
                <a:endParaRPr lang="tr-TR" sz="16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600" dirty="0" err="1" smtClean="0"/>
                  <a:t>Nr</a:t>
                </a:r>
                <a:r>
                  <a:rPr lang="tr-TR" sz="1600" dirty="0" smtClean="0"/>
                  <a:t>=2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1600" dirty="0" smtClean="0"/>
                  <a:t> 0.04 </a:t>
                </a:r>
                <a:r>
                  <a:rPr lang="tr-TR" sz="1600" dirty="0" err="1" smtClean="0"/>
                  <a:t>dB</a:t>
                </a:r>
                <a:endParaRPr lang="tr-TR" sz="1600" dirty="0"/>
              </a:p>
            </p:txBody>
          </p:sp>
        </mc:Choice>
        <mc:Fallback xmlns="">
          <p:sp>
            <p:nvSpPr>
              <p:cNvPr id="9" name="Metin kutusu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5200" y="5218200"/>
                <a:ext cx="2209800" cy="584775"/>
              </a:xfrm>
              <a:prstGeom prst="rect">
                <a:avLst/>
              </a:prstGeom>
              <a:blipFill>
                <a:blip r:embed="rId4"/>
                <a:stretch>
                  <a:fillRect l="-1105" t="-3125" b="-1250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Metin kutusu 9"/>
              <p:cNvSpPr txBox="1"/>
              <p:nvPr/>
            </p:nvSpPr>
            <p:spPr>
              <a:xfrm>
                <a:off x="5665200" y="5218199"/>
                <a:ext cx="22098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600" dirty="0" err="1" smtClean="0"/>
                  <a:t>Nr</a:t>
                </a:r>
                <a:r>
                  <a:rPr lang="tr-TR" sz="1600" dirty="0" smtClean="0"/>
                  <a:t>=1 </a:t>
                </a:r>
                <a14:m>
                  <m:oMath xmlns:m="http://schemas.openxmlformats.org/officeDocument/2006/math">
                    <m:r>
                      <a:rPr lang="tr-TR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1600" dirty="0" smtClean="0"/>
                  <a:t> 0.14 </a:t>
                </a:r>
                <a:r>
                  <a:rPr lang="tr-TR" sz="1600" dirty="0" err="1" smtClean="0"/>
                  <a:t>dB</a:t>
                </a:r>
                <a:endParaRPr lang="tr-TR" sz="16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1600" dirty="0" err="1" smtClean="0"/>
                  <a:t>Nr</a:t>
                </a:r>
                <a:r>
                  <a:rPr lang="tr-TR" sz="1600" dirty="0" smtClean="0"/>
                  <a:t>=2 </a:t>
                </a:r>
                <a14:m>
                  <m:oMath xmlns:m="http://schemas.openxmlformats.org/officeDocument/2006/math">
                    <m:r>
                      <a:rPr lang="tr-T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1600" dirty="0" smtClean="0"/>
                  <a:t> 0.08 </a:t>
                </a:r>
                <a:r>
                  <a:rPr lang="tr-TR" sz="1600" dirty="0" err="1" smtClean="0"/>
                  <a:t>dB</a:t>
                </a:r>
                <a:endParaRPr lang="tr-TR" sz="1600" dirty="0"/>
              </a:p>
            </p:txBody>
          </p:sp>
        </mc:Choice>
        <mc:Fallback xmlns="">
          <p:sp>
            <p:nvSpPr>
              <p:cNvPr id="10" name="Metin kutusu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5200" y="5218199"/>
                <a:ext cx="2209800" cy="584775"/>
              </a:xfrm>
              <a:prstGeom prst="rect">
                <a:avLst/>
              </a:prstGeom>
              <a:blipFill>
                <a:blip r:embed="rId5"/>
                <a:stretch>
                  <a:fillRect l="-1102" t="-3125" b="-1250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470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211553</TotalTime>
  <Words>993</Words>
  <Application>Microsoft Office PowerPoint</Application>
  <PresentationFormat>On-screen Show (4:3)</PresentationFormat>
  <Paragraphs>148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802-11-Submission</vt:lpstr>
      <vt:lpstr>Diversity Enhancement for DUP Mode</vt:lpstr>
      <vt:lpstr>Introduction</vt:lpstr>
      <vt:lpstr>PowerPoint Presentation</vt:lpstr>
      <vt:lpstr>Proposed Method for Enhancing Diversity</vt:lpstr>
      <vt:lpstr>Comparison</vt:lpstr>
      <vt:lpstr>Simulation Assumptions</vt:lpstr>
      <vt:lpstr>80 MHz – Ideal Channel</vt:lpstr>
      <vt:lpstr>80 MHz – LS Channel Estimation</vt:lpstr>
      <vt:lpstr>160 MHz – Ideal Channel</vt:lpstr>
      <vt:lpstr>160 MHz – LS Channel Estimation</vt:lpstr>
      <vt:lpstr>320 MHz – Ideal Channel</vt:lpstr>
      <vt:lpstr>320 MHz – LS Channel Estimation</vt:lpstr>
      <vt:lpstr>PAPR - 320 MHz</vt:lpstr>
      <vt:lpstr>Summary</vt:lpstr>
      <vt:lpstr>Reference</vt:lpstr>
      <vt:lpstr>SP</vt:lpstr>
    </vt:vector>
  </TitlesOfParts>
  <Company>LG Electronics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Başak Özbakış</cp:lastModifiedBy>
  <cp:revision>3871</cp:revision>
  <cp:lastPrinted>2019-10-30T14:42:18Z</cp:lastPrinted>
  <dcterms:created xsi:type="dcterms:W3CDTF">2007-05-21T21:00:37Z</dcterms:created>
  <dcterms:modified xsi:type="dcterms:W3CDTF">2021-06-10T14:51:42Z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1578421453</vt:lpwstr>
  </property>
</Properties>
</file>