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554" r:id="rId3"/>
    <p:sldId id="699" r:id="rId4"/>
    <p:sldId id="700" r:id="rId5"/>
    <p:sldId id="701" r:id="rId6"/>
    <p:sldId id="702" r:id="rId7"/>
    <p:sldId id="703" r:id="rId8"/>
    <p:sldId id="704" r:id="rId9"/>
    <p:sldId id="705" r:id="rId10"/>
    <p:sldId id="698" r:id="rId11"/>
    <p:sldId id="681" r:id="rId12"/>
    <p:sldId id="690" r:id="rId13"/>
  </p:sldIdLst>
  <p:sldSz cx="9144000" cy="6858000" type="screen4x3"/>
  <p:notesSz cx="9312275" cy="7026275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34" charset="-127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5" userDrawn="1">
          <p15:clr>
            <a:srgbClr val="A4A3A4"/>
          </p15:clr>
        </p15:guide>
        <p15:guide id="2" pos="3132" userDrawn="1">
          <p15:clr>
            <a:srgbClr val="A4A3A4"/>
          </p15:clr>
        </p15:guide>
        <p15:guide id="3" orient="horz" pos="2213" userDrawn="1">
          <p15:clr>
            <a:srgbClr val="A4A3A4"/>
          </p15:clr>
        </p15:guide>
        <p15:guide id="4" pos="29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5050"/>
    <a:srgbClr val="9933FF"/>
    <a:srgbClr val="006C31"/>
    <a:srgbClr val="00863D"/>
    <a:srgbClr val="168420"/>
    <a:srgbClr val="99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5034" autoAdjust="0"/>
  </p:normalViewPr>
  <p:slideViewPr>
    <p:cSldViewPr>
      <p:cViewPr>
        <p:scale>
          <a:sx n="69" d="100"/>
          <a:sy n="69" d="100"/>
        </p:scale>
        <p:origin x="-12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54" y="-108"/>
      </p:cViewPr>
      <p:guideLst>
        <p:guide orient="horz" pos="2145"/>
        <p:guide orient="horz" pos="2213"/>
        <p:guide pos="3132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181616" y="79405"/>
            <a:ext cx="2196607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4054" y="79405"/>
            <a:ext cx="916332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833655" y="6800150"/>
            <a:ext cx="1651656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92307" y="6800150"/>
            <a:ext cx="517947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73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9D68F29A-2A8F-4CE4-9C95-E32B956C45C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931080" y="293309"/>
            <a:ext cx="74501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31079" y="6800150"/>
            <a:ext cx="718390" cy="1847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931080" y="6791957"/>
            <a:ext cx="765537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41108" y="20416"/>
            <a:ext cx="2196607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77534" y="20416"/>
            <a:ext cx="916332" cy="2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73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502025" cy="262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0447" y="3337809"/>
            <a:ext cx="6831381" cy="31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90" tIns="46052" rIns="93690" bIns="46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24237" y="6803427"/>
            <a:ext cx="2113479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337" lvl="4" algn="r" defTabSz="93373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8873" y="6803427"/>
            <a:ext cx="517947" cy="1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730" eaLnBrk="0" latinLnBrk="0" hangingPunct="0">
              <a:defRPr kumimoji="0"/>
            </a:lvl1pPr>
          </a:lstStyle>
          <a:p>
            <a:r>
              <a:rPr lang="en-US" altLang="ko-KR"/>
              <a:t>Page </a:t>
            </a:r>
            <a:fld id="{56A4E747-0965-469B-B28B-55B02AB0B5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972725" y="6803427"/>
            <a:ext cx="718390" cy="1847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72725" y="6801789"/>
            <a:ext cx="736682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71586" y="224487"/>
            <a:ext cx="756910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67" tIns="45734" rIns="91467" bIns="4573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7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01500" y="6803427"/>
            <a:ext cx="415320" cy="1847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373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37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/>
              <a:t>Page </a:t>
            </a:r>
            <a:fld id="{BE3C6F66-609F-4E52-9182-10CA20887C34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21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547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Mar 2020</a:t>
            </a: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2076" y="6475413"/>
            <a:ext cx="230184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Yan Xin, et. al, Huawei Technologies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C28A0236-B5DF-490A-A892-6F233A4F33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63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2076" y="6475413"/>
            <a:ext cx="230184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Yan Xin,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Huawei Technologies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Slide </a:t>
            </a:r>
            <a:fld id="{E792CD62-9AAA-4B66-A216-7F1F565D5B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941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9112" y="6475413"/>
            <a:ext cx="23018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Yan Xin,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Huawei Technologies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r>
              <a:rPr lang="en-US" altLang="ko-KR"/>
              <a:t>Slide </a:t>
            </a:r>
            <a:fld id="{CE1EFD5B-DAAE-4F28-8ABE-8E333BF19C9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9112" y="381000"/>
            <a:ext cx="21958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802.11-21/0368r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2</a:t>
            </a:r>
            <a:endParaRPr kumimoji="0" lang="en-GB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73100" y="604205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atinLnBrk="0"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59400"/>
            <a:ext cx="1051057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March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 dirty="0"/>
              <a:t>Slide </a:t>
            </a:r>
            <a:fld id="{B32CC73A-E011-458C-B5ED-8C393FEEF80B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 dirty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990600"/>
          </a:xfrm>
        </p:spPr>
        <p:txBody>
          <a:bodyPr/>
          <a:lstStyle/>
          <a:p>
            <a:r>
              <a:rPr lang="tr-TR" dirty="0" err="1" smtClean="0"/>
              <a:t>Diversity</a:t>
            </a:r>
            <a:r>
              <a:rPr lang="tr-TR" dirty="0" smtClean="0"/>
              <a:t> Enhancement </a:t>
            </a:r>
            <a:r>
              <a:rPr lang="tr-TR" dirty="0" err="1" smtClean="0"/>
              <a:t>for</a:t>
            </a:r>
            <a:r>
              <a:rPr lang="tr-TR" dirty="0" smtClean="0"/>
              <a:t> DUP </a:t>
            </a:r>
            <a:r>
              <a:rPr lang="tr-TR" dirty="0" err="1" smtClean="0"/>
              <a:t>Mode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5185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Gulim" panose="020B0600000101010101" pitchFamily="34" charset="-127"/>
              </a:rPr>
              <a:t>Date:</a:t>
            </a:r>
            <a:r>
              <a:rPr lang="en-US" altLang="ko-KR" sz="2000" b="0" dirty="0" smtClean="0">
                <a:ea typeface="Gulim" panose="020B0600000101010101" pitchFamily="34" charset="-127"/>
              </a:rPr>
              <a:t> 202</a:t>
            </a:r>
            <a:r>
              <a:rPr lang="tr-TR" altLang="ko-KR" sz="2000" b="0" dirty="0" smtClean="0">
                <a:ea typeface="Gulim" panose="020B0600000101010101" pitchFamily="34" charset="-127"/>
              </a:rPr>
              <a:t>1</a:t>
            </a:r>
            <a:r>
              <a:rPr lang="en-US" altLang="ko-KR" sz="2000" b="0" dirty="0" smtClean="0">
                <a:ea typeface="Gulim" panose="020B0600000101010101" pitchFamily="34" charset="-127"/>
              </a:rPr>
              <a:t>-</a:t>
            </a:r>
            <a:r>
              <a:rPr lang="tr-TR" altLang="ko-KR" sz="2000" b="0" dirty="0" smtClean="0">
                <a:ea typeface="Gulim" panose="020B0600000101010101" pitchFamily="34" charset="-127"/>
              </a:rPr>
              <a:t>03</a:t>
            </a:r>
            <a:r>
              <a:rPr lang="en-US" altLang="ko-KR" sz="2000" b="0" dirty="0" smtClean="0">
                <a:ea typeface="Gulim" panose="020B0600000101010101" pitchFamily="34" charset="-127"/>
              </a:rPr>
              <a:t>-</a:t>
            </a:r>
            <a:r>
              <a:rPr lang="tr-TR" altLang="ko-KR" sz="2000" b="0" dirty="0" smtClean="0">
                <a:ea typeface="Gulim" panose="020B0600000101010101" pitchFamily="34" charset="-127"/>
              </a:rPr>
              <a:t>03</a:t>
            </a:r>
            <a:endParaRPr lang="en-US" altLang="ko-KR" sz="2000" b="0" dirty="0" smtClean="0">
              <a:ea typeface="Gulim" panose="020B0600000101010101" pitchFamily="34" charset="-127"/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533400" y="274478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atinLnBrk="0">
              <a:buFontTx/>
              <a:buNone/>
            </a:pPr>
            <a:r>
              <a:rPr kumimoji="0" lang="en-US" altLang="ko-KR" sz="2000"/>
              <a:t>Authors:</a:t>
            </a:r>
            <a:endParaRPr kumimoji="0" lang="en-US" altLang="ko-KR" sz="2000" b="0"/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3246"/>
              </p:ext>
            </p:extLst>
          </p:nvPr>
        </p:nvGraphicFramePr>
        <p:xfrm>
          <a:off x="762000" y="3335549"/>
          <a:ext cx="7620000" cy="151381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7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Ali Tuğberk Doğukan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Vestel &amp; Koç </a:t>
                      </a:r>
                      <a:r>
                        <a:rPr kumimoji="0" lang="tr-TR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University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adogukan18@ku.edu.tr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Başak Ak </a:t>
                      </a:r>
                      <a:r>
                        <a:rPr kumimoji="0" lang="tr-TR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Özbakış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basak.ozbakis@vestel.com.tr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Ertuğrul Başar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Gulim" panose="020B0600000101010101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Gulim" panose="020B0600000101010101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100" dirty="0" smtClean="0"/>
                        <a:t>ebasar@ku.edu.tr</a:t>
                      </a:r>
                      <a:endParaRPr lang="en-CA" sz="1100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544810"/>
            <a:ext cx="7772400" cy="914400"/>
          </a:xfrm>
        </p:spPr>
        <p:txBody>
          <a:bodyPr/>
          <a:lstStyle/>
          <a:p>
            <a:r>
              <a:rPr lang="en-US" sz="2800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Slide </a:t>
            </a:r>
            <a:fld id="{E792CD62-9AAA-4B66-A216-7F1F565D5B47}" type="slidenum">
              <a:rPr lang="en-US" altLang="ko-KR" smtClean="0"/>
              <a:pPr/>
              <a:t>10</a:t>
            </a:fld>
            <a:endParaRPr lang="en-US" altLang="ko-KR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696913" y="1676400"/>
            <a:ext cx="8066087" cy="3733800"/>
          </a:xfrm>
        </p:spPr>
        <p:txBody>
          <a:bodyPr/>
          <a:lstStyle/>
          <a:p>
            <a:pP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latin typeface="+mj-lt"/>
                <a:cs typeface="Calibri" panose="020F0502020204030204" pitchFamily="34" charset="0"/>
              </a:rPr>
              <a:t>We propose 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a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diversity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enhancing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technique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for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US" sz="2000" b="0" dirty="0" smtClean="0">
                <a:latin typeface="+mj-lt"/>
                <a:cs typeface="Calibri" panose="020F0502020204030204" pitchFamily="34" charset="0"/>
              </a:rPr>
              <a:t>DUP mode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to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further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increase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transmission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range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and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improve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error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performance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.</a:t>
            </a:r>
          </a:p>
          <a:p>
            <a:pP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Compatible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with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PAPR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reduction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scheme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[2].</a:t>
            </a:r>
          </a:p>
          <a:p>
            <a:pP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proposed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method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cs typeface="Calibri" panose="020F0502020204030204" pitchFamily="34" charset="0"/>
              </a:rPr>
              <a:t>theoretically</a:t>
            </a:r>
            <a:r>
              <a:rPr lang="tr-TR" sz="2000" b="0" dirty="0"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doubles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diversity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order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of DUP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mode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.</a:t>
            </a:r>
          </a:p>
          <a:p>
            <a:pPr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proposed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method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improves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error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performance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of DUP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mode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DCM.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Hence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,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communication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range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is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further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extended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20000"/>
              <a:buNone/>
              <a:defRPr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20000"/>
              <a:buNone/>
              <a:defRPr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737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7387"/>
          </a:xfrm>
        </p:spPr>
        <p:txBody>
          <a:bodyPr/>
          <a:lstStyle/>
          <a:p>
            <a:r>
              <a:rPr lang="en-US" altLang="zh-CN" sz="2800" dirty="0" smtClean="0"/>
              <a:t>Reference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524000"/>
            <a:ext cx="7847013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>
                <a:latin typeface="+mj-lt"/>
                <a:cs typeface="Calibri" panose="020F0502020204030204" pitchFamily="34" charset="0"/>
              </a:rPr>
              <a:t>[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1</a:t>
            </a:r>
            <a:r>
              <a:rPr lang="en-US" sz="2000" b="0" dirty="0">
                <a:latin typeface="+mj-lt"/>
                <a:cs typeface="Calibri" panose="020F0502020204030204" pitchFamily="34" charset="0"/>
              </a:rPr>
              <a:t>] Ron </a:t>
            </a:r>
            <a:r>
              <a:rPr lang="en-US" sz="2000" b="0" dirty="0" err="1">
                <a:latin typeface="+mj-lt"/>
                <a:cs typeface="Calibri" panose="020F0502020204030204" pitchFamily="34" charset="0"/>
              </a:rPr>
              <a:t>Porat</a:t>
            </a:r>
            <a:r>
              <a:rPr lang="en-US" sz="2000" b="0" dirty="0">
                <a:latin typeface="+mj-lt"/>
                <a:cs typeface="Calibri" panose="020F0502020204030204" pitchFamily="34" charset="0"/>
              </a:rPr>
              <a:t>, IEEE 802.11-20/965r4, 6 GHz LPI Range Extension.</a:t>
            </a:r>
            <a:endParaRPr lang="tr-TR" sz="2000" b="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000" b="0" dirty="0">
                <a:latin typeface="+mj-lt"/>
                <a:cs typeface="Calibri" panose="020F0502020204030204" pitchFamily="34" charset="0"/>
              </a:rPr>
              <a:t>[2] </a:t>
            </a:r>
            <a:r>
              <a:rPr lang="en-US" sz="2000" b="0" dirty="0" err="1">
                <a:latin typeface="+mj-lt"/>
                <a:cs typeface="Calibri" panose="020F0502020204030204" pitchFamily="34" charset="0"/>
              </a:rPr>
              <a:t>TGbe</a:t>
            </a:r>
            <a:r>
              <a:rPr lang="en-US" sz="2000" b="0" dirty="0">
                <a:latin typeface="+mj-lt"/>
                <a:cs typeface="Calibri" panose="020F0502020204030204" pitchFamily="34" charset="0"/>
              </a:rPr>
              <a:t>, “Compendium of motions related to the contents of the </a:t>
            </a:r>
            <a:r>
              <a:rPr lang="en-US" sz="2000" b="0" dirty="0" err="1">
                <a:latin typeface="+mj-lt"/>
                <a:cs typeface="Calibri" panose="020F0502020204030204" pitchFamily="34" charset="0"/>
              </a:rPr>
              <a:t>TGbe</a:t>
            </a:r>
            <a:r>
              <a:rPr lang="en-US" sz="2000" b="0" dirty="0">
                <a:latin typeface="+mj-lt"/>
                <a:cs typeface="Calibri" panose="020F0502020204030204" pitchFamily="34" charset="0"/>
              </a:rPr>
              <a:t> specification framework document,” 20/1755r11, November 2020. </a:t>
            </a:r>
            <a:endParaRPr lang="tr-TR" sz="2000" b="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000" b="0" dirty="0">
                <a:latin typeface="+mj-lt"/>
                <a:cs typeface="Calibri" panose="020F0502020204030204" pitchFamily="34" charset="0"/>
              </a:rPr>
              <a:t>[3]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Jianhan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Liu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(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MediaTek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), “On TBD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MCSs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,” 20/1377r1,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October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2020. </a:t>
            </a:r>
          </a:p>
          <a:p>
            <a:pPr marL="0" indent="0">
              <a:buNone/>
            </a:pPr>
            <a:r>
              <a:rPr lang="en-US" sz="2000" b="0" dirty="0">
                <a:latin typeface="+mj-lt"/>
                <a:cs typeface="Calibri" panose="020F0502020204030204" pitchFamily="34" charset="0"/>
              </a:rPr>
              <a:t>[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4</a:t>
            </a:r>
            <a:r>
              <a:rPr lang="en-US" sz="2000" b="0" dirty="0">
                <a:latin typeface="+mj-lt"/>
                <a:cs typeface="Calibri" panose="020F0502020204030204" pitchFamily="34" charset="0"/>
              </a:rPr>
              <a:t>] Ron </a:t>
            </a:r>
            <a:r>
              <a:rPr lang="en-US" sz="2000" b="0" dirty="0" err="1">
                <a:latin typeface="+mj-lt"/>
                <a:cs typeface="Calibri" panose="020F0502020204030204" pitchFamily="34" charset="0"/>
              </a:rPr>
              <a:t>Porat</a:t>
            </a:r>
            <a:r>
              <a:rPr lang="en-US" sz="2000" b="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000" b="0" i="1" dirty="0">
                <a:latin typeface="+mj-lt"/>
                <a:cs typeface="Calibri" panose="020F0502020204030204" pitchFamily="34" charset="0"/>
              </a:rPr>
              <a:t>et al</a:t>
            </a:r>
            <a:r>
              <a:rPr lang="en-US" sz="2000" b="0" dirty="0">
                <a:latin typeface="+mj-lt"/>
                <a:cs typeface="Calibri" panose="020F0502020204030204" pitchFamily="34" charset="0"/>
              </a:rPr>
              <a:t>, IEEE 802.11-20/1191r1, DUP mode PAPR reduction.</a:t>
            </a:r>
            <a:endParaRPr lang="tr-TR" sz="2000" b="0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000" b="0" dirty="0">
                <a:latin typeface="+mj-lt"/>
                <a:cs typeface="Calibri" panose="020F0502020204030204" pitchFamily="34" charset="0"/>
              </a:rPr>
              <a:t>[5] “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Frame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structure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channel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coding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and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modulation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for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a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second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 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generation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digital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terrestrial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television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broadcasting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system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(DVB-T2),” ETSI EN 302 755 V1.1.1, </a:t>
            </a:r>
            <a:r>
              <a:rPr lang="tr-TR" sz="2000" b="0" dirty="0" err="1">
                <a:latin typeface="+mj-lt"/>
                <a:cs typeface="Calibri" panose="020F0502020204030204" pitchFamily="34" charset="0"/>
              </a:rPr>
              <a:t>Sep</a:t>
            </a:r>
            <a:r>
              <a:rPr lang="tr-TR" sz="2000" b="0" dirty="0">
                <a:latin typeface="+mj-lt"/>
                <a:cs typeface="Calibri" panose="020F0502020204030204" pitchFamily="34" charset="0"/>
              </a:rPr>
              <a:t>. 2009.</a:t>
            </a:r>
          </a:p>
          <a:p>
            <a:pPr marL="339725" indent="-339725">
              <a:buNone/>
              <a:defRPr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11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245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SP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8013" cy="4343400"/>
          </a:xfrm>
        </p:spPr>
        <p:txBody>
          <a:bodyPr/>
          <a:lstStyle/>
          <a:p>
            <a:pPr marL="0" indent="0">
              <a:buNone/>
            </a:pPr>
            <a:r>
              <a:rPr lang="en-CA" sz="2000" b="0" dirty="0" smtClean="0">
                <a:latin typeface="+mj-lt"/>
                <a:cs typeface="Calibri" panose="020F0502020204030204" pitchFamily="34" charset="0"/>
              </a:rPr>
              <a:t>Do you agree to add the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proposed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diversity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enhancing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method</a:t>
            </a:r>
            <a:r>
              <a:rPr lang="en-CA" sz="2000" b="0" dirty="0" smtClean="0">
                <a:latin typeface="+mj-lt"/>
                <a:cs typeface="Calibri" panose="020F0502020204030204" pitchFamily="34" charset="0"/>
              </a:rPr>
              <a:t> with MCS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14 (DUP </a:t>
            </a:r>
            <a:r>
              <a:rPr lang="tr-TR" sz="2000" b="0" dirty="0" err="1" smtClean="0">
                <a:latin typeface="+mj-lt"/>
                <a:cs typeface="Calibri" panose="020F0502020204030204" pitchFamily="34" charset="0"/>
              </a:rPr>
              <a:t>mode</a:t>
            </a:r>
            <a:r>
              <a:rPr lang="tr-TR" sz="2000" b="0" dirty="0" smtClean="0">
                <a:latin typeface="+mj-lt"/>
                <a:cs typeface="Calibri" panose="020F0502020204030204" pitchFamily="34" charset="0"/>
              </a:rPr>
              <a:t> DCM)</a:t>
            </a:r>
            <a:r>
              <a:rPr lang="en-CA" sz="2000" b="0" dirty="0" smtClean="0">
                <a:latin typeface="+mj-lt"/>
                <a:cs typeface="Calibri" panose="020F0502020204030204" pitchFamily="34" charset="0"/>
              </a:rPr>
              <a:t> to the 11be SFD</a:t>
            </a:r>
            <a:r>
              <a:rPr lang="en-CA" sz="2000" b="0" dirty="0" smtClean="0">
                <a:latin typeface="+mj-lt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CA" sz="2000" b="0" dirty="0" smtClean="0">
                <a:latin typeface="+mj-lt"/>
                <a:cs typeface="Calibri" panose="020F0502020204030204" pitchFamily="34" charset="0"/>
              </a:rPr>
              <a:t>Y/N/A</a:t>
            </a:r>
            <a:endParaRPr lang="en-CA" sz="2000" b="0" dirty="0" smtClean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207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sz="2800" dirty="0" smtClean="0">
                <a:ea typeface="Gulim" panose="020B0600000101010101" pitchFamily="34" charset="-127"/>
              </a:rPr>
              <a:t>Introduction</a:t>
            </a:r>
            <a:endParaRPr lang="ko-KR" altLang="en-US" sz="2800" dirty="0" smtClean="0">
              <a:ea typeface="Gulim" panose="020B0600000101010101" pitchFamily="34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533400" y="1522413"/>
            <a:ext cx="8077200" cy="4649787"/>
          </a:xfrm>
        </p:spPr>
        <p:txBody>
          <a:bodyPr/>
          <a:lstStyle/>
          <a:p>
            <a:pPr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DUP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mode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,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which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duplicates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coded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and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modulated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data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symbols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in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frequency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domain, is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accepted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for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range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extension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in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6 GHz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band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[1].</a:t>
            </a:r>
          </a:p>
          <a:p>
            <a:pPr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DUP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mode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is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only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used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with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MCS0+DCM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and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bandwidth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80/160/320 MHz.</a:t>
            </a:r>
          </a:p>
          <a:p>
            <a:pPr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800" b="0" dirty="0">
                <a:latin typeface="+mj-lt"/>
                <a:cs typeface="Calibri" panose="020F0502020204030204" pitchFamily="34" charset="0"/>
              </a:rPr>
              <a:t>MCS14 (BPSK + ½ rate </a:t>
            </a:r>
            <a:r>
              <a:rPr lang="tr-TR" sz="1800" b="0" dirty="0" err="1">
                <a:latin typeface="+mj-lt"/>
                <a:cs typeface="Calibri" panose="020F0502020204030204" pitchFamily="34" charset="0"/>
              </a:rPr>
              <a:t>coding</a:t>
            </a:r>
            <a:r>
              <a:rPr lang="tr-TR" sz="1800" b="0" dirty="0">
                <a:latin typeface="+mj-lt"/>
                <a:cs typeface="Calibri" panose="020F0502020204030204" pitchFamily="34" charset="0"/>
              </a:rPr>
              <a:t> + DCM + DUP) is </a:t>
            </a:r>
            <a:r>
              <a:rPr lang="tr-TR" sz="1800" b="0" dirty="0" err="1">
                <a:latin typeface="+mj-lt"/>
                <a:cs typeface="Calibri" panose="020F0502020204030204" pitchFamily="34" charset="0"/>
              </a:rPr>
              <a:t>only</a:t>
            </a:r>
            <a:r>
              <a:rPr lang="tr-TR" sz="18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>
                <a:latin typeface="+mj-lt"/>
                <a:cs typeface="Calibri" panose="020F0502020204030204" pitchFamily="34" charset="0"/>
              </a:rPr>
              <a:t>applicable</a:t>
            </a:r>
            <a:r>
              <a:rPr lang="tr-TR" sz="18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>
                <a:latin typeface="+mj-lt"/>
                <a:cs typeface="Calibri" panose="020F0502020204030204" pitchFamily="34" charset="0"/>
              </a:rPr>
              <a:t>to</a:t>
            </a:r>
            <a:r>
              <a:rPr lang="tr-TR" sz="1800" b="0" dirty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>
                <a:latin typeface="+mj-lt"/>
                <a:cs typeface="Calibri" panose="020F0502020204030204" pitchFamily="34" charset="0"/>
              </a:rPr>
              <a:t>Nss</a:t>
            </a:r>
            <a:r>
              <a:rPr lang="tr-TR" sz="1800" b="0" dirty="0">
                <a:latin typeface="+mj-lt"/>
                <a:cs typeface="Calibri" panose="020F0502020204030204" pitchFamily="34" charset="0"/>
              </a:rPr>
              <a:t> = 1 </a:t>
            </a:r>
            <a:r>
              <a:rPr lang="en-US" sz="1800" b="0" dirty="0">
                <a:latin typeface="+mj-lt"/>
                <a:cs typeface="Calibri" panose="020F0502020204030204" pitchFamily="34" charset="0"/>
              </a:rPr>
              <a:t>[Motion 137, #SP250, [</a:t>
            </a:r>
            <a:r>
              <a:rPr lang="tr-TR" sz="1800" b="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800" b="0" dirty="0">
                <a:latin typeface="+mj-lt"/>
                <a:cs typeface="Calibri" panose="020F0502020204030204" pitchFamily="34" charset="0"/>
              </a:rPr>
              <a:t>] and [</a:t>
            </a:r>
            <a:r>
              <a:rPr lang="tr-TR" sz="1800" b="0" dirty="0">
                <a:latin typeface="+mj-lt"/>
                <a:cs typeface="Calibri" panose="020F0502020204030204" pitchFamily="34" charset="0"/>
              </a:rPr>
              <a:t>3</a:t>
            </a:r>
            <a:r>
              <a:rPr lang="en-US" sz="1800" b="0" dirty="0">
                <a:latin typeface="+mj-lt"/>
                <a:cs typeface="Calibri" panose="020F0502020204030204" pitchFamily="34" charset="0"/>
              </a:rPr>
              <a:t>]]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PAPR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reduction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scheme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is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proposed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for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DUP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mode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in [4].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However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, </a:t>
            </a:r>
            <a:r>
              <a:rPr lang="tr-TR" sz="1800" dirty="0" err="1" smtClean="0">
                <a:latin typeface="+mj-lt"/>
                <a:cs typeface="Calibri" panose="020F0502020204030204" pitchFamily="34" charset="0"/>
              </a:rPr>
              <a:t>additional</a:t>
            </a:r>
            <a:r>
              <a:rPr lang="tr-TR" sz="18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dirty="0" err="1" smtClean="0">
                <a:latin typeface="+mj-lt"/>
                <a:cs typeface="Calibri" panose="020F0502020204030204" pitchFamily="34" charset="0"/>
              </a:rPr>
              <a:t>diversity</a:t>
            </a:r>
            <a:r>
              <a:rPr lang="tr-TR" sz="180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dirty="0" err="1" smtClean="0">
                <a:latin typeface="+mj-lt"/>
                <a:cs typeface="Calibri" panose="020F0502020204030204" pitchFamily="34" charset="0"/>
              </a:rPr>
              <a:t>scheme</a:t>
            </a:r>
            <a:r>
              <a:rPr lang="tr-TR" sz="1800" dirty="0" smtClean="0">
                <a:latin typeface="+mj-lt"/>
                <a:cs typeface="Calibri" panose="020F0502020204030204" pitchFamily="34" charset="0"/>
              </a:rPr>
              <a:t> is TBD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b="0" dirty="0" smtClean="0">
                <a:latin typeface="+mj-lt"/>
                <a:cs typeface="Calibri" panose="020F0502020204030204" pitchFamily="34" charset="0"/>
              </a:rPr>
              <a:t>This contribution proposes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a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diversity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enhancing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technique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called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coordinate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interleaving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to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improve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performance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of DUP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mode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Coordinate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interleaving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transmits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imaginary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and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real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parts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of data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symbols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over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different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subcarriers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A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similar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diversity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enhancing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method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called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‘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constellation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rotation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and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cyclic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Q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delay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’ is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used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in DVB-T2 </a:t>
            </a:r>
            <a:r>
              <a:rPr lang="tr-TR" sz="1800" b="0" dirty="0" err="1" smtClean="0">
                <a:latin typeface="+mj-lt"/>
                <a:cs typeface="Calibri" panose="020F0502020204030204" pitchFamily="34" charset="0"/>
              </a:rPr>
              <a:t>standard</a:t>
            </a:r>
            <a:r>
              <a:rPr lang="tr-TR" sz="1800" b="0" dirty="0" smtClean="0">
                <a:latin typeface="+mj-lt"/>
                <a:cs typeface="Calibri" panose="020F0502020204030204" pitchFamily="34" charset="0"/>
              </a:rPr>
              <a:t> [5].</a:t>
            </a:r>
            <a:endParaRPr lang="en-US" sz="18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126" name="슬라이드 번호 개체 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/>
              <a:t>Slide </a:t>
            </a:r>
            <a:fld id="{5128BAC4-F7E3-4930-9F5B-4136CA8B6505}" type="slidenum">
              <a:rPr lang="en-US" altLang="ko-KR" sz="1200" b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ko-KR" sz="1200" b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628918"/>
            <a:ext cx="7772400" cy="818882"/>
          </a:xfrm>
        </p:spPr>
        <p:txBody>
          <a:bodyPr/>
          <a:lstStyle/>
          <a:p>
            <a:r>
              <a:rPr lang="tr-TR" sz="2800" dirty="0" err="1" smtClean="0"/>
              <a:t>Revisiting</a:t>
            </a:r>
            <a:r>
              <a:rPr lang="tr-TR" sz="2800" dirty="0" smtClean="0"/>
              <a:t> DUP </a:t>
            </a:r>
            <a:r>
              <a:rPr lang="tr-TR" sz="2800" dirty="0" err="1" smtClean="0"/>
              <a:t>Mode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800"/>
                <a:ext cx="7772400" cy="4876800"/>
              </a:xfrm>
            </p:spPr>
            <p:txBody>
              <a:bodyPr/>
              <a:lstStyle/>
              <a:p>
                <a:r>
                  <a:rPr lang="tr-TR" sz="1600" b="0" dirty="0" smtClean="0"/>
                  <a:t>In DUP </a:t>
                </a:r>
                <a:r>
                  <a:rPr lang="tr-TR" sz="1600" b="0" dirty="0" err="1" smtClean="0"/>
                  <a:t>mode</a:t>
                </a:r>
                <a:r>
                  <a:rPr lang="tr-TR" sz="1600" b="0" dirty="0" smtClean="0"/>
                  <a:t>, DCM </a:t>
                </a:r>
                <a:r>
                  <a:rPr lang="tr-TR" sz="1600" b="0" dirty="0" err="1" smtClean="0"/>
                  <a:t>signal</a:t>
                </a:r>
                <a:r>
                  <a:rPr lang="tr-TR" sz="1600" b="0" dirty="0" smtClean="0"/>
                  <a:t> is </a:t>
                </a:r>
                <a:r>
                  <a:rPr lang="tr-TR" sz="1600" b="0" dirty="0" err="1" smtClean="0"/>
                  <a:t>duplicated</a:t>
                </a:r>
                <a:r>
                  <a:rPr lang="tr-TR" sz="1600" b="0" dirty="0" smtClean="0"/>
                  <a:t> in </a:t>
                </a:r>
                <a:r>
                  <a:rPr lang="tr-TR" sz="1600" b="0" dirty="0" err="1" smtClean="0"/>
                  <a:t>frequency</a:t>
                </a:r>
                <a:r>
                  <a:rPr lang="tr-TR" sz="1600" b="0" dirty="0" smtClean="0"/>
                  <a:t> domain </a:t>
                </a:r>
                <a:r>
                  <a:rPr lang="tr-TR" sz="1600" b="0" dirty="0" err="1" smtClean="0"/>
                  <a:t>with</a:t>
                </a:r>
                <a:r>
                  <a:rPr lang="tr-TR" sz="1600" b="0" dirty="0" smtClean="0"/>
                  <a:t> PAPR </a:t>
                </a:r>
                <a:r>
                  <a:rPr lang="tr-TR" sz="1600" b="0" dirty="0" err="1" smtClean="0"/>
                  <a:t>reduction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scheme</a:t>
                </a:r>
                <a:r>
                  <a:rPr lang="tr-TR" sz="1600" b="0" dirty="0" smtClean="0"/>
                  <a:t> [4].</a:t>
                </a:r>
              </a:p>
              <a:p>
                <a:endParaRPr lang="tr-TR" sz="1600" b="0" dirty="0"/>
              </a:p>
              <a:p>
                <a:endParaRPr lang="tr-TR" sz="1600" b="0" dirty="0" smtClean="0"/>
              </a:p>
              <a:p>
                <a:endParaRPr lang="tr-TR" sz="1600" b="0" dirty="0"/>
              </a:p>
              <a:p>
                <a:endParaRPr lang="tr-TR" sz="1600" b="0" dirty="0" smtClean="0"/>
              </a:p>
              <a:p>
                <a:endParaRPr lang="tr-TR" sz="1600" b="0" dirty="0"/>
              </a:p>
              <a:p>
                <a:endParaRPr lang="tr-TR" sz="1600" b="0" dirty="0" smtClean="0"/>
              </a:p>
              <a:p>
                <a:endParaRPr lang="tr-TR" sz="1600" b="0" dirty="0"/>
              </a:p>
              <a:p>
                <a:pPr marL="0" indent="0">
                  <a:buNone/>
                </a:pPr>
                <a:endParaRPr lang="tr-TR" sz="1600" b="1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sz="16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tr-TR" sz="1600" b="0" dirty="0" smtClean="0"/>
                  <a:t>: </a:t>
                </a:r>
                <a:r>
                  <a:rPr lang="tr-TR" sz="1600" b="0" dirty="0" err="1" smtClean="0"/>
                  <a:t>pre</a:t>
                </a:r>
                <a:r>
                  <a:rPr lang="tr-TR" sz="1600" b="0" dirty="0" smtClean="0"/>
                  <a:t>-DCM </a:t>
                </a:r>
                <a:r>
                  <a:rPr lang="tr-TR" sz="1600" b="0" dirty="0" err="1" smtClean="0"/>
                  <a:t>modulated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symbols</a:t>
                </a:r>
                <a:endParaRPr lang="tr-TR" sz="16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</m:oMath>
                </a14:m>
                <a:r>
                  <a:rPr lang="tr-TR" sz="1600" b="0" dirty="0" smtClean="0"/>
                  <a:t>: </a:t>
                </a:r>
                <a:r>
                  <a:rPr lang="tr-TR" sz="1600" b="0" dirty="0" err="1" smtClean="0"/>
                  <a:t>symbols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obtained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by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performing</a:t>
                </a:r>
                <a:r>
                  <a:rPr lang="tr-TR" sz="1600" b="0" dirty="0" smtClean="0"/>
                  <a:t> DCM on </a:t>
                </a:r>
                <a14:m>
                  <m:oMath xmlns:m="http://schemas.openxmlformats.org/officeDocument/2006/math">
                    <m:r>
                      <a:rPr lang="tr-TR" sz="160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tr-TR" sz="1600" b="0" dirty="0"/>
              </a:p>
              <a:p>
                <a14:m>
                  <m:oMath xmlns:m="http://schemas.openxmlformats.org/officeDocument/2006/math">
                    <m:r>
                      <a:rPr lang="tr-TR" sz="1600">
                        <a:latin typeface="Cambria Math" panose="02040503050406030204" pitchFamily="18" charset="0"/>
                      </a:rPr>
                      <m:t>𝐱</m:t>
                    </m:r>
                    <m:r>
                      <a:rPr lang="tr-TR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1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60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tr-T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tr-T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tr-TR" sz="16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tr-TR" sz="160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tr-TR" sz="16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e>
                    </m:d>
                  </m:oMath>
                </a14:m>
                <a:endParaRPr lang="tr-TR" sz="16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600" b="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tr-TR" sz="16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600" b="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are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the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lower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and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upper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half</a:t>
                </a:r>
                <a:r>
                  <a:rPr lang="tr-TR" sz="1600" b="0" dirty="0" smtClean="0"/>
                  <a:t> of </a:t>
                </a:r>
                <a14:m>
                  <m:oMath xmlns:m="http://schemas.openxmlformats.org/officeDocument/2006/math">
                    <m:r>
                      <a:rPr lang="tr-TR" sz="160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tr-TR" sz="1600" b="0" dirty="0" smtClean="0"/>
                  <a:t>, </a:t>
                </a:r>
                <a:r>
                  <a:rPr lang="tr-TR" sz="1600" b="0" dirty="0" err="1" smtClean="0"/>
                  <a:t>respectively</a:t>
                </a:r>
                <a:r>
                  <a:rPr lang="tr-TR" sz="1600" b="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600" b="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tr-TR" sz="16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1600" b="0" i="1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</m:oMath>
                </a14:m>
                <a:r>
                  <a:rPr lang="tr-TR" sz="1600" b="0" dirty="0" smtClean="0"/>
                  <a:t>: </a:t>
                </a:r>
                <a:r>
                  <a:rPr lang="tr-TR" sz="1600" b="0" dirty="0"/>
                  <a:t>symbols </a:t>
                </a:r>
                <a:r>
                  <a:rPr lang="tr-TR" sz="1600" b="0" dirty="0" err="1"/>
                  <a:t>obtained</a:t>
                </a:r>
                <a:r>
                  <a:rPr lang="tr-TR" sz="1600" b="0" dirty="0"/>
                  <a:t> </a:t>
                </a:r>
                <a:r>
                  <a:rPr lang="tr-TR" sz="1600" b="0" dirty="0" err="1"/>
                  <a:t>by</a:t>
                </a:r>
                <a:r>
                  <a:rPr lang="tr-TR" sz="1600" b="0" dirty="0"/>
                  <a:t> </a:t>
                </a:r>
                <a:r>
                  <a:rPr lang="tr-TR" sz="1600" b="0" dirty="0" err="1"/>
                  <a:t>performing</a:t>
                </a:r>
                <a:r>
                  <a:rPr lang="tr-TR" sz="1600" b="0" dirty="0"/>
                  <a:t> DCM </a:t>
                </a:r>
                <a:r>
                  <a:rPr lang="tr-TR" sz="1600" b="0" dirty="0" smtClean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600" b="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tr-TR" sz="16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tr-TR" sz="16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1600" b="0" i="1">
                            <a:latin typeface="Cambria Math" panose="02040503050406030204" pitchFamily="18" charset="0"/>
                          </a:rPr>
                          <m:t>𝐷𝐶𝑀</m:t>
                        </m:r>
                      </m:sub>
                    </m:sSub>
                  </m:oMath>
                </a14:m>
                <a:r>
                  <a:rPr lang="tr-TR" sz="1600" b="0" dirty="0"/>
                  <a:t>: symbols </a:t>
                </a:r>
                <a:r>
                  <a:rPr lang="tr-TR" sz="1600" b="0" dirty="0" err="1"/>
                  <a:t>obtained</a:t>
                </a:r>
                <a:r>
                  <a:rPr lang="tr-TR" sz="1600" b="0" dirty="0"/>
                  <a:t> </a:t>
                </a:r>
                <a:r>
                  <a:rPr lang="tr-TR" sz="1600" b="0" dirty="0" err="1"/>
                  <a:t>by</a:t>
                </a:r>
                <a:r>
                  <a:rPr lang="tr-TR" sz="1600" b="0" dirty="0"/>
                  <a:t> </a:t>
                </a:r>
                <a:r>
                  <a:rPr lang="tr-TR" sz="1600" b="0" dirty="0" err="1"/>
                  <a:t>performing</a:t>
                </a:r>
                <a:r>
                  <a:rPr lang="tr-TR" sz="1600" b="0" dirty="0"/>
                  <a:t> DCM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endParaRPr lang="tr-TR" sz="1600" b="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7772400" cy="4876800"/>
              </a:xfrm>
              <a:blipFill>
                <a:blip r:embed="rId2"/>
                <a:stretch>
                  <a:fillRect l="-392" t="-3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79318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640080"/>
            <a:ext cx="7772400" cy="579120"/>
          </a:xfrm>
        </p:spPr>
        <p:txBody>
          <a:bodyPr/>
          <a:lstStyle/>
          <a:p>
            <a:r>
              <a:rPr lang="tr-TR" sz="2800" dirty="0" err="1" smtClean="0"/>
              <a:t>Proposed</a:t>
            </a:r>
            <a:r>
              <a:rPr lang="tr-TR" sz="2800" dirty="0" smtClean="0"/>
              <a:t> </a:t>
            </a:r>
            <a:r>
              <a:rPr lang="tr-TR" sz="2800" dirty="0" err="1" smtClean="0"/>
              <a:t>Method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24400"/>
                <a:ext cx="8229600" cy="1600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sz="140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tr-TR" sz="1400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1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140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tr-TR" sz="1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tr-T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1400" b="0" i="1" dirty="0" smtClean="0">
                        <a:latin typeface="Cambria Math" panose="02040503050406030204" pitchFamily="18" charset="0"/>
                      </a:rPr>
                      <m:t>𝑗</m:t>
                    </m:r>
                    <m:sSup>
                      <m:sSupPr>
                        <m:ctrlPr>
                          <a:rPr lang="tr-TR" sz="1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140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tr-TR" sz="14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</m:oMath>
                </a14:m>
                <a:endParaRPr lang="tr-TR" sz="1400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1400" b="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140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tr-TR" sz="1400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tr-TR" sz="1400" b="0" dirty="0" smtClean="0">
                    <a:latin typeface="Cambria Math" panose="02040503050406030204" pitchFamily="18" charset="0"/>
                  </a:rPr>
                  <a:t> is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cyclically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shifted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by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elements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tr-TR" sz="1400" b="0" dirty="0" err="1" smtClean="0">
                    <a:latin typeface="Cambria Math" panose="02040503050406030204" pitchFamily="18" charset="0"/>
                  </a:rPr>
                  <a:t>In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order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to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have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imaginary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and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real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parts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,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rotated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 BPSK can be </a:t>
                </a:r>
                <a:r>
                  <a:rPr lang="tr-TR" sz="1400" b="0" dirty="0" err="1" smtClean="0">
                    <a:latin typeface="Cambria Math" panose="02040503050406030204" pitchFamily="18" charset="0"/>
                  </a:rPr>
                  <a:t>used</a:t>
                </a:r>
                <a:r>
                  <a:rPr lang="tr-TR" sz="1400" b="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1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tr-TR" sz="14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tr-TR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1400" b="0" i="1" dirty="0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tr-TR" sz="1400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1400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tr-TR" sz="1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tr-TR" sz="14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bSup>
                        <m:r>
                          <a:rPr lang="tr-TR" sz="14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tr-TR" sz="1400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tr-TR" sz="1400" b="1" i="0" dirty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tr-TR" sz="14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  <m:sup>
                            <m:r>
                              <a:rPr lang="tr-TR" sz="14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bSup>
                      </m:e>
                    </m:d>
                  </m:oMath>
                </a14:m>
                <a:r>
                  <a:rPr lang="tr-TR" sz="1400" b="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1400" b="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tr-TR" sz="140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400" b="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tr-TR" sz="1400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tr-TR" sz="1400" b="0" dirty="0" smtClean="0"/>
                  <a:t> is </a:t>
                </a:r>
                <a:r>
                  <a:rPr lang="tr-TR" sz="1400" b="0" dirty="0" err="1" smtClean="0"/>
                  <a:t>the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lower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half</a:t>
                </a:r>
                <a:r>
                  <a:rPr lang="tr-TR" sz="1400" b="0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400" b="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140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tr-TR" sz="1400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tr-TR" sz="1400" b="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1400" b="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tr-TR" sz="140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tr-TR" sz="1400" b="0" i="1" dirty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>
                        <m:r>
                          <a:rPr lang="tr-TR" sz="1400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tr-TR" sz="1400" b="0" dirty="0"/>
                  <a:t> is </a:t>
                </a:r>
                <a:r>
                  <a:rPr lang="tr-TR" sz="1400" b="0" dirty="0" err="1"/>
                  <a:t>the</a:t>
                </a:r>
                <a:r>
                  <a:rPr lang="tr-TR" sz="1400" b="0" dirty="0"/>
                  <a:t> </a:t>
                </a:r>
                <a:r>
                  <a:rPr lang="tr-TR" sz="1400" b="0" dirty="0" err="1" smtClean="0"/>
                  <a:t>upper</a:t>
                </a:r>
                <a:r>
                  <a:rPr lang="tr-TR" sz="1400" b="0" dirty="0" smtClean="0"/>
                  <a:t> </a:t>
                </a:r>
                <a:r>
                  <a:rPr lang="tr-TR" sz="1400" b="0" dirty="0" err="1"/>
                  <a:t>half</a:t>
                </a:r>
                <a:r>
                  <a:rPr lang="tr-TR" sz="1400" b="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400" b="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tr-TR" sz="140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tr-TR" sz="1400" b="0" i="1" dirty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tr-TR" sz="1400" b="0" dirty="0" smtClean="0"/>
                  <a:t>.</a:t>
                </a:r>
              </a:p>
              <a:p>
                <a:r>
                  <a:rPr lang="tr-TR" sz="1400" b="0" dirty="0" err="1" smtClean="0"/>
                  <a:t>After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obtaining</a:t>
                </a:r>
                <a:r>
                  <a:rPr lang="tr-TR" sz="1400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1400" b="1" i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tr-TR" sz="1400" b="0" dirty="0" smtClean="0"/>
                  <a:t>, DUP </a:t>
                </a:r>
                <a:r>
                  <a:rPr lang="tr-TR" sz="1400" b="0" dirty="0" err="1" smtClean="0"/>
                  <a:t>mode</a:t>
                </a:r>
                <a:r>
                  <a:rPr lang="tr-TR" sz="1400" b="0" dirty="0" smtClean="0"/>
                  <a:t> can be </a:t>
                </a:r>
                <a:r>
                  <a:rPr lang="tr-TR" sz="1400" b="0" dirty="0" err="1" smtClean="0"/>
                  <a:t>used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with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the</a:t>
                </a:r>
                <a:r>
                  <a:rPr lang="tr-TR" sz="1400" b="0" dirty="0" smtClean="0"/>
                  <a:t> PAPR </a:t>
                </a:r>
                <a:r>
                  <a:rPr lang="tr-TR" sz="1400" b="0" dirty="0" err="1" smtClean="0"/>
                  <a:t>reduction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scheme</a:t>
                </a:r>
                <a:r>
                  <a:rPr lang="tr-TR" sz="1400" b="0" dirty="0" smtClean="0"/>
                  <a:t> in [</a:t>
                </a:r>
                <a:r>
                  <a:rPr lang="tr-TR" sz="14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tr-TR" sz="1400" b="0" dirty="0" smtClean="0"/>
                  <a:t>]. </a:t>
                </a:r>
              </a:p>
              <a:p>
                <a:r>
                  <a:rPr lang="tr-TR" sz="1400" b="0" dirty="0" err="1" smtClean="0"/>
                  <a:t>The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real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parts</a:t>
                </a:r>
                <a:r>
                  <a:rPr lang="tr-TR" sz="1400" b="0" dirty="0" smtClean="0"/>
                  <a:t> of </a:t>
                </a:r>
                <a14:m>
                  <m:oMath xmlns:m="http://schemas.openxmlformats.org/officeDocument/2006/math">
                    <m:r>
                      <a:rPr lang="tr-TR" sz="1400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tr-TR" sz="1400" b="0" dirty="0" smtClean="0"/>
                  <a:t> and </a:t>
                </a:r>
                <a14:m>
                  <m:oMath xmlns:m="http://schemas.openxmlformats.org/officeDocument/2006/math">
                    <m:r>
                      <a:rPr lang="tr-TR" sz="1400" b="1" i="0" dirty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are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the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same</a:t>
                </a:r>
                <a:r>
                  <a:rPr lang="tr-TR" sz="1400" b="0" dirty="0" smtClean="0"/>
                  <a:t>, </a:t>
                </a:r>
                <a:r>
                  <a:rPr lang="tr-TR" sz="1400" b="0" dirty="0" err="1" smtClean="0"/>
                  <a:t>however</a:t>
                </a:r>
                <a:r>
                  <a:rPr lang="tr-TR" sz="1400" b="0" dirty="0" smtClean="0"/>
                  <a:t>; </a:t>
                </a:r>
                <a:r>
                  <a:rPr lang="tr-TR" sz="1400" b="0" dirty="0" err="1" smtClean="0"/>
                  <a:t>the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imaginary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part</a:t>
                </a:r>
                <a:r>
                  <a:rPr lang="tr-TR" sz="1400" b="0" dirty="0" smtClean="0"/>
                  <a:t> of </a:t>
                </a:r>
                <a14:m>
                  <m:oMath xmlns:m="http://schemas.openxmlformats.org/officeDocument/2006/math">
                    <m:r>
                      <a:rPr lang="tr-TR" sz="1400" dirty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tr-TR" sz="1400" b="0" dirty="0" smtClean="0"/>
                  <a:t> is </a:t>
                </a:r>
                <a:r>
                  <a:rPr lang="tr-TR" sz="1400" b="0" dirty="0" err="1" smtClean="0"/>
                  <a:t>the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cylically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shifted</a:t>
                </a:r>
                <a:r>
                  <a:rPr lang="tr-TR" sz="1400" b="0" dirty="0" smtClean="0"/>
                  <a:t> </a:t>
                </a:r>
                <a:r>
                  <a:rPr lang="tr-TR" sz="1400" b="0" dirty="0" err="1" smtClean="0"/>
                  <a:t>version</a:t>
                </a:r>
                <a:r>
                  <a:rPr lang="tr-TR" sz="1400" b="0" dirty="0" smtClean="0"/>
                  <a:t> of </a:t>
                </a:r>
                <a14:m>
                  <m:oMath xmlns:m="http://schemas.openxmlformats.org/officeDocument/2006/math">
                    <m:r>
                      <a:rPr lang="tr-TR" sz="1400" dirty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tr-TR" sz="1400" b="0" dirty="0" smtClean="0"/>
                  <a:t>.</a:t>
                </a:r>
                <a:endParaRPr lang="tr-TR" sz="1400" b="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24400"/>
                <a:ext cx="8229600" cy="1600200"/>
              </a:xfrm>
              <a:blipFill>
                <a:blip r:embed="rId2"/>
                <a:stretch>
                  <a:fillRect l="-148" t="-380" b="-34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74" y="1295400"/>
            <a:ext cx="6034526" cy="32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48603"/>
          </a:xfrm>
        </p:spPr>
        <p:txBody>
          <a:bodyPr/>
          <a:lstStyle/>
          <a:p>
            <a:r>
              <a:rPr lang="tr-TR" sz="2800" dirty="0" err="1" smtClean="0"/>
              <a:t>Comparison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4953000"/>
                <a:ext cx="8229600" cy="1219200"/>
              </a:xfrm>
            </p:spPr>
            <p:txBody>
              <a:bodyPr/>
              <a:lstStyle/>
              <a:p>
                <a:r>
                  <a:rPr lang="tr-TR" sz="1600" b="0" dirty="0" smtClean="0"/>
                  <a:t>Imaginary </a:t>
                </a:r>
                <a:r>
                  <a:rPr lang="tr-TR" sz="1600" b="0" dirty="0" err="1" smtClean="0"/>
                  <a:t>part</a:t>
                </a:r>
                <a:r>
                  <a:rPr lang="tr-TR" sz="1600" b="0" dirty="0" smtClean="0"/>
                  <a:t> is </a:t>
                </a:r>
                <a:r>
                  <a:rPr lang="tr-TR" sz="1600" b="0" dirty="0" err="1" smtClean="0"/>
                  <a:t>cyclically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shifted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by</a:t>
                </a:r>
                <a:r>
                  <a:rPr lang="tr-TR" sz="1600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16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sz="16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1600" b="0" i="1" dirty="0" smtClean="0">
                        <a:latin typeface="Cambria Math" panose="02040503050406030204" pitchFamily="18" charset="0"/>
                      </a:rPr>
                      <m:t>245</m:t>
                    </m:r>
                  </m:oMath>
                </a14:m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elements</a:t>
                </a:r>
                <a:r>
                  <a:rPr lang="tr-TR" sz="1600" b="0" dirty="0" smtClean="0"/>
                  <a:t>.</a:t>
                </a:r>
              </a:p>
              <a:p>
                <a:r>
                  <a:rPr lang="tr-TR" sz="1600" b="0" dirty="0" smtClean="0"/>
                  <a:t>DUP </a:t>
                </a:r>
                <a:r>
                  <a:rPr lang="tr-TR" sz="1600" b="0" dirty="0" err="1" smtClean="0"/>
                  <a:t>mode</a:t>
                </a:r>
                <a:r>
                  <a:rPr lang="tr-TR" sz="1600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sz="16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600" b="0" dirty="0" smtClean="0"/>
                  <a:t> is </a:t>
                </a:r>
                <a:r>
                  <a:rPr lang="tr-TR" sz="1600" b="0" dirty="0" err="1" smtClean="0"/>
                  <a:t>transmitted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over</a:t>
                </a:r>
                <a:r>
                  <a:rPr lang="tr-TR" sz="1600" b="0" dirty="0"/>
                  <a:t> </a:t>
                </a:r>
                <a:r>
                  <a:rPr lang="tr-TR" sz="1600" dirty="0" smtClean="0">
                    <a:solidFill>
                      <a:srgbClr val="FF0000"/>
                    </a:solidFill>
                  </a:rPr>
                  <a:t>4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subcarriers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with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the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indices</a:t>
                </a:r>
                <a:r>
                  <a:rPr lang="tr-TR" sz="1600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491</m:t>
                    </m:r>
                  </m:oMath>
                </a14:m>
                <a:r>
                  <a:rPr lang="tr-TR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981</m:t>
                    </m:r>
                  </m:oMath>
                </a14:m>
                <a:r>
                  <a:rPr lang="tr-TR" sz="1600" b="0" dirty="0" smtClean="0"/>
                  <a:t>, </a:t>
                </a:r>
                <a:r>
                  <a:rPr lang="tr-TR" sz="1600" b="0" dirty="0" err="1" smtClean="0"/>
                  <a:t>and</a:t>
                </a:r>
                <a:r>
                  <a:rPr lang="tr-TR" sz="1600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1471</m:t>
                    </m:r>
                  </m:oMath>
                </a14:m>
                <a:r>
                  <a:rPr lang="tr-TR" sz="1600" b="0" dirty="0" smtClean="0"/>
                  <a:t>.</a:t>
                </a:r>
              </a:p>
              <a:p>
                <a:r>
                  <a:rPr lang="tr-TR" sz="1600" b="0" dirty="0" smtClean="0"/>
                  <a:t>Proposed </a:t>
                </a:r>
                <a:r>
                  <a:rPr lang="tr-TR" sz="1600" b="0" dirty="0" err="1" smtClean="0"/>
                  <a:t>method</a:t>
                </a:r>
                <a:r>
                  <a:rPr lang="tr-TR" sz="1600" b="0" dirty="0" smtClean="0"/>
                  <a:t> </a:t>
                </a:r>
                <a14:m>
                  <m:oMath xmlns:m="http://schemas.openxmlformats.org/officeDocument/2006/math">
                    <m:r>
                      <a:rPr lang="tr-TR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tr-TR" sz="1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tr-TR" sz="16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1600" b="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1600" b="0" dirty="0"/>
                  <a:t> is </a:t>
                </a:r>
                <a:r>
                  <a:rPr lang="tr-TR" sz="1600" b="0" dirty="0" err="1"/>
                  <a:t>transmitted</a:t>
                </a:r>
                <a:r>
                  <a:rPr lang="tr-TR" sz="1600" b="0" dirty="0"/>
                  <a:t> </a:t>
                </a:r>
                <a:r>
                  <a:rPr lang="tr-TR" sz="1600" b="0" dirty="0" err="1"/>
                  <a:t>over</a:t>
                </a:r>
                <a:r>
                  <a:rPr lang="tr-TR" sz="1600" b="0" dirty="0"/>
                  <a:t> </a:t>
                </a:r>
                <a:r>
                  <a:rPr lang="tr-TR" sz="1600" dirty="0" smtClean="0">
                    <a:solidFill>
                      <a:srgbClr val="FF0000"/>
                    </a:solidFill>
                  </a:rPr>
                  <a:t>8</a:t>
                </a:r>
                <a:r>
                  <a:rPr lang="tr-TR" sz="1600" b="0" dirty="0" smtClean="0"/>
                  <a:t> </a:t>
                </a:r>
                <a:r>
                  <a:rPr lang="tr-TR" sz="1600" b="0" dirty="0" err="1" smtClean="0"/>
                  <a:t>subcarriers</a:t>
                </a:r>
                <a:r>
                  <a:rPr lang="tr-TR" sz="1600" b="0" dirty="0" smtClean="0"/>
                  <a:t> </a:t>
                </a:r>
                <a:r>
                  <a:rPr lang="tr-TR" sz="1600" b="0" dirty="0" err="1"/>
                  <a:t>with</a:t>
                </a:r>
                <a:r>
                  <a:rPr lang="tr-TR" sz="1600" b="0" dirty="0"/>
                  <a:t> </a:t>
                </a:r>
                <a:r>
                  <a:rPr lang="tr-TR" sz="1600" b="0" dirty="0" err="1"/>
                  <a:t>the</a:t>
                </a:r>
                <a:r>
                  <a:rPr lang="tr-TR" sz="1600" b="0" dirty="0"/>
                  <a:t> </a:t>
                </a:r>
                <a:r>
                  <a:rPr lang="tr-TR" sz="1600" b="0" dirty="0" err="1"/>
                  <a:t>indices</a:t>
                </a:r>
                <a:r>
                  <a:rPr lang="tr-TR" sz="1600" b="0" dirty="0"/>
                  <a:t> </a:t>
                </a:r>
                <a14:m>
                  <m:oMath xmlns:m="http://schemas.openxmlformats.org/officeDocument/2006/math">
                    <m:r>
                      <a:rPr lang="tr-TR" sz="1600" b="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tr-TR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1600" b="0" i="1" dirty="0" smtClean="0">
                        <a:latin typeface="Cambria Math" panose="02040503050406030204" pitchFamily="18" charset="0"/>
                      </a:rPr>
                      <m:t>246</m:t>
                    </m:r>
                  </m:oMath>
                </a14:m>
                <a:r>
                  <a:rPr lang="tr-TR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1600" b="0" i="1">
                        <a:latin typeface="Cambria Math" panose="02040503050406030204" pitchFamily="18" charset="0"/>
                      </a:rPr>
                      <m:t>491</m:t>
                    </m:r>
                  </m:oMath>
                </a14:m>
                <a:r>
                  <a:rPr lang="tr-TR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1600" b="0" i="1" dirty="0" smtClean="0">
                        <a:latin typeface="Cambria Math" panose="02040503050406030204" pitchFamily="18" charset="0"/>
                      </a:rPr>
                      <m:t>736</m:t>
                    </m:r>
                  </m:oMath>
                </a14:m>
                <a:r>
                  <a:rPr lang="tr-TR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1600" b="0" i="1">
                        <a:latin typeface="Cambria Math" panose="02040503050406030204" pitchFamily="18" charset="0"/>
                      </a:rPr>
                      <m:t>981</m:t>
                    </m:r>
                  </m:oMath>
                </a14:m>
                <a:r>
                  <a:rPr lang="tr-TR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1600" b="0" i="1" dirty="0" smtClean="0">
                        <a:latin typeface="Cambria Math" panose="02040503050406030204" pitchFamily="18" charset="0"/>
                      </a:rPr>
                      <m:t>1226</m:t>
                    </m:r>
                  </m:oMath>
                </a14:m>
                <a:r>
                  <a:rPr lang="tr-TR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tr-TR" sz="1600" b="0" i="1">
                        <a:latin typeface="Cambria Math" panose="02040503050406030204" pitchFamily="18" charset="0"/>
                      </a:rPr>
                      <m:t>1471</m:t>
                    </m:r>
                  </m:oMath>
                </a14:m>
                <a:r>
                  <a:rPr lang="tr-TR" sz="1600" b="0" dirty="0" smtClean="0"/>
                  <a:t>, </a:t>
                </a:r>
                <a:r>
                  <a:rPr lang="tr-TR" sz="1600" b="0" dirty="0" err="1" smtClean="0"/>
                  <a:t>and</a:t>
                </a:r>
                <a:r>
                  <a:rPr lang="tr-TR" sz="1600" b="0" dirty="0"/>
                  <a:t> </a:t>
                </a:r>
                <a14:m>
                  <m:oMath xmlns:m="http://schemas.openxmlformats.org/officeDocument/2006/math">
                    <m:r>
                      <a:rPr lang="tr-TR" sz="1600" b="0" i="1" dirty="0" smtClean="0">
                        <a:latin typeface="Cambria Math" panose="02040503050406030204" pitchFamily="18" charset="0"/>
                      </a:rPr>
                      <m:t>1716</m:t>
                    </m:r>
                  </m:oMath>
                </a14:m>
                <a:r>
                  <a:rPr lang="tr-TR" sz="1600" b="0" dirty="0" smtClean="0"/>
                  <a:t>. </a:t>
                </a:r>
                <a:endParaRPr lang="tr-TR" sz="1600" b="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4953000"/>
                <a:ext cx="8229600" cy="1219200"/>
              </a:xfrm>
              <a:blipFill>
                <a:blip r:embed="rId2"/>
                <a:stretch>
                  <a:fillRect l="-296" t="-1500" b="-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3686204"/>
            <a:ext cx="9000000" cy="111439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34877"/>
            <a:ext cx="9000000" cy="19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Simulation</a:t>
            </a:r>
            <a:r>
              <a:rPr lang="tr-TR" dirty="0" smtClean="0"/>
              <a:t> </a:t>
            </a:r>
            <a:r>
              <a:rPr lang="tr-TR" dirty="0" err="1" smtClean="0"/>
              <a:t>Assumptions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Simulation </a:t>
                </a:r>
                <a:r>
                  <a:rPr lang="tr-TR" dirty="0" err="1" smtClean="0"/>
                  <a:t>setup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80, 160,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320MHz</a:t>
                </a:r>
              </a:p>
              <a:p>
                <a:pPr lvl="1"/>
                <a:r>
                  <a:rPr lang="tr-TR" dirty="0" smtClean="0"/>
                  <a:t>Channel Model B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D</a:t>
                </a:r>
                <a:endParaRPr lang="tr-TR" dirty="0"/>
              </a:p>
              <a:p>
                <a:pPr lvl="1"/>
                <a:r>
                  <a:rPr lang="tr-TR" dirty="0" err="1" smtClean="0"/>
                  <a:t>Payload</a:t>
                </a:r>
                <a:r>
                  <a:rPr lang="tr-TR" dirty="0" smtClean="0"/>
                  <a:t>: 1000B</a:t>
                </a:r>
              </a:p>
              <a:p>
                <a:pPr lvl="1"/>
                <a:r>
                  <a:rPr lang="tr-TR" dirty="0"/>
                  <a:t>LMMSE </a:t>
                </a:r>
                <a:r>
                  <a:rPr lang="tr-TR" dirty="0" err="1"/>
                  <a:t>channel</a:t>
                </a:r>
                <a:r>
                  <a:rPr lang="tr-TR" dirty="0"/>
                  <a:t> </a:t>
                </a:r>
                <a:r>
                  <a:rPr lang="tr-TR" dirty="0" err="1" smtClean="0"/>
                  <a:t>estimation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MMSE </a:t>
                </a:r>
                <a:r>
                  <a:rPr lang="tr-TR" dirty="0" err="1" smtClean="0"/>
                  <a:t>equalizer</a:t>
                </a:r>
                <a:endParaRPr lang="tr-TR" dirty="0" smtClean="0"/>
              </a:p>
              <a:p>
                <a:pPr lvl="1"/>
                <a:r>
                  <a:rPr lang="tr-TR" dirty="0" err="1" smtClean="0"/>
                  <a:t>Ideal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timing</a:t>
                </a:r>
                <a:r>
                  <a:rPr lang="tr-TR" dirty="0" smtClean="0"/>
                  <a:t>/</a:t>
                </a:r>
                <a:r>
                  <a:rPr lang="tr-TR" dirty="0" err="1" smtClean="0"/>
                  <a:t>frequency</a:t>
                </a:r>
                <a:r>
                  <a:rPr lang="tr-TR" dirty="0" smtClean="0"/>
                  <a:t>/</a:t>
                </a:r>
                <a:r>
                  <a:rPr lang="tr-TR" dirty="0" err="1" smtClean="0"/>
                  <a:t>phase</a:t>
                </a:r>
                <a:endParaRPr lang="tr-TR" dirty="0" smtClean="0"/>
              </a:p>
              <a:p>
                <a:pPr lvl="1"/>
                <a:r>
                  <a:rPr lang="tr-TR" dirty="0" err="1" smtClean="0"/>
                  <a:t>Quasi-static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fading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channel</a:t>
                </a:r>
                <a:endParaRPr lang="tr-T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8" t="-11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844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80 MHz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00" y="1908142"/>
            <a:ext cx="4320000" cy="324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0" y="19050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160 MHz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8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" y="1952022"/>
            <a:ext cx="4320000" cy="3240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00" y="1952022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320 MHz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Slide </a:t>
            </a:r>
            <a:fld id="{E792CD62-9AAA-4B66-A216-7F1F565D5B47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53324" y="6475413"/>
            <a:ext cx="2190601" cy="184666"/>
          </a:xfrm>
        </p:spPr>
        <p:txBody>
          <a:bodyPr/>
          <a:lstStyle/>
          <a:p>
            <a:pPr>
              <a:defRPr/>
            </a:pPr>
            <a:r>
              <a:rPr lang="tr-TR" altLang="ko-KR" dirty="0" smtClean="0"/>
              <a:t>Ali Tuğberk Doğukan</a:t>
            </a:r>
            <a:r>
              <a:rPr lang="en-US" altLang="ko-KR" dirty="0" smtClean="0"/>
              <a:t>, </a:t>
            </a:r>
            <a:r>
              <a:rPr lang="en-US" altLang="ko-KR" i="1" dirty="0" smtClean="0"/>
              <a:t>et. al</a:t>
            </a:r>
            <a:r>
              <a:rPr lang="en-US" altLang="ko-KR" dirty="0" smtClean="0"/>
              <a:t>, </a:t>
            </a:r>
            <a:r>
              <a:rPr lang="tr-TR" altLang="ko-KR" dirty="0" smtClean="0"/>
              <a:t>Vestel</a:t>
            </a:r>
            <a:endParaRPr lang="en-US" altLang="ko-K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17800"/>
            <a:ext cx="4320000" cy="324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00" y="20178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211116</TotalTime>
  <Words>884</Words>
  <Application>Microsoft Office PowerPoint</Application>
  <PresentationFormat>On-screen Show (4:3)</PresentationFormat>
  <Paragraphs>112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802-11-Submission</vt:lpstr>
      <vt:lpstr>Diversity Enhancement for DUP Mode</vt:lpstr>
      <vt:lpstr>Introduction</vt:lpstr>
      <vt:lpstr>Revisiting DUP Mode</vt:lpstr>
      <vt:lpstr>Proposed Method</vt:lpstr>
      <vt:lpstr>Comparison</vt:lpstr>
      <vt:lpstr>Simulation Assumptions</vt:lpstr>
      <vt:lpstr>80 MHz</vt:lpstr>
      <vt:lpstr>160 MHz</vt:lpstr>
      <vt:lpstr>320 MHz</vt:lpstr>
      <vt:lpstr>Summary</vt:lpstr>
      <vt:lpstr>Reference</vt:lpstr>
      <vt:lpstr>SP</vt:lpstr>
    </vt:vector>
  </TitlesOfParts>
  <Company>LG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Başak Özbakış</cp:lastModifiedBy>
  <cp:revision>3797</cp:revision>
  <cp:lastPrinted>2019-10-30T14:42:18Z</cp:lastPrinted>
  <dcterms:created xsi:type="dcterms:W3CDTF">2007-05-21T21:00:37Z</dcterms:created>
  <dcterms:modified xsi:type="dcterms:W3CDTF">2021-05-05T19:46:51Z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(2)A56q1VWb31HeONRT4KPsYNh/hp5DyC+ahE2YERZ3WFOcgCI2nj85EHasTXXRokWDp6kHsF/C
8xxCohD9ok8Tu1lVri3JyCdeDIF4qy45Zu49dRHHD08pJ10mrcRqp3EHsVO/5+t+8nhQbXUP
WFHTuirM+kgLYor0+xO0YDC18ciH74YvCfEDHLZR7c3PjPGndqabkeYXcXFaBuZOidGsR55J
lSR8e70t+AbOlg+832</vt:lpwstr>
  </property>
  <property fmtid="{D5CDD505-2E9C-101B-9397-08002B2CF9AE}" pid="3" name="_2015_ms_pID_7253431">
    <vt:lpwstr>cnUm6lU5sDl21P7OhygWk9SPgEtKEGf9QcGOiBlyXtUtds6cFKvhbe
FU9z4KkMJGIZEGeYxuEV+9SjN9SPqENYF/FpC8IVBGFL2MyXv4mWbDxI92SPSNMxs6Bv6aEY
eAEEz0ytyy05WLxPLOyNzjkiyKY+lSRalUn6DPioM/vAjZ/Rhe8+YXIOrbOdePWY5wQ=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1578421453</vt:lpwstr>
  </property>
</Properties>
</file>