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366" r:id="rId3"/>
    <p:sldId id="377" r:id="rId4"/>
    <p:sldId id="367" r:id="rId5"/>
    <p:sldId id="378" r:id="rId6"/>
    <p:sldId id="328" r:id="rId7"/>
    <p:sldId id="374" r:id="rId8"/>
    <p:sldId id="379" r:id="rId9"/>
    <p:sldId id="375" r:id="rId10"/>
    <p:sldId id="380" r:id="rId11"/>
    <p:sldId id="381" r:id="rId12"/>
    <p:sldId id="376" r:id="rId13"/>
    <p:sldId id="325"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110" d="100"/>
          <a:sy n="110" d="100"/>
        </p:scale>
        <p:origin x="165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560086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98666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6036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47265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75473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97816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15395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7276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3160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dirty="0" smtClean="0"/>
              <a:t>802.11-21/0366r3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smtClean="0">
                <a:solidFill>
                  <a:schemeClr val="tx1"/>
                </a:solidFill>
                <a:latin typeface="Times New Roman" charset="0"/>
                <a:ea typeface="+mn-ea"/>
                <a:cs typeface="+mn-cs"/>
              </a:rPr>
              <a:t>Mar.</a:t>
            </a:r>
            <a:r>
              <a:rPr lang="en-US" sz="1800" b="1" smtClean="0"/>
              <a:t> 2021</a:t>
            </a:r>
            <a:endParaRPr lang="en-US" sz="1800" b="1" dirty="0"/>
          </a:p>
        </p:txBody>
      </p:sp>
      <p:sp>
        <p:nvSpPr>
          <p:cNvPr id="12" name="Rectangle 7"/>
          <p:cNvSpPr>
            <a:spLocks noChangeArrowheads="1"/>
          </p:cNvSpPr>
          <p:nvPr userDrawn="1"/>
        </p:nvSpPr>
        <p:spPr bwMode="auto">
          <a:xfrm>
            <a:off x="5943601" y="6536002"/>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259-03-00be-pdt-trigger-frame-for-eht.docx" TargetMode="External"/><Relationship Id="rId2" Type="http://schemas.openxmlformats.org/officeDocument/2006/relationships/hyperlink" Target="https://mentor.ieee.org/802.11/dcn/20/11-20-1935-19-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Discussion </a:t>
            </a:r>
            <a:r>
              <a:rPr lang="en-US" sz="2800" dirty="0">
                <a:solidFill>
                  <a:schemeClr val="tx1"/>
                </a:solidFill>
              </a:rPr>
              <a:t>on HE or EHT variant differentiation of a trigger frame</a:t>
            </a: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a:t>:</a:t>
            </a:r>
            <a:r>
              <a:rPr lang="en-US" sz="2000" b="0"/>
              <a:t> </a:t>
            </a:r>
            <a:r>
              <a:rPr lang="en-US" sz="2000" b="0" smtClean="0"/>
              <a:t>2021-03-03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3163129329"/>
              </p:ext>
            </p:extLst>
          </p:nvPr>
        </p:nvGraphicFramePr>
        <p:xfrm>
          <a:off x="304801" y="2819400"/>
          <a:ext cx="8501382" cy="2016760"/>
        </p:xfrm>
        <a:graphic>
          <a:graphicData uri="http://schemas.openxmlformats.org/drawingml/2006/table">
            <a:tbl>
              <a:tblPr firstRow="1" bandRow="1">
                <a:tableStyleId>{5940675A-B579-460E-94D1-54222C63F5DA}</a:tableStyleId>
              </a:tblPr>
              <a:tblGrid>
                <a:gridCol w="1826263">
                  <a:extLst>
                    <a:ext uri="{9D8B030D-6E8A-4147-A177-3AD203B41FA5}">
                      <a16:colId xmlns:a16="http://schemas.microsoft.com/office/drawing/2014/main" xmlns="" val="20000"/>
                    </a:ext>
                  </a:extLst>
                </a:gridCol>
                <a:gridCol w="1476890">
                  <a:extLst>
                    <a:ext uri="{9D8B030D-6E8A-4147-A177-3AD203B41FA5}">
                      <a16:colId xmlns:a16="http://schemas.microsoft.com/office/drawing/2014/main" xmlns="" val="20001"/>
                    </a:ext>
                  </a:extLst>
                </a:gridCol>
                <a:gridCol w="1262501">
                  <a:extLst>
                    <a:ext uri="{9D8B030D-6E8A-4147-A177-3AD203B41FA5}">
                      <a16:colId xmlns:a16="http://schemas.microsoft.com/office/drawing/2014/main" xmlns="" val="20002"/>
                    </a:ext>
                  </a:extLst>
                </a:gridCol>
                <a:gridCol w="952832">
                  <a:extLst>
                    <a:ext uri="{9D8B030D-6E8A-4147-A177-3AD203B41FA5}">
                      <a16:colId xmlns:a16="http://schemas.microsoft.com/office/drawing/2014/main" xmlns="" val="20003"/>
                    </a:ext>
                  </a:extLst>
                </a:gridCol>
                <a:gridCol w="2982896">
                  <a:extLst>
                    <a:ext uri="{9D8B030D-6E8A-4147-A177-3AD203B41FA5}">
                      <a16:colId xmlns:a16="http://schemas.microsoft.com/office/drawing/2014/main" xmlns=""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0000"/>
                  </a:ext>
                </a:extLst>
              </a:tr>
              <a:tr h="185420">
                <a:tc>
                  <a:txBody>
                    <a:bodyPr/>
                    <a:lstStyle/>
                    <a:p>
                      <a:pPr algn="ctr"/>
                      <a:r>
                        <a:rPr lang="en-US" altLang="zh-CN" sz="1400" dirty="0"/>
                        <a:t>Ross Jian Yu</a:t>
                      </a:r>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xmlns="" val="10001"/>
                  </a:ext>
                </a:extLst>
              </a:tr>
              <a:tr h="243840">
                <a:tc>
                  <a:txBody>
                    <a:bodyPr/>
                    <a:lstStyle/>
                    <a:p>
                      <a:pPr algn="ctr"/>
                      <a:r>
                        <a:rPr lang="en-US" altLang="zh-CN" sz="1400" dirty="0"/>
                        <a:t>Ming </a:t>
                      </a:r>
                      <a:r>
                        <a:rPr lang="en-US" altLang="zh-CN" sz="1400" dirty="0" err="1"/>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a:t>ming.gan@huawei.com</a:t>
                      </a:r>
                      <a:endParaRPr lang="zh-CN" altLang="en-US" sz="1400" dirty="0"/>
                    </a:p>
                  </a:txBody>
                  <a:tcPr anchor="ctr"/>
                </a:tc>
                <a:extLst>
                  <a:ext uri="{0D108BD9-81ED-4DB2-BD59-A6C34878D82A}">
                    <a16:rowId xmlns:a16="http://schemas.microsoft.com/office/drawing/2014/main" xmlns="" val="10002"/>
                  </a:ext>
                </a:extLst>
              </a:tr>
              <a:tr h="0">
                <a:tc>
                  <a:txBody>
                    <a:bodyPr/>
                    <a:lstStyle/>
                    <a:p>
                      <a:pPr algn="ctr"/>
                      <a:r>
                        <a:rPr lang="en-US" altLang="zh-CN" sz="1400" dirty="0"/>
                        <a:t>Mengshi Hu</a:t>
                      </a:r>
                      <a:endParaRPr lang="zh-CN" altLang="en-US" sz="1400" dirty="0"/>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a:t>humengshi@Huawei.com</a:t>
                      </a:r>
                      <a:endParaRPr lang="zh-CN" altLang="en-US" sz="1400" dirty="0"/>
                    </a:p>
                  </a:txBody>
                  <a:tcPr anchor="ctr"/>
                </a:tc>
                <a:extLst>
                  <a:ext uri="{0D108BD9-81ED-4DB2-BD59-A6C34878D82A}">
                    <a16:rowId xmlns:a16="http://schemas.microsoft.com/office/drawing/2014/main" xmlns="" val="10003"/>
                  </a:ext>
                </a:extLst>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dirty="0"/>
                    </a:p>
                  </a:txBody>
                  <a:tcPr anchor="ctr"/>
                </a:tc>
                <a:tc>
                  <a:txBody>
                    <a:bodyPr/>
                    <a:lstStyle/>
                    <a:p>
                      <a:pPr algn="ctr"/>
                      <a:endParaRPr lang="en-CA" sz="1400" dirty="0"/>
                    </a:p>
                  </a:txBody>
                  <a:tcPr anchor="ctr"/>
                </a:tc>
                <a:extLst>
                  <a:ext uri="{0D108BD9-81ED-4DB2-BD59-A6C34878D82A}">
                    <a16:rowId xmlns:a16="http://schemas.microsoft.com/office/drawing/2014/main" xmlns="" val="10004"/>
                  </a:ext>
                </a:extLst>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endParaRPr lang="en-CA" sz="1400" dirty="0"/>
                    </a:p>
                  </a:txBody>
                  <a:tcPr anchor="ctr"/>
                </a:tc>
                <a:extLst>
                  <a:ext uri="{0D108BD9-81ED-4DB2-BD59-A6C34878D82A}">
                    <a16:rowId xmlns:a16="http://schemas.microsoft.com/office/drawing/2014/main" xmlns=""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533400" y="14478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Same example as before: later in R2, the UL BW is set to 3 (160MHz), UL BW Extension is set to 2 (320MHz-1), then a R2 AP could solicit HE PPDU in P160 and EHT PPDU in S160 with B54=1 indicating HE TB PPDU in P160, and B55=0, the special User field is present.</a:t>
            </a:r>
            <a:endParaRPr lang="en-US" altLang="zh-CN" sz="1800" b="0" dirty="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Method 3 enables a </a:t>
            </a:r>
            <a:r>
              <a:rPr lang="en-US" altLang="zh-CN" sz="1800" dirty="0">
                <a:solidFill>
                  <a:schemeClr val="dk1"/>
                </a:solidFill>
                <a:ea typeface="Times New Roman"/>
                <a:cs typeface="Times New Roman"/>
              </a:rPr>
              <a:t>R1 EHT STA </a:t>
            </a:r>
            <a:r>
              <a:rPr lang="en-US" altLang="zh-CN" sz="1800" dirty="0" smtClean="0">
                <a:solidFill>
                  <a:schemeClr val="dk1"/>
                </a:solidFill>
                <a:ea typeface="Times New Roman"/>
                <a:cs typeface="Times New Roman"/>
              </a:rPr>
              <a:t>to transmit either HE TB or EHT TB PPDU depending on a R2 AP’s schedule</a:t>
            </a:r>
            <a:r>
              <a:rPr lang="en-US" altLang="zh-CN" sz="1800" b="0" dirty="0" smtClean="0">
                <a:solidFill>
                  <a:schemeClr val="dk1"/>
                </a:solidFill>
                <a:ea typeface="Times New Roman"/>
                <a:cs typeface="Times New Roman"/>
              </a:rPr>
              <a:t>.</a:t>
            </a:r>
          </a:p>
          <a:p>
            <a:pPr algn="just">
              <a:spcBef>
                <a:spcPts val="0"/>
              </a:spcBef>
              <a:buSzPct val="100000"/>
            </a:pP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dirty="0">
                <a:solidFill>
                  <a:schemeClr val="tx1"/>
                </a:solidFill>
              </a:rPr>
              <a:t>HE or EHT </a:t>
            </a:r>
            <a:r>
              <a:rPr lang="en-IE" altLang="zh-CN" dirty="0" smtClean="0">
                <a:solidFill>
                  <a:schemeClr val="tx1"/>
                </a:solidFill>
              </a:rPr>
              <a:t>– Method 3 </a:t>
            </a:r>
            <a:r>
              <a:rPr lang="en-US" altLang="zh-CN" dirty="0" smtClean="0">
                <a:solidFill>
                  <a:schemeClr val="tx1"/>
                </a:solidFill>
              </a:rPr>
              <a:t>(cont’d)</a:t>
            </a:r>
            <a:endParaRPr lang="en-US" dirty="0">
              <a:solidFill>
                <a:schemeClr val="tx1"/>
              </a:solidFill>
            </a:endParaRPr>
          </a:p>
        </p:txBody>
      </p:sp>
      <p:sp>
        <p:nvSpPr>
          <p:cNvPr id="7" name="Slide Number Placeholder 5"/>
          <p:cNvSpPr txBox="1">
            <a:spLocks/>
          </p:cNvSpPr>
          <p:nvPr/>
        </p:nvSpPr>
        <p:spPr bwMode="auto">
          <a:xfrm>
            <a:off x="3582988" y="5973416"/>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EC42CFA8-65D8-C540-B090-A854712382F8}" type="slidenum">
              <a:rPr lang="en-US" smtClean="0"/>
              <a:pPr/>
              <a:t>10</a:t>
            </a:fld>
            <a:endParaRPr lang="en-US" dirty="0"/>
          </a:p>
        </p:txBody>
      </p:sp>
      <p:sp>
        <p:nvSpPr>
          <p:cNvPr id="9" name="矩形 8"/>
          <p:cNvSpPr/>
          <p:nvPr/>
        </p:nvSpPr>
        <p:spPr bwMode="auto">
          <a:xfrm>
            <a:off x="1905000" y="394482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0" name="矩形 9"/>
          <p:cNvSpPr/>
          <p:nvPr/>
        </p:nvSpPr>
        <p:spPr bwMode="auto">
          <a:xfrm>
            <a:off x="4114800" y="394482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1" name="矩形 10"/>
          <p:cNvSpPr/>
          <p:nvPr/>
        </p:nvSpPr>
        <p:spPr bwMode="auto">
          <a:xfrm>
            <a:off x="1905000" y="458169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矩形 11"/>
          <p:cNvSpPr/>
          <p:nvPr/>
        </p:nvSpPr>
        <p:spPr bwMode="auto">
          <a:xfrm>
            <a:off x="4114800" y="458169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文本框 12"/>
          <p:cNvSpPr txBox="1"/>
          <p:nvPr/>
        </p:nvSpPr>
        <p:spPr>
          <a:xfrm>
            <a:off x="1185740" y="4780598"/>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4" name="文本框 13"/>
          <p:cNvSpPr txBox="1"/>
          <p:nvPr/>
        </p:nvSpPr>
        <p:spPr>
          <a:xfrm>
            <a:off x="1185740" y="4124757"/>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5" name="矩形 14"/>
          <p:cNvSpPr/>
          <p:nvPr/>
        </p:nvSpPr>
        <p:spPr>
          <a:xfrm>
            <a:off x="1828800" y="3468796"/>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6" name="矩形 15"/>
          <p:cNvSpPr/>
          <p:nvPr/>
        </p:nvSpPr>
        <p:spPr>
          <a:xfrm>
            <a:off x="1828800" y="5517803"/>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7" name="矩形 16"/>
          <p:cNvSpPr/>
          <p:nvPr/>
        </p:nvSpPr>
        <p:spPr>
          <a:xfrm>
            <a:off x="1828800" y="5257800"/>
            <a:ext cx="1950021" cy="276999"/>
          </a:xfrm>
          <a:prstGeom prst="rect">
            <a:avLst/>
          </a:prstGeom>
        </p:spPr>
        <p:txBody>
          <a:bodyPr wrap="none">
            <a:spAutoFit/>
          </a:bodyPr>
          <a:lstStyle/>
          <a:p>
            <a:r>
              <a:rPr lang="en-US" altLang="zh-CN" dirty="0" smtClean="0">
                <a:ea typeface="Times New Roman"/>
                <a:cs typeface="Times New Roman"/>
              </a:rPr>
              <a:t>B54=1, HE/EHT P160 = HE</a:t>
            </a:r>
            <a:endParaRPr lang="zh-CN" altLang="en-US" dirty="0"/>
          </a:p>
        </p:txBody>
      </p:sp>
      <p:sp>
        <p:nvSpPr>
          <p:cNvPr id="18" name="文本框 17"/>
          <p:cNvSpPr txBox="1"/>
          <p:nvPr/>
        </p:nvSpPr>
        <p:spPr>
          <a:xfrm>
            <a:off x="6231800" y="4669291"/>
            <a:ext cx="1814920" cy="461665"/>
          </a:xfrm>
          <a:prstGeom prst="rect">
            <a:avLst/>
          </a:prstGeom>
          <a:noFill/>
        </p:spPr>
        <p:txBody>
          <a:bodyPr wrap="none" rtlCol="0">
            <a:spAutoFit/>
          </a:bodyPr>
          <a:lstStyle/>
          <a:p>
            <a:r>
              <a:rPr lang="en-US" altLang="zh-CN" dirty="0" smtClean="0"/>
              <a:t>HE/EHT P160=HE, </a:t>
            </a:r>
          </a:p>
          <a:p>
            <a:r>
              <a:rPr lang="en-US" altLang="zh-CN" dirty="0" smtClean="0"/>
              <a:t>PS160=P160, transmit HE</a:t>
            </a:r>
            <a:endParaRPr lang="zh-CN" altLang="en-US" dirty="0"/>
          </a:p>
        </p:txBody>
      </p:sp>
      <p:sp>
        <p:nvSpPr>
          <p:cNvPr id="19" name="文本框 18"/>
          <p:cNvSpPr txBox="1"/>
          <p:nvPr/>
        </p:nvSpPr>
        <p:spPr>
          <a:xfrm>
            <a:off x="6231800" y="4124756"/>
            <a:ext cx="1909497" cy="276999"/>
          </a:xfrm>
          <a:prstGeom prst="rect">
            <a:avLst/>
          </a:prstGeom>
          <a:noFill/>
        </p:spPr>
        <p:txBody>
          <a:bodyPr wrap="none" rtlCol="0">
            <a:spAutoFit/>
          </a:bodyPr>
          <a:lstStyle/>
          <a:p>
            <a:r>
              <a:rPr lang="en-US" altLang="zh-CN" dirty="0" smtClean="0"/>
              <a:t>PS160=S160, transmit EHT</a:t>
            </a:r>
            <a:endParaRPr lang="zh-CN" altLang="en-US" dirty="0"/>
          </a:p>
        </p:txBody>
      </p:sp>
    </p:spTree>
    <p:extLst>
      <p:ext uri="{BB962C8B-B14F-4D97-AF65-F5344CB8AC3E}">
        <p14:creationId xmlns:p14="http://schemas.microsoft.com/office/powerpoint/2010/main" val="215443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a:xfrm>
            <a:off x="685800" y="513779"/>
            <a:ext cx="7772400" cy="1066800"/>
          </a:xfrm>
        </p:spPr>
        <p:txBody>
          <a:bodyPr/>
          <a:lstStyle/>
          <a:p>
            <a:r>
              <a:rPr lang="en-IE" altLang="zh-CN" dirty="0">
                <a:solidFill>
                  <a:schemeClr val="tx1"/>
                </a:solidFill>
              </a:rPr>
              <a:t>HE or EHT – Method 3 </a:t>
            </a:r>
            <a:r>
              <a:rPr lang="en-US" altLang="zh-CN" dirty="0">
                <a:solidFill>
                  <a:schemeClr val="tx1"/>
                </a:solidFill>
              </a:rPr>
              <a:t>(cont’d)</a:t>
            </a:r>
            <a:endParaRPr lang="zh-CN" altLang="en-US" dirty="0"/>
          </a:p>
        </p:txBody>
      </p:sp>
      <p:sp>
        <p:nvSpPr>
          <p:cNvPr id="5" name="矩形 4"/>
          <p:cNvSpPr/>
          <p:nvPr/>
        </p:nvSpPr>
        <p:spPr bwMode="auto">
          <a:xfrm>
            <a:off x="2151608" y="245722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6" name="矩形 5"/>
          <p:cNvSpPr/>
          <p:nvPr/>
        </p:nvSpPr>
        <p:spPr bwMode="auto">
          <a:xfrm>
            <a:off x="4361408" y="245722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2151608" y="3094095"/>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8" name="矩形 7"/>
          <p:cNvSpPr/>
          <p:nvPr/>
        </p:nvSpPr>
        <p:spPr bwMode="auto">
          <a:xfrm>
            <a:off x="4361408" y="3094095"/>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9" name="文本框 8"/>
          <p:cNvSpPr txBox="1"/>
          <p:nvPr/>
        </p:nvSpPr>
        <p:spPr>
          <a:xfrm>
            <a:off x="1432348" y="3293002"/>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0" name="文本框 9"/>
          <p:cNvSpPr txBox="1"/>
          <p:nvPr/>
        </p:nvSpPr>
        <p:spPr>
          <a:xfrm>
            <a:off x="1432348" y="2637161"/>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1" name="矩形 10"/>
          <p:cNvSpPr/>
          <p:nvPr/>
        </p:nvSpPr>
        <p:spPr>
          <a:xfrm>
            <a:off x="2075408" y="1981200"/>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2" name="矩形 11"/>
          <p:cNvSpPr/>
          <p:nvPr/>
        </p:nvSpPr>
        <p:spPr>
          <a:xfrm>
            <a:off x="2075408" y="4030207"/>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3" name="矩形 12"/>
          <p:cNvSpPr/>
          <p:nvPr/>
        </p:nvSpPr>
        <p:spPr>
          <a:xfrm>
            <a:off x="2075408" y="3770204"/>
            <a:ext cx="2044599" cy="276999"/>
          </a:xfrm>
          <a:prstGeom prst="rect">
            <a:avLst/>
          </a:prstGeom>
        </p:spPr>
        <p:txBody>
          <a:bodyPr wrap="none">
            <a:spAutoFit/>
          </a:bodyPr>
          <a:lstStyle/>
          <a:p>
            <a:r>
              <a:rPr lang="en-US" altLang="zh-CN" dirty="0" smtClean="0">
                <a:ea typeface="Times New Roman"/>
                <a:cs typeface="Times New Roman"/>
              </a:rPr>
              <a:t>B54=0, HE/EHT P160 = EHT</a:t>
            </a:r>
            <a:endParaRPr lang="zh-CN" altLang="en-US" dirty="0"/>
          </a:p>
        </p:txBody>
      </p:sp>
      <p:sp>
        <p:nvSpPr>
          <p:cNvPr id="14" name="文本框 13"/>
          <p:cNvSpPr txBox="1"/>
          <p:nvPr/>
        </p:nvSpPr>
        <p:spPr>
          <a:xfrm>
            <a:off x="6478408" y="3181695"/>
            <a:ext cx="1909497" cy="461665"/>
          </a:xfrm>
          <a:prstGeom prst="rect">
            <a:avLst/>
          </a:prstGeom>
          <a:noFill/>
        </p:spPr>
        <p:txBody>
          <a:bodyPr wrap="none" rtlCol="0">
            <a:spAutoFit/>
          </a:bodyPr>
          <a:lstStyle/>
          <a:p>
            <a:r>
              <a:rPr lang="en-US" altLang="zh-CN" dirty="0" smtClean="0"/>
              <a:t>HE/EHT P160=EHT, </a:t>
            </a:r>
          </a:p>
          <a:p>
            <a:r>
              <a:rPr lang="en-US" altLang="zh-CN" dirty="0" smtClean="0"/>
              <a:t>PS160=P160, transmit EHT</a:t>
            </a:r>
            <a:endParaRPr lang="zh-CN" altLang="en-US" dirty="0"/>
          </a:p>
        </p:txBody>
      </p:sp>
      <p:sp>
        <p:nvSpPr>
          <p:cNvPr id="15" name="文本框 14"/>
          <p:cNvSpPr txBox="1"/>
          <p:nvPr/>
        </p:nvSpPr>
        <p:spPr>
          <a:xfrm>
            <a:off x="6478408" y="2637160"/>
            <a:ext cx="1909497" cy="276999"/>
          </a:xfrm>
          <a:prstGeom prst="rect">
            <a:avLst/>
          </a:prstGeom>
          <a:noFill/>
        </p:spPr>
        <p:txBody>
          <a:bodyPr wrap="none" rtlCol="0">
            <a:spAutoFit/>
          </a:bodyPr>
          <a:lstStyle/>
          <a:p>
            <a:r>
              <a:rPr lang="en-US" altLang="zh-CN" dirty="0" smtClean="0"/>
              <a:t>PS160=S160, transmit EHT</a:t>
            </a:r>
            <a:endParaRPr lang="zh-CN" altLang="en-US" dirty="0"/>
          </a:p>
        </p:txBody>
      </p:sp>
      <p:sp>
        <p:nvSpPr>
          <p:cNvPr id="16" name="文本框 15"/>
          <p:cNvSpPr txBox="1"/>
          <p:nvPr/>
        </p:nvSpPr>
        <p:spPr>
          <a:xfrm>
            <a:off x="484747" y="2831337"/>
            <a:ext cx="838200" cy="461665"/>
          </a:xfrm>
          <a:prstGeom prst="rect">
            <a:avLst/>
          </a:prstGeom>
          <a:noFill/>
        </p:spPr>
        <p:txBody>
          <a:bodyPr wrap="square" rtlCol="0">
            <a:spAutoFit/>
          </a:bodyPr>
          <a:lstStyle/>
          <a:p>
            <a:r>
              <a:rPr lang="en-US" altLang="zh-CN" dirty="0" smtClean="0"/>
              <a:t>EHT TB only case</a:t>
            </a:r>
            <a:endParaRPr lang="zh-CN" altLang="en-US" dirty="0"/>
          </a:p>
        </p:txBody>
      </p:sp>
      <p:sp>
        <p:nvSpPr>
          <p:cNvPr id="17" name="文本框 16"/>
          <p:cNvSpPr txBox="1"/>
          <p:nvPr/>
        </p:nvSpPr>
        <p:spPr>
          <a:xfrm>
            <a:off x="484747" y="4898654"/>
            <a:ext cx="838200" cy="461665"/>
          </a:xfrm>
          <a:prstGeom prst="rect">
            <a:avLst/>
          </a:prstGeom>
          <a:noFill/>
        </p:spPr>
        <p:txBody>
          <a:bodyPr wrap="square" rtlCol="0">
            <a:spAutoFit/>
          </a:bodyPr>
          <a:lstStyle/>
          <a:p>
            <a:r>
              <a:rPr lang="en-US" altLang="zh-CN" dirty="0" smtClean="0"/>
              <a:t>HE TB only case</a:t>
            </a:r>
            <a:endParaRPr lang="zh-CN" altLang="en-US" dirty="0"/>
          </a:p>
        </p:txBody>
      </p:sp>
      <p:sp>
        <p:nvSpPr>
          <p:cNvPr id="18" name="矩形 17"/>
          <p:cNvSpPr/>
          <p:nvPr/>
        </p:nvSpPr>
        <p:spPr bwMode="auto">
          <a:xfrm>
            <a:off x="2151608" y="510579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9" name="矩形 18"/>
          <p:cNvSpPr/>
          <p:nvPr/>
        </p:nvSpPr>
        <p:spPr bwMode="auto">
          <a:xfrm>
            <a:off x="4361408" y="5105794"/>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0" name="文本框 19"/>
          <p:cNvSpPr txBox="1"/>
          <p:nvPr/>
        </p:nvSpPr>
        <p:spPr>
          <a:xfrm>
            <a:off x="1432348" y="5304701"/>
            <a:ext cx="500458" cy="276999"/>
          </a:xfrm>
          <a:prstGeom prst="rect">
            <a:avLst/>
          </a:prstGeom>
          <a:noFill/>
        </p:spPr>
        <p:txBody>
          <a:bodyPr wrap="none" rtlCol="0">
            <a:spAutoFit/>
          </a:bodyPr>
          <a:lstStyle/>
          <a:p>
            <a:r>
              <a:rPr lang="en-US" altLang="zh-CN" dirty="0" smtClean="0"/>
              <a:t>P160</a:t>
            </a:r>
            <a:endParaRPr lang="zh-CN" altLang="en-US" dirty="0"/>
          </a:p>
        </p:txBody>
      </p:sp>
      <p:sp>
        <p:nvSpPr>
          <p:cNvPr id="21" name="矩形 20"/>
          <p:cNvSpPr/>
          <p:nvPr/>
        </p:nvSpPr>
        <p:spPr>
          <a:xfrm>
            <a:off x="2075408" y="6041906"/>
            <a:ext cx="2622834" cy="276999"/>
          </a:xfrm>
          <a:prstGeom prst="rect">
            <a:avLst/>
          </a:prstGeom>
        </p:spPr>
        <p:txBody>
          <a:bodyPr wrap="none">
            <a:spAutoFit/>
          </a:bodyPr>
          <a:lstStyle/>
          <a:p>
            <a:r>
              <a:rPr lang="en-US" altLang="zh-CN" dirty="0" smtClean="0">
                <a:ea typeface="Times New Roman"/>
                <a:cs typeface="Times New Roman"/>
              </a:rPr>
              <a:t>B55=1, </a:t>
            </a:r>
            <a:r>
              <a:rPr lang="en-US" altLang="zh-CN" dirty="0">
                <a:ea typeface="Times New Roman"/>
                <a:cs typeface="Times New Roman"/>
              </a:rPr>
              <a:t>special User field is </a:t>
            </a:r>
            <a:r>
              <a:rPr lang="en-US" altLang="zh-CN" dirty="0" smtClean="0">
                <a:ea typeface="Times New Roman"/>
                <a:cs typeface="Times New Roman"/>
              </a:rPr>
              <a:t>not present</a:t>
            </a:r>
            <a:endParaRPr lang="zh-CN" altLang="en-US" dirty="0"/>
          </a:p>
        </p:txBody>
      </p:sp>
      <p:sp>
        <p:nvSpPr>
          <p:cNvPr id="22" name="矩形 21"/>
          <p:cNvSpPr/>
          <p:nvPr/>
        </p:nvSpPr>
        <p:spPr>
          <a:xfrm>
            <a:off x="2075408" y="5781903"/>
            <a:ext cx="1950021" cy="276999"/>
          </a:xfrm>
          <a:prstGeom prst="rect">
            <a:avLst/>
          </a:prstGeom>
        </p:spPr>
        <p:txBody>
          <a:bodyPr wrap="none">
            <a:spAutoFit/>
          </a:bodyPr>
          <a:lstStyle/>
          <a:p>
            <a:r>
              <a:rPr lang="en-US" altLang="zh-CN" dirty="0" smtClean="0">
                <a:ea typeface="Times New Roman"/>
                <a:cs typeface="Times New Roman"/>
              </a:rPr>
              <a:t>B54=1, HE/EHT P160 = HE</a:t>
            </a:r>
            <a:endParaRPr lang="zh-CN" altLang="en-US" dirty="0"/>
          </a:p>
        </p:txBody>
      </p:sp>
      <p:sp>
        <p:nvSpPr>
          <p:cNvPr id="28" name="矩形 27"/>
          <p:cNvSpPr/>
          <p:nvPr/>
        </p:nvSpPr>
        <p:spPr>
          <a:xfrm>
            <a:off x="2075408" y="4750348"/>
            <a:ext cx="2799805" cy="276999"/>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p:txBody>
      </p:sp>
      <p:sp>
        <p:nvSpPr>
          <p:cNvPr id="29" name="文本框 28"/>
          <p:cNvSpPr txBox="1"/>
          <p:nvPr/>
        </p:nvSpPr>
        <p:spPr>
          <a:xfrm>
            <a:off x="6478408" y="5193394"/>
            <a:ext cx="1814920" cy="461665"/>
          </a:xfrm>
          <a:prstGeom prst="rect">
            <a:avLst/>
          </a:prstGeom>
          <a:noFill/>
        </p:spPr>
        <p:txBody>
          <a:bodyPr wrap="none" rtlCol="0">
            <a:spAutoFit/>
          </a:bodyPr>
          <a:lstStyle/>
          <a:p>
            <a:r>
              <a:rPr lang="en-US" altLang="zh-CN" dirty="0" smtClean="0"/>
              <a:t>HE/EHT P160=HE, </a:t>
            </a:r>
          </a:p>
          <a:p>
            <a:r>
              <a:rPr lang="en-US" altLang="zh-CN" dirty="0" smtClean="0"/>
              <a:t>PS160=P160, transmit HE</a:t>
            </a:r>
            <a:endParaRPr lang="zh-CN" altLang="en-US" dirty="0"/>
          </a:p>
        </p:txBody>
      </p:sp>
      <p:sp>
        <p:nvSpPr>
          <p:cNvPr id="30" name="Shape 94"/>
          <p:cNvSpPr txBox="1">
            <a:spLocks noGrp="1"/>
          </p:cNvSpPr>
          <p:nvPr>
            <p:ph idx="1"/>
          </p:nvPr>
        </p:nvSpPr>
        <p:spPr>
          <a:xfrm>
            <a:off x="533400" y="14478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With method 3, examples of EHT R1 STA behavior in R1 stage</a:t>
            </a:r>
            <a:r>
              <a:rPr lang="en-US" altLang="zh-CN" sz="1800" b="0" dirty="0">
                <a:solidFill>
                  <a:schemeClr val="dk1"/>
                </a:solidFill>
                <a:ea typeface="Times New Roman"/>
                <a:cs typeface="Times New Roman"/>
              </a:rPr>
              <a:t>:</a:t>
            </a:r>
          </a:p>
        </p:txBody>
      </p:sp>
    </p:spTree>
    <p:extLst>
      <p:ext uri="{BB962C8B-B14F-4D97-AF65-F5344CB8AC3E}">
        <p14:creationId xmlns:p14="http://schemas.microsoft.com/office/powerpoint/2010/main" val="79984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a:solidFill>
                  <a:schemeClr val="dk1"/>
                </a:solidFill>
                <a:ea typeface="Times New Roman"/>
                <a:cs typeface="Times New Roman"/>
              </a:rPr>
              <a:t>Even later, we find some potential interoperability </a:t>
            </a:r>
            <a:r>
              <a:rPr lang="en-US" altLang="zh-CN" sz="1800" b="0" dirty="0" smtClean="0">
                <a:solidFill>
                  <a:schemeClr val="dk1"/>
                </a:solidFill>
                <a:ea typeface="Times New Roman"/>
                <a:cs typeface="Times New Roman"/>
              </a:rPr>
              <a:t>issue in R2 regarding method 3, we can still disallow a R2 AP to solicit EHT TB PPDU or HE TB PPDU from a R1 EHT STA by restricting the AP’s behavior. But we should not prevent this from happening in R1 stage by wrongly describe the STA’s behavior regarding HE or EHT differentiation.</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this proposal, no additional bits are proposed, method 3 only relies on the existing bits in the trigger frame.</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Method 3 (cont’d)</a:t>
            </a:r>
            <a:endParaRPr lang="en-US" dirty="0">
              <a:solidFill>
                <a:schemeClr val="tx1"/>
              </a:solidFill>
            </a:endParaRPr>
          </a:p>
        </p:txBody>
      </p:sp>
    </p:spTree>
    <p:extLst>
      <p:ext uri="{BB962C8B-B14F-4D97-AF65-F5344CB8AC3E}">
        <p14:creationId xmlns:p14="http://schemas.microsoft.com/office/powerpoint/2010/main" val="2404865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07801"/>
            <a:ext cx="7772400" cy="4114800"/>
          </a:xfrm>
        </p:spPr>
        <p:txBody>
          <a:bodyPr/>
          <a:lstStyle/>
          <a:p>
            <a:r>
              <a:rPr lang="en-US" altLang="zh-CN" dirty="0"/>
              <a:t>Do you agree with the following?</a:t>
            </a:r>
            <a:endParaRPr lang="zh-CN" altLang="zh-CN" dirty="0"/>
          </a:p>
          <a:p>
            <a:pPr lvl="1"/>
            <a:r>
              <a:rPr lang="en-US" altLang="zh-CN" dirty="0"/>
              <a:t>An EHT non-AP STA will use the HE/EHT P160 subfield (B54) of the Common Info Field and the </a:t>
            </a:r>
            <a:r>
              <a:rPr lang="en-US" altLang="zh-CN" dirty="0" smtClean="0"/>
              <a:t>B39 </a:t>
            </a:r>
            <a:r>
              <a:rPr lang="en-US" altLang="zh-CN" dirty="0"/>
              <a:t>of the User Info Field to determine whether to transmit an HE or an EHT TB PPDU.</a:t>
            </a:r>
            <a:endParaRPr lang="zh-CN" altLang="zh-CN" dirty="0"/>
          </a:p>
          <a:p>
            <a:pPr lvl="2"/>
            <a:r>
              <a:rPr lang="en-US" altLang="zh-CN" sz="2000" dirty="0"/>
              <a:t>If the HE/EHT P160 subfield (B54) of the Common Info Field is set to 1 and </a:t>
            </a:r>
            <a:r>
              <a:rPr lang="en-US" altLang="zh-CN" sz="2000" dirty="0" smtClean="0"/>
              <a:t>B39 </a:t>
            </a:r>
            <a:r>
              <a:rPr lang="en-US" altLang="zh-CN" sz="2000" dirty="0"/>
              <a:t>of the User Info Field is set to 0, then the EHT non-AP STA will transmit an HE TB PPDU, otherwise it will transmit an EHT TB PPDU</a:t>
            </a:r>
            <a:r>
              <a:rPr lang="en-US" altLang="zh-CN" sz="2000" dirty="0" smtClean="0"/>
              <a:t>.</a:t>
            </a:r>
          </a:p>
          <a:p>
            <a:pPr lvl="2"/>
            <a:r>
              <a:rPr lang="en-US" altLang="zh-CN" sz="2000" dirty="0" smtClean="0">
                <a:effectLst/>
              </a:rPr>
              <a:t>Note: B39 is reserved and set to 0 for an HE variant User Info Field, and is PS160 for an </a:t>
            </a:r>
            <a:r>
              <a:rPr lang="en-US" altLang="zh-CN" sz="2000" dirty="0"/>
              <a:t>EHT variant User Info Field</a:t>
            </a:r>
            <a:endParaRPr lang="en-US" altLang="zh-CN" sz="2000" dirty="0" smtClean="0">
              <a:effectLst/>
            </a:endParaRPr>
          </a:p>
          <a:p>
            <a:pPr lvl="2"/>
            <a:r>
              <a:rPr lang="en-US" altLang="zh-CN" sz="2000" dirty="0"/>
              <a:t>Note: an EHT STA shall not transmit EHT TB PPDU if Special User Info Field Present is set to 0 (indicating not present)</a:t>
            </a:r>
          </a:p>
          <a:p>
            <a:pPr lvl="2"/>
            <a:endParaRPr lang="zh-CN" altLang="zh-CN" sz="2000" dirty="0">
              <a:effectLst/>
            </a:endParaRP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13</a:t>
            </a:fld>
            <a:endParaRPr lang="en-US"/>
          </a:p>
        </p:txBody>
      </p:sp>
      <p:sp>
        <p:nvSpPr>
          <p:cNvPr id="4" name="标题 3"/>
          <p:cNvSpPr>
            <a:spLocks noGrp="1"/>
          </p:cNvSpPr>
          <p:nvPr>
            <p:ph type="title"/>
          </p:nvPr>
        </p:nvSpPr>
        <p:spPr/>
        <p:txBody>
          <a:bodyPr/>
          <a:lstStyle/>
          <a:p>
            <a:r>
              <a:rPr lang="en-US" altLang="zh-CN" dirty="0"/>
              <a:t>Straw Poll #1</a:t>
            </a:r>
            <a:endParaRPr lang="zh-CN" altLang="en-US" dirty="0"/>
          </a:p>
        </p:txBody>
      </p:sp>
      <p:sp>
        <p:nvSpPr>
          <p:cNvPr id="5" name="矩形 4"/>
          <p:cNvSpPr/>
          <p:nvPr/>
        </p:nvSpPr>
        <p:spPr>
          <a:xfrm>
            <a:off x="1143000" y="5622601"/>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1752600"/>
            <a:ext cx="7772400" cy="4114800"/>
          </a:xfrm>
        </p:spPr>
        <p:txBody>
          <a:bodyPr/>
          <a:lstStyle/>
          <a:p>
            <a:pPr marL="180975" indent="-180975">
              <a:spcBef>
                <a:spcPts val="600"/>
              </a:spcBef>
              <a:spcAft>
                <a:spcPts val="0"/>
              </a:spcAft>
              <a:buNone/>
            </a:pPr>
            <a:r>
              <a:rPr lang="en-US" altLang="zh-CN" sz="1800" b="0"/>
              <a:t>[1] </a:t>
            </a:r>
            <a:r>
              <a:rPr lang="en-US" altLang="zh-CN" sz="1800" b="0">
                <a:hlinkClick r:id="rId2"/>
              </a:rPr>
              <a:t>https://</a:t>
            </a:r>
            <a:r>
              <a:rPr lang="en-US" altLang="zh-CN" sz="1800" b="0" smtClean="0">
                <a:hlinkClick r:id="rId2"/>
              </a:rPr>
              <a:t>mentor.ieee.org/802.11/dcn/20/11-20-1935-19-00be-compendium-of-straw-polls-and-potential-changes-to-the-specification-framework-document-part-2.docx</a:t>
            </a:r>
            <a:endParaRPr lang="en-US" altLang="zh-CN" sz="1800" b="0" smtClean="0"/>
          </a:p>
          <a:p>
            <a:pPr marL="180975" indent="-180975">
              <a:spcBef>
                <a:spcPts val="600"/>
              </a:spcBef>
              <a:spcAft>
                <a:spcPts val="0"/>
              </a:spcAft>
              <a:buNone/>
            </a:pPr>
            <a:r>
              <a:rPr lang="en-US" altLang="zh-CN" sz="1800" b="0"/>
              <a:t>[2] </a:t>
            </a:r>
            <a:r>
              <a:rPr lang="en-US" altLang="zh-CN" sz="1800" b="0">
                <a:hlinkClick r:id="rId3"/>
              </a:rPr>
              <a:t>https://</a:t>
            </a:r>
            <a:r>
              <a:rPr lang="en-US" altLang="zh-CN" sz="1800" b="0" smtClean="0">
                <a:hlinkClick r:id="rId3"/>
              </a:rPr>
              <a:t>mentor.ieee.org/802.11/dcn/21/11-21-0259-03-00be-pdt-trigger-frame-for-eht.docx</a:t>
            </a:r>
            <a:endParaRPr lang="en-US" altLang="zh-CN" sz="1800" b="0" smtClean="0"/>
          </a:p>
          <a:p>
            <a:pPr marL="180975" indent="-180975">
              <a:spcBef>
                <a:spcPts val="600"/>
              </a:spcBef>
              <a:spcAft>
                <a:spcPts val="0"/>
              </a:spcAft>
              <a:buNone/>
            </a:pPr>
            <a:endParaRPr lang="zh-CN" altLang="en-US"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14</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rPr>
              <a:t>The following motions or SP have passed regarding trigger frame:</a:t>
            </a:r>
          </a:p>
          <a:p>
            <a:pPr lvl="1"/>
            <a:r>
              <a:rPr lang="en-GB" altLang="zh-CN" sz="1200" dirty="0"/>
              <a:t>In R1, an 1-bit HE/EHT indication in the common part of the Trigger frame is used to indicate to the EHT STA whether to transmit an HE or EHT TB PPDU within the primary 160 </a:t>
            </a:r>
            <a:r>
              <a:rPr lang="en-GB" altLang="zh-CN" sz="1200" dirty="0" err="1"/>
              <a:t>MHz.</a:t>
            </a:r>
            <a:endParaRPr lang="zh-CN" altLang="zh-CN" sz="1200" dirty="0"/>
          </a:p>
          <a:p>
            <a:pPr lvl="1"/>
            <a:r>
              <a:rPr lang="en-GB" altLang="zh-CN" sz="1200" dirty="0"/>
              <a:t>Use B54 (the first bit) of UL HE-SIG-A2 Reserved field to carry this HE/EHT indication. </a:t>
            </a:r>
            <a:endParaRPr lang="zh-CN" altLang="zh-CN" sz="1200" dirty="0"/>
          </a:p>
          <a:p>
            <a:pPr lvl="1"/>
            <a:r>
              <a:rPr lang="en-GB" altLang="zh-CN" sz="1200" dirty="0"/>
              <a:t>NOTE – The EHT STA shall not transmit an HE TB PPDU on the secondary 160 </a:t>
            </a:r>
            <a:r>
              <a:rPr lang="en-GB" altLang="zh-CN" sz="1200" dirty="0" err="1"/>
              <a:t>MHz.</a:t>
            </a:r>
            <a:endParaRPr lang="zh-CN" altLang="zh-CN" sz="1200" dirty="0"/>
          </a:p>
          <a:p>
            <a:pPr lvl="1"/>
            <a:r>
              <a:rPr lang="en-US" altLang="zh-CN" sz="1200" dirty="0"/>
              <a:t>[Motion 150, #SP384, [92] and [316]]</a:t>
            </a:r>
            <a:r>
              <a:rPr lang="en-US" altLang="zh-CN" sz="1200" i="1" dirty="0"/>
              <a:t>[#M19</a:t>
            </a:r>
            <a:r>
              <a:rPr lang="en-US" altLang="zh-CN" sz="1200" i="1" dirty="0" smtClean="0"/>
              <a:t>]</a:t>
            </a:r>
          </a:p>
          <a:p>
            <a:pPr lvl="1"/>
            <a:endParaRPr lang="en-US" altLang="zh-CN" sz="1200" i="1" dirty="0"/>
          </a:p>
          <a:p>
            <a:pPr lvl="1"/>
            <a:r>
              <a:rPr lang="en-US" altLang="zh-CN" sz="1200" dirty="0" smtClean="0">
                <a:solidFill>
                  <a:srgbClr val="FF0000"/>
                </a:solidFill>
              </a:rPr>
              <a:t>If the Special User Info field is not present in the Trigger frame, then the User Info field is the HE format and the EHT STA transmits an HE TB PPDU.</a:t>
            </a:r>
          </a:p>
          <a:p>
            <a:pPr lvl="1"/>
            <a:r>
              <a:rPr lang="en-US" altLang="zh-CN" sz="1200" dirty="0" smtClean="0">
                <a:solidFill>
                  <a:srgbClr val="FF0000"/>
                </a:solidFill>
              </a:rPr>
              <a:t>In R1, if the Special User Info field is present in the Trigger frame, the User Info field is the EHT Format and the EHT STA transmits an EHT TB PPDU.</a:t>
            </a:r>
          </a:p>
          <a:p>
            <a:pPr lvl="1"/>
            <a:r>
              <a:rPr lang="en-US" altLang="zh-CN" sz="1200" dirty="0" smtClean="0">
                <a:solidFill>
                  <a:srgbClr val="FF0000"/>
                </a:solidFill>
              </a:rPr>
              <a:t>[Motion 150, #SP369, [92] and [322]][#M21]</a:t>
            </a:r>
          </a:p>
          <a:p>
            <a:pPr lvl="1"/>
            <a:endParaRPr lang="en-US" altLang="zh-CN" sz="1200" dirty="0" smtClean="0"/>
          </a:p>
          <a:p>
            <a:pPr lvl="1"/>
            <a:r>
              <a:rPr lang="en-US" altLang="zh-CN" sz="1200" dirty="0" smtClean="0"/>
              <a:t>B39 </a:t>
            </a:r>
            <a:r>
              <a:rPr lang="en-US" altLang="zh-CN" sz="1200" dirty="0"/>
              <a:t>in a User Info field addressed to an EHT STA within a Trigger frame is the Primary/Secondary 160 (PS160) subfield.</a:t>
            </a:r>
          </a:p>
          <a:p>
            <a:pPr lvl="1"/>
            <a:r>
              <a:rPr lang="en-US" altLang="zh-CN" sz="1200" dirty="0"/>
              <a:t>•	NOTE – The PS160 subfield, along with B7-B0 of the RU Allocation subfield, specify the RU/MRU. </a:t>
            </a:r>
          </a:p>
          <a:p>
            <a:pPr lvl="1"/>
            <a:r>
              <a:rPr lang="en-US" altLang="zh-CN" sz="1200" dirty="0"/>
              <a:t>[Motion 150, #SP380, [92] and [324][#M25]</a:t>
            </a:r>
          </a:p>
          <a:p>
            <a:pPr lvl="1"/>
            <a:endParaRPr lang="en-US" altLang="zh-CN" sz="1200" dirty="0" smtClean="0"/>
          </a:p>
          <a:p>
            <a:pPr lvl="1"/>
            <a:r>
              <a:rPr lang="en-US" altLang="zh-CN" sz="1200" dirty="0"/>
              <a:t>Do you support using B55 of the Common Info Field to indicate the presence of the </a:t>
            </a:r>
            <a:r>
              <a:rPr lang="en-US" altLang="zh-CN" sz="1200" dirty="0" err="1"/>
              <a:t>Spacial</a:t>
            </a:r>
            <a:r>
              <a:rPr lang="en-US" altLang="zh-CN" sz="1200" dirty="0"/>
              <a:t> User Info Field in the Trigger Frame?</a:t>
            </a:r>
          </a:p>
          <a:p>
            <a:pPr lvl="1"/>
            <a:r>
              <a:rPr lang="en-US" altLang="zh-CN" sz="1200" dirty="0"/>
              <a:t>•	B55 is set to 1 to indicate that there is no Special User Info field in the Trigger frame.</a:t>
            </a:r>
          </a:p>
          <a:p>
            <a:pPr lvl="1"/>
            <a:r>
              <a:rPr lang="en-US" altLang="zh-CN" sz="1200" dirty="0"/>
              <a:t>•	B55 is set to 0 to indicate that the Special User Info field is present in the Trigger frame.</a:t>
            </a:r>
          </a:p>
          <a:p>
            <a:pPr lvl="1"/>
            <a:r>
              <a:rPr lang="en-US" altLang="zh-CN" sz="1200" dirty="0" smtClean="0"/>
              <a:t>Straw </a:t>
            </a:r>
            <a:r>
              <a:rPr lang="en-US" altLang="zh-CN" sz="1200" dirty="0"/>
              <a:t>poll #393 [#SP393]</a:t>
            </a:r>
          </a:p>
          <a:p>
            <a:pPr lvl="1"/>
            <a:endParaRPr lang="zh-CN" altLang="zh-CN" sz="1200" dirty="0"/>
          </a:p>
          <a:p>
            <a:pPr marL="342900" lvl="1" indent="-342900" algn="just">
              <a:spcBef>
                <a:spcPts val="0"/>
              </a:spcBef>
              <a:buSzPct val="100000"/>
              <a:buChar char="•"/>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49550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b="1" dirty="0" smtClean="0">
                <a:solidFill>
                  <a:schemeClr val="dk1"/>
                </a:solidFill>
                <a:ea typeface="Times New Roman"/>
                <a:cs typeface="Times New Roman"/>
              </a:rPr>
              <a:t>Goal </a:t>
            </a:r>
            <a:r>
              <a:rPr lang="en-US" altLang="zh-CN" b="1" dirty="0">
                <a:solidFill>
                  <a:schemeClr val="dk1"/>
                </a:solidFill>
                <a:ea typeface="Times New Roman"/>
                <a:cs typeface="Times New Roman"/>
              </a:rPr>
              <a:t>of this proposal is to enable R1 </a:t>
            </a:r>
            <a:r>
              <a:rPr lang="en-US" altLang="zh-CN" b="1" dirty="0" smtClean="0">
                <a:solidFill>
                  <a:schemeClr val="dk1"/>
                </a:solidFill>
                <a:ea typeface="Times New Roman"/>
                <a:cs typeface="Times New Roman"/>
              </a:rPr>
              <a:t>(non-AP) EHT STAs </a:t>
            </a:r>
            <a:r>
              <a:rPr lang="en-US" altLang="zh-CN" b="1" dirty="0">
                <a:solidFill>
                  <a:schemeClr val="dk1"/>
                </a:solidFill>
                <a:ea typeface="Times New Roman"/>
                <a:cs typeface="Times New Roman"/>
              </a:rPr>
              <a:t>to </a:t>
            </a:r>
            <a:r>
              <a:rPr lang="en-US" altLang="zh-CN" b="1" dirty="0" smtClean="0">
                <a:solidFill>
                  <a:schemeClr val="dk1"/>
                </a:solidFill>
                <a:ea typeface="Times New Roman"/>
                <a:cs typeface="Times New Roman"/>
              </a:rPr>
              <a:t>participate </a:t>
            </a:r>
            <a:r>
              <a:rPr lang="en-US" altLang="zh-CN" b="1" dirty="0">
                <a:solidFill>
                  <a:schemeClr val="dk1"/>
                </a:solidFill>
                <a:ea typeface="Times New Roman"/>
                <a:cs typeface="Times New Roman"/>
              </a:rPr>
              <a:t>in an A-PPDU solicited by an R2 </a:t>
            </a:r>
            <a:r>
              <a:rPr lang="en-US" altLang="zh-CN" b="1" dirty="0" smtClean="0">
                <a:solidFill>
                  <a:schemeClr val="dk1"/>
                </a:solidFill>
                <a:ea typeface="Times New Roman"/>
                <a:cs typeface="Times New Roman"/>
              </a:rPr>
              <a:t>EHT AP.</a:t>
            </a:r>
          </a:p>
          <a:p>
            <a:pPr marL="342900" lvl="1" indent="-342900" algn="just">
              <a:spcBef>
                <a:spcPts val="0"/>
              </a:spcBef>
              <a:buSzPct val="100000"/>
              <a:buChar char="•"/>
            </a:pPr>
            <a:endParaRPr lang="en-US" altLang="zh-CN" b="1" dirty="0">
              <a:solidFill>
                <a:schemeClr val="dk1"/>
              </a:solidFill>
              <a:ea typeface="Times New Roman"/>
              <a:cs typeface="Times New Roman"/>
              <a:sym typeface="Times New Roman"/>
            </a:endParaRPr>
          </a:p>
          <a:p>
            <a:pPr marL="342900" lvl="1" indent="-342900" algn="just">
              <a:spcBef>
                <a:spcPts val="0"/>
              </a:spcBef>
              <a:buSzPct val="100000"/>
              <a:buChar char="•"/>
            </a:pPr>
            <a:r>
              <a:rPr lang="en-US" altLang="zh-CN" b="1" dirty="0" smtClean="0">
                <a:solidFill>
                  <a:schemeClr val="dk1"/>
                </a:solidFill>
                <a:ea typeface="Times New Roman"/>
                <a:cs typeface="Times New Roman"/>
              </a:rPr>
              <a:t>This proposal talks about how a R1 EHT STA differentiates HE or EHT variant, or we can say, how to decide whether to transmit HE TB PPDU or EHT TB PPDU, when receiving a trigger frame.</a:t>
            </a:r>
          </a:p>
          <a:p>
            <a:pPr marL="342900" lvl="1" indent="-342900" algn="just">
              <a:spcBef>
                <a:spcPts val="0"/>
              </a:spcBef>
              <a:buSzPct val="100000"/>
              <a:buChar char="•"/>
            </a:pPr>
            <a:endParaRPr lang="en-US" altLang="zh-CN" b="1" dirty="0">
              <a:solidFill>
                <a:schemeClr val="dk1"/>
              </a:solidFill>
              <a:ea typeface="Times New Roman"/>
              <a:cs typeface="Times New Roman"/>
              <a:sym typeface="Times New Roman"/>
            </a:endParaRPr>
          </a:p>
          <a:p>
            <a:pPr marL="342900" lvl="1" indent="-342900" algn="just">
              <a:spcBef>
                <a:spcPts val="0"/>
              </a:spcBef>
              <a:buSzPct val="100000"/>
              <a:buChar char="•"/>
            </a:pPr>
            <a:r>
              <a:rPr lang="en-US" altLang="zh-CN" b="1" dirty="0">
                <a:solidFill>
                  <a:schemeClr val="dk1"/>
                </a:solidFill>
                <a:ea typeface="Times New Roman"/>
                <a:cs typeface="Times New Roman"/>
              </a:rPr>
              <a:t>The proposal does not change what is sent in the Trigger Frame</a:t>
            </a:r>
            <a:r>
              <a:rPr lang="en-US" altLang="zh-CN" b="1" dirty="0" smtClean="0">
                <a:solidFill>
                  <a:schemeClr val="dk1"/>
                </a:solidFill>
                <a:ea typeface="Times New Roman"/>
                <a:cs typeface="Times New Roman"/>
              </a:rPr>
              <a:t>. </a:t>
            </a:r>
            <a:endParaRPr lang="en-US" altLang="zh-CN" b="1"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Goal of the proposal</a:t>
            </a:r>
            <a:endParaRPr lang="en-US" dirty="0">
              <a:solidFill>
                <a:schemeClr val="tx1"/>
              </a:solidFill>
            </a:endParaRPr>
          </a:p>
        </p:txBody>
      </p:sp>
    </p:spTree>
    <p:extLst>
      <p:ext uri="{BB962C8B-B14F-4D97-AF65-F5344CB8AC3E}">
        <p14:creationId xmlns:p14="http://schemas.microsoft.com/office/powerpoint/2010/main" val="51554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533400" y="1913981"/>
            <a:ext cx="7924800" cy="4724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smtClean="0">
                <a:solidFill>
                  <a:schemeClr val="dk1"/>
                </a:solidFill>
                <a:ea typeface="Times New Roman"/>
                <a:cs typeface="Times New Roman"/>
                <a:sym typeface="Times New Roman"/>
              </a:rPr>
              <a:t>A-PPDU is not supported in R1. Hence, in the PDT (21/0259r3), it is said</a:t>
            </a:r>
          </a:p>
          <a:p>
            <a:pPr lvl="1"/>
            <a:r>
              <a:rPr lang="en-US" altLang="zh-CN" sz="1800" dirty="0"/>
              <a:t>If the </a:t>
            </a:r>
            <a:r>
              <a:rPr lang="en-US" altLang="zh-CN" sz="1800" dirty="0" err="1"/>
              <a:t>BaselineMACFeaturesOnly</a:t>
            </a:r>
            <a:r>
              <a:rPr lang="en-US" altLang="zh-CN" sz="1800" dirty="0"/>
              <a:t> capability is 1 then an EHT AP shall not transmit a Trigger frame that solicits both an HE TB PPDU and an EHT TB PPDU.</a:t>
            </a:r>
            <a:r>
              <a:rPr lang="en-GB" altLang="zh-CN" sz="1800" i="1" dirty="0"/>
              <a:t>(#M2</a:t>
            </a:r>
            <a:r>
              <a:rPr lang="en-GB" altLang="zh-CN" sz="1800" dirty="0"/>
              <a:t>  </a:t>
            </a:r>
            <a:r>
              <a:rPr lang="en-GB" altLang="zh-CN" sz="1800" i="1" dirty="0"/>
              <a:t>)</a:t>
            </a:r>
            <a:endParaRPr lang="zh-CN" altLang="zh-CN" sz="1800" dirty="0"/>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this case, there is some redundancy or dependency of several bits from the AP side:</a:t>
            </a:r>
          </a:p>
          <a:p>
            <a:pPr lvl="1" algn="just">
              <a:spcBef>
                <a:spcPts val="0"/>
              </a:spcBef>
              <a:buSzPct val="100000"/>
            </a:pPr>
            <a:r>
              <a:rPr lang="en-US" altLang="zh-CN" sz="1600" dirty="0" smtClean="0">
                <a:solidFill>
                  <a:schemeClr val="dk1"/>
                </a:solidFill>
                <a:ea typeface="Times New Roman"/>
                <a:cs typeface="Times New Roman"/>
              </a:rPr>
              <a:t>B54 in common field: HE/EHT P160</a:t>
            </a:r>
          </a:p>
          <a:p>
            <a:pPr lvl="1" algn="just">
              <a:spcBef>
                <a:spcPts val="0"/>
              </a:spcBef>
              <a:buSzPct val="100000"/>
            </a:pPr>
            <a:r>
              <a:rPr lang="en-US" altLang="zh-CN" sz="1600" dirty="0" smtClean="0">
                <a:solidFill>
                  <a:schemeClr val="dk1"/>
                </a:solidFill>
                <a:ea typeface="Times New Roman"/>
                <a:cs typeface="Times New Roman"/>
              </a:rPr>
              <a:t>B55 in common field: presence of special user field</a:t>
            </a:r>
          </a:p>
          <a:p>
            <a:pPr lvl="1" algn="just">
              <a:spcBef>
                <a:spcPts val="0"/>
              </a:spcBef>
              <a:buSzPct val="100000"/>
            </a:pPr>
            <a:endParaRPr lang="en-US" altLang="zh-CN" sz="16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There are some comments to state the dependency of the two bits for R1, which is reasonable from the AP side.. </a:t>
            </a: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At the STA side, as there are some dependency at the </a:t>
            </a:r>
            <a:r>
              <a:rPr lang="en-US" altLang="zh-CN" sz="1800" b="0" dirty="0" err="1" smtClean="0">
                <a:solidFill>
                  <a:schemeClr val="dk1"/>
                </a:solidFill>
                <a:ea typeface="Times New Roman"/>
                <a:cs typeface="Times New Roman"/>
              </a:rPr>
              <a:t>Tx</a:t>
            </a:r>
            <a:r>
              <a:rPr lang="en-US" altLang="zh-CN" sz="1800" b="0" dirty="0" smtClean="0">
                <a:solidFill>
                  <a:schemeClr val="dk1"/>
                </a:solidFill>
                <a:ea typeface="Times New Roman"/>
                <a:cs typeface="Times New Roman"/>
              </a:rPr>
              <a:t> side, several methods have been mentioned to decide HE or EHT variant, or we can say to decide HE or EHT TB PPDU.</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IE" dirty="0" smtClean="0">
                <a:solidFill>
                  <a:schemeClr val="tx1"/>
                </a:solidFill>
              </a:rPr>
              <a:t>HE or EHT differentiation discussion</a:t>
            </a:r>
            <a:endParaRPr lang="en-US" dirty="0">
              <a:solidFill>
                <a:schemeClr val="tx1"/>
              </a:solidFill>
            </a:endParaRP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022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561703" y="1600200"/>
            <a:ext cx="7924800" cy="5484813"/>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Several methods include:</a:t>
            </a:r>
          </a:p>
          <a:p>
            <a:pPr lvl="1" algn="just">
              <a:spcBef>
                <a:spcPts val="0"/>
              </a:spcBef>
              <a:buSzPct val="100000"/>
            </a:pPr>
            <a:r>
              <a:rPr lang="en-US" altLang="zh-CN" sz="1800" dirty="0" smtClean="0">
                <a:solidFill>
                  <a:schemeClr val="dk1"/>
                </a:solidFill>
                <a:ea typeface="Times New Roman"/>
                <a:cs typeface="Times New Roman"/>
              </a:rPr>
              <a:t>Method 1: rely on B55 in common field: </a:t>
            </a:r>
            <a:r>
              <a:rPr lang="en-US" altLang="zh-CN" sz="1800" dirty="0">
                <a:solidFill>
                  <a:schemeClr val="dk1"/>
                </a:solidFill>
                <a:ea typeface="Times New Roman"/>
                <a:cs typeface="Times New Roman"/>
              </a:rPr>
              <a:t>presence of special </a:t>
            </a:r>
            <a:r>
              <a:rPr lang="en-US" altLang="zh-CN" sz="1800" dirty="0" smtClean="0">
                <a:solidFill>
                  <a:schemeClr val="dk1"/>
                </a:solidFill>
                <a:ea typeface="Times New Roman"/>
                <a:cs typeface="Times New Roman"/>
              </a:rPr>
              <a:t>User field</a:t>
            </a:r>
            <a:endParaRPr lang="en-US" altLang="zh-CN" sz="1800" dirty="0">
              <a:solidFill>
                <a:schemeClr val="dk1"/>
              </a:solidFill>
              <a:ea typeface="Times New Roman"/>
              <a:cs typeface="Times New Roman"/>
            </a:endParaRPr>
          </a:p>
          <a:p>
            <a:pPr lvl="1" algn="just">
              <a:spcBef>
                <a:spcPts val="0"/>
              </a:spcBef>
              <a:buSzPct val="100000"/>
            </a:pPr>
            <a:r>
              <a:rPr lang="en-US" altLang="zh-CN" sz="1800" b="0" dirty="0" smtClean="0">
                <a:solidFill>
                  <a:schemeClr val="dk1"/>
                </a:solidFill>
                <a:ea typeface="Times New Roman"/>
                <a:cs typeface="Times New Roman"/>
              </a:rPr>
              <a:t>Method 2: rely ONLY on </a:t>
            </a:r>
            <a:r>
              <a:rPr lang="en-US" altLang="zh-CN" sz="1800" dirty="0" smtClean="0">
                <a:solidFill>
                  <a:schemeClr val="dk1"/>
                </a:solidFill>
                <a:ea typeface="Times New Roman"/>
                <a:cs typeface="Times New Roman"/>
              </a:rPr>
              <a:t>B54 in common field: </a:t>
            </a:r>
            <a:r>
              <a:rPr lang="en-US" altLang="zh-CN" sz="1800" dirty="0">
                <a:solidFill>
                  <a:schemeClr val="dk1"/>
                </a:solidFill>
                <a:ea typeface="Times New Roman"/>
                <a:cs typeface="Times New Roman"/>
              </a:rPr>
              <a:t>HE/EHT P160</a:t>
            </a:r>
          </a:p>
          <a:p>
            <a:pPr lvl="1" algn="just">
              <a:spcBef>
                <a:spcPts val="0"/>
              </a:spcBef>
              <a:buSzPct val="100000"/>
            </a:pPr>
            <a:r>
              <a:rPr lang="en-US" altLang="zh-CN" sz="1800" b="0" dirty="0" smtClean="0">
                <a:solidFill>
                  <a:schemeClr val="dk1"/>
                </a:solidFill>
                <a:ea typeface="Times New Roman"/>
                <a:cs typeface="Times New Roman"/>
              </a:rPr>
              <a:t>Method 3: rely on BOTH B54 in common field and B39 in User field (PS160 for EHT variant and reserved for HE variant)</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We will talk about each method and show why Method 3 should be applied.</a:t>
            </a: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Method 1: B55=0, special User field is present, then User field is EHT variant; B55=1, special User field is not present, then User field is HE variant.</a:t>
            </a:r>
          </a:p>
          <a:p>
            <a:pPr algn="just">
              <a:spcBef>
                <a:spcPts val="0"/>
              </a:spcBef>
              <a:buSzPct val="100000"/>
            </a:pPr>
            <a:endParaRPr lang="en-US" altLang="zh-CN" sz="1800" dirty="0" smtClean="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Issue of method 1: enables </a:t>
            </a:r>
            <a:r>
              <a:rPr lang="en-US" altLang="zh-CN" sz="1800" dirty="0">
                <a:solidFill>
                  <a:schemeClr val="dk1"/>
                </a:solidFill>
                <a:ea typeface="Times New Roman"/>
                <a:cs typeface="Times New Roman"/>
              </a:rPr>
              <a:t>an R1 non-AP STA to participate in the EHT portion of the A-PPDU </a:t>
            </a:r>
            <a:r>
              <a:rPr lang="en-US" altLang="zh-CN" sz="1800" dirty="0" smtClean="0">
                <a:solidFill>
                  <a:schemeClr val="dk1"/>
                </a:solidFill>
                <a:ea typeface="Times New Roman"/>
                <a:cs typeface="Times New Roman"/>
              </a:rPr>
              <a:t>but </a:t>
            </a:r>
            <a:r>
              <a:rPr lang="en-US" altLang="zh-CN" sz="1800" u="sng" dirty="0">
                <a:solidFill>
                  <a:schemeClr val="dk1"/>
                </a:solidFill>
                <a:ea typeface="Times New Roman"/>
                <a:cs typeface="Times New Roman"/>
              </a:rPr>
              <a:t>not </a:t>
            </a:r>
            <a:r>
              <a:rPr lang="en-US" altLang="zh-CN" sz="1800" dirty="0">
                <a:solidFill>
                  <a:schemeClr val="dk1"/>
                </a:solidFill>
                <a:ea typeface="Times New Roman"/>
                <a:cs typeface="Times New Roman"/>
              </a:rPr>
              <a:t>the HE portion of the </a:t>
            </a:r>
            <a:r>
              <a:rPr lang="en-US" altLang="zh-CN" sz="1800" dirty="0" smtClean="0">
                <a:solidFill>
                  <a:schemeClr val="dk1"/>
                </a:solidFill>
                <a:ea typeface="Times New Roman"/>
                <a:cs typeface="Times New Roman"/>
              </a:rPr>
              <a:t>A-PPDU.</a:t>
            </a:r>
          </a:p>
          <a:p>
            <a:pPr algn="just">
              <a:spcBef>
                <a:spcPts val="0"/>
              </a:spcBef>
              <a:buSzPct val="100000"/>
            </a:pPr>
            <a:endParaRPr lang="en-US" altLang="zh-CN" sz="1800" b="0" dirty="0" smtClean="0">
              <a:solidFill>
                <a:schemeClr val="dk1"/>
              </a:solidFill>
              <a:ea typeface="Times New Roman"/>
              <a:cs typeface="Times New Roman"/>
            </a:endParaRPr>
          </a:p>
        </p:txBody>
      </p:sp>
      <p:sp>
        <p:nvSpPr>
          <p:cNvPr id="8" name="Rectangle 2"/>
          <p:cNvSpPr>
            <a:spLocks noGrp="1" noChangeArrowheads="1"/>
          </p:cNvSpPr>
          <p:nvPr>
            <p:ph type="title"/>
          </p:nvPr>
        </p:nvSpPr>
        <p:spPr>
          <a:xfrm>
            <a:off x="559526" y="838200"/>
            <a:ext cx="8001000" cy="533400"/>
          </a:xfrm>
          <a:noFill/>
          <a:ln/>
        </p:spPr>
        <p:txBody>
          <a:bodyPr/>
          <a:lstStyle/>
          <a:p>
            <a:r>
              <a:rPr lang="en-IE" altLang="zh-CN" dirty="0">
                <a:solidFill>
                  <a:schemeClr val="tx1"/>
                </a:solidFill>
              </a:rPr>
              <a:t>HE or EHT </a:t>
            </a:r>
            <a:r>
              <a:rPr lang="en-IE" altLang="zh-CN" dirty="0" smtClean="0">
                <a:solidFill>
                  <a:schemeClr val="tx1"/>
                </a:solidFill>
              </a:rPr>
              <a:t>– Method 1</a:t>
            </a:r>
            <a:endParaRPr lang="en-US" dirty="0">
              <a:solidFill>
                <a:schemeClr val="tx1"/>
              </a:solidFill>
            </a:endParaRPr>
          </a:p>
        </p:txBody>
      </p:sp>
    </p:spTree>
    <p:extLst>
      <p:ext uri="{BB962C8B-B14F-4D97-AF65-F5344CB8AC3E}">
        <p14:creationId xmlns:p14="http://schemas.microsoft.com/office/powerpoint/2010/main" val="2015362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559526" y="1349404"/>
            <a:ext cx="7924800" cy="1750154"/>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Discussion: </a:t>
            </a:r>
            <a:r>
              <a:rPr lang="en-US" altLang="zh-CN" sz="1800" b="0" dirty="0">
                <a:solidFill>
                  <a:schemeClr val="dk1"/>
                </a:solidFill>
                <a:ea typeface="Times New Roman"/>
                <a:cs typeface="Times New Roman"/>
              </a:rPr>
              <a:t>later in R2, a R2 AP sends a trigger frame which solicits both HE TB PPDU and EHT TB PPDU, the UL BW is set to 3 (160MHz), UL BW Extension is set to 2 (320MHz-1</a:t>
            </a:r>
            <a:r>
              <a:rPr lang="en-US" altLang="zh-CN" sz="1800" b="0" dirty="0" smtClean="0">
                <a:solidFill>
                  <a:schemeClr val="dk1"/>
                </a:solidFill>
                <a:ea typeface="Times New Roman"/>
                <a:cs typeface="Times New Roman"/>
              </a:rPr>
              <a:t>), </a:t>
            </a:r>
            <a:r>
              <a:rPr lang="en-US" altLang="zh-CN" sz="1800" b="0" dirty="0">
                <a:solidFill>
                  <a:schemeClr val="dk1"/>
                </a:solidFill>
                <a:ea typeface="Times New Roman"/>
                <a:cs typeface="Times New Roman"/>
              </a:rPr>
              <a:t>the AP will set B55=0. In this case, a R1 EHT STA (which is also an HE STA) will think all User fields are EHT variant, and hence this EHT STA cannot be solicited to transmit HE TB PPDU within A-PPDU, even worse than an old HE STA, which can participate in A-PPDU.</a:t>
            </a:r>
          </a:p>
        </p:txBody>
      </p:sp>
      <p:sp>
        <p:nvSpPr>
          <p:cNvPr id="8" name="Rectangle 2"/>
          <p:cNvSpPr>
            <a:spLocks noGrp="1" noChangeArrowheads="1"/>
          </p:cNvSpPr>
          <p:nvPr>
            <p:ph type="title"/>
          </p:nvPr>
        </p:nvSpPr>
        <p:spPr>
          <a:xfrm>
            <a:off x="559526" y="762000"/>
            <a:ext cx="8001000" cy="533400"/>
          </a:xfrm>
          <a:noFill/>
          <a:ln/>
        </p:spPr>
        <p:txBody>
          <a:bodyPr/>
          <a:lstStyle/>
          <a:p>
            <a:r>
              <a:rPr lang="en-IE" altLang="zh-CN" dirty="0">
                <a:solidFill>
                  <a:schemeClr val="tx1"/>
                </a:solidFill>
              </a:rPr>
              <a:t>HE or EHT </a:t>
            </a:r>
            <a:r>
              <a:rPr lang="en-IE" altLang="zh-CN" dirty="0" smtClean="0">
                <a:solidFill>
                  <a:schemeClr val="tx1"/>
                </a:solidFill>
              </a:rPr>
              <a:t>– Method 1 (cont’d)</a:t>
            </a:r>
            <a:endParaRPr lang="en-US" dirty="0">
              <a:solidFill>
                <a:schemeClr val="tx1"/>
              </a:solidFill>
            </a:endParaRPr>
          </a:p>
        </p:txBody>
      </p:sp>
      <p:sp>
        <p:nvSpPr>
          <p:cNvPr id="2" name="矩形 1"/>
          <p:cNvSpPr/>
          <p:nvPr/>
        </p:nvSpPr>
        <p:spPr bwMode="auto">
          <a:xfrm>
            <a:off x="2109924" y="3810000"/>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6" name="矩形 15"/>
          <p:cNvSpPr/>
          <p:nvPr/>
        </p:nvSpPr>
        <p:spPr bwMode="auto">
          <a:xfrm>
            <a:off x="4319724" y="3810000"/>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5" name="矩形 24"/>
          <p:cNvSpPr/>
          <p:nvPr/>
        </p:nvSpPr>
        <p:spPr bwMode="auto">
          <a:xfrm>
            <a:off x="2109924" y="4446867"/>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26" name="矩形 25"/>
          <p:cNvSpPr/>
          <p:nvPr/>
        </p:nvSpPr>
        <p:spPr bwMode="auto">
          <a:xfrm>
            <a:off x="4319724" y="4446867"/>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3" name="文本框 2"/>
          <p:cNvSpPr txBox="1"/>
          <p:nvPr/>
        </p:nvSpPr>
        <p:spPr>
          <a:xfrm>
            <a:off x="1390664" y="4645774"/>
            <a:ext cx="500458" cy="276999"/>
          </a:xfrm>
          <a:prstGeom prst="rect">
            <a:avLst/>
          </a:prstGeom>
          <a:noFill/>
        </p:spPr>
        <p:txBody>
          <a:bodyPr wrap="none" rtlCol="0">
            <a:spAutoFit/>
          </a:bodyPr>
          <a:lstStyle/>
          <a:p>
            <a:r>
              <a:rPr lang="en-US" altLang="zh-CN" dirty="0" smtClean="0"/>
              <a:t>P160</a:t>
            </a:r>
            <a:endParaRPr lang="zh-CN" altLang="en-US" dirty="0"/>
          </a:p>
        </p:txBody>
      </p:sp>
      <p:sp>
        <p:nvSpPr>
          <p:cNvPr id="27" name="文本框 26"/>
          <p:cNvSpPr txBox="1"/>
          <p:nvPr/>
        </p:nvSpPr>
        <p:spPr>
          <a:xfrm>
            <a:off x="1390664" y="3989933"/>
            <a:ext cx="500458" cy="276999"/>
          </a:xfrm>
          <a:prstGeom prst="rect">
            <a:avLst/>
          </a:prstGeom>
          <a:noFill/>
        </p:spPr>
        <p:txBody>
          <a:bodyPr wrap="none" rtlCol="0">
            <a:spAutoFit/>
          </a:bodyPr>
          <a:lstStyle/>
          <a:p>
            <a:r>
              <a:rPr lang="en-US" altLang="zh-CN" dirty="0" smtClean="0"/>
              <a:t>S160</a:t>
            </a:r>
            <a:endParaRPr lang="zh-CN" altLang="en-US" dirty="0"/>
          </a:p>
        </p:txBody>
      </p:sp>
      <p:sp>
        <p:nvSpPr>
          <p:cNvPr id="4" name="矩形 3"/>
          <p:cNvSpPr/>
          <p:nvPr/>
        </p:nvSpPr>
        <p:spPr>
          <a:xfrm>
            <a:off x="2033724" y="3333972"/>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28" name="矩形 27"/>
          <p:cNvSpPr/>
          <p:nvPr/>
        </p:nvSpPr>
        <p:spPr>
          <a:xfrm>
            <a:off x="2033724" y="5382979"/>
            <a:ext cx="2387192" cy="276999"/>
          </a:xfrm>
          <a:prstGeom prst="rect">
            <a:avLst/>
          </a:prstGeom>
        </p:spPr>
        <p:txBody>
          <a:bodyPr wrap="none">
            <a:spAutoFit/>
          </a:bodyPr>
          <a:lstStyle/>
          <a:p>
            <a:r>
              <a:rPr lang="en-US" altLang="zh-CN" dirty="0">
                <a:solidFill>
                  <a:schemeClr val="dk1"/>
                </a:solidFill>
                <a:ea typeface="Times New Roman"/>
                <a:cs typeface="Times New Roman"/>
              </a:rPr>
              <a:t>B55=0, </a:t>
            </a:r>
            <a:r>
              <a:rPr lang="en-US" altLang="zh-CN" dirty="0">
                <a:solidFill>
                  <a:srgbClr val="FF0000"/>
                </a:solidFill>
                <a:ea typeface="Times New Roman"/>
                <a:cs typeface="Times New Roman"/>
              </a:rPr>
              <a:t>special User field is present</a:t>
            </a:r>
            <a:endParaRPr lang="zh-CN" altLang="en-US" dirty="0">
              <a:solidFill>
                <a:srgbClr val="FF0000"/>
              </a:solidFill>
            </a:endParaRPr>
          </a:p>
        </p:txBody>
      </p:sp>
      <p:sp>
        <p:nvSpPr>
          <p:cNvPr id="29" name="矩形 28"/>
          <p:cNvSpPr/>
          <p:nvPr/>
        </p:nvSpPr>
        <p:spPr>
          <a:xfrm>
            <a:off x="2033724" y="5122976"/>
            <a:ext cx="1950021" cy="276999"/>
          </a:xfrm>
          <a:prstGeom prst="rect">
            <a:avLst/>
          </a:prstGeom>
        </p:spPr>
        <p:txBody>
          <a:bodyPr wrap="none">
            <a:spAutoFit/>
          </a:bodyPr>
          <a:lstStyle/>
          <a:p>
            <a:r>
              <a:rPr lang="en-US" altLang="zh-CN" dirty="0" smtClean="0">
                <a:solidFill>
                  <a:schemeClr val="dk1"/>
                </a:solidFill>
                <a:ea typeface="Times New Roman"/>
                <a:cs typeface="Times New Roman"/>
              </a:rPr>
              <a:t>B54=1, HE/EHT P160 = HE</a:t>
            </a:r>
            <a:endParaRPr lang="zh-CN" altLang="en-US" dirty="0"/>
          </a:p>
        </p:txBody>
      </p:sp>
      <p:sp>
        <p:nvSpPr>
          <p:cNvPr id="30" name="文本框 29"/>
          <p:cNvSpPr txBox="1"/>
          <p:nvPr/>
        </p:nvSpPr>
        <p:spPr>
          <a:xfrm>
            <a:off x="6244046" y="4553440"/>
            <a:ext cx="2209800" cy="461665"/>
          </a:xfrm>
          <a:prstGeom prst="rect">
            <a:avLst/>
          </a:prstGeom>
          <a:noFill/>
        </p:spPr>
        <p:txBody>
          <a:bodyPr wrap="square" rtlCol="0">
            <a:spAutoFit/>
          </a:bodyPr>
          <a:lstStyle/>
          <a:p>
            <a:r>
              <a:rPr lang="en-US" altLang="zh-CN" dirty="0" smtClean="0"/>
              <a:t>Special user field is present, transmit EHT</a:t>
            </a:r>
            <a:endParaRPr lang="zh-CN" altLang="en-US" dirty="0"/>
          </a:p>
        </p:txBody>
      </p:sp>
      <p:sp>
        <p:nvSpPr>
          <p:cNvPr id="32" name="乘号 31"/>
          <p:cNvSpPr/>
          <p:nvPr/>
        </p:nvSpPr>
        <p:spPr bwMode="auto">
          <a:xfrm>
            <a:off x="6766833" y="4397679"/>
            <a:ext cx="838200" cy="735242"/>
          </a:xfrm>
          <a:prstGeom prst="mathMultiply">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33" name="文本框 32"/>
          <p:cNvSpPr txBox="1"/>
          <p:nvPr/>
        </p:nvSpPr>
        <p:spPr>
          <a:xfrm>
            <a:off x="6244046" y="3926546"/>
            <a:ext cx="2209800" cy="461665"/>
          </a:xfrm>
          <a:prstGeom prst="rect">
            <a:avLst/>
          </a:prstGeom>
          <a:noFill/>
        </p:spPr>
        <p:txBody>
          <a:bodyPr wrap="square" rtlCol="0">
            <a:spAutoFit/>
          </a:bodyPr>
          <a:lstStyle/>
          <a:p>
            <a:r>
              <a:rPr lang="en-US" altLang="zh-CN" dirty="0" smtClean="0"/>
              <a:t>Special user field is present, transmit EHT</a:t>
            </a:r>
            <a:endParaRPr lang="zh-CN" altLang="en-US" dirty="0"/>
          </a:p>
        </p:txBody>
      </p:sp>
    </p:spTree>
    <p:extLst>
      <p:ext uri="{BB962C8B-B14F-4D97-AF65-F5344CB8AC3E}">
        <p14:creationId xmlns:p14="http://schemas.microsoft.com/office/powerpoint/2010/main" val="1384169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533400" y="1672726"/>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Method 2: B54=0, EHT PPDU in P160, then User field is EHT variant; B55=1, HE PPDU in P160, then User field is HE variant.</a:t>
            </a:r>
          </a:p>
          <a:p>
            <a:pPr algn="just">
              <a:spcBef>
                <a:spcPts val="0"/>
              </a:spcBef>
              <a:buSzPct val="100000"/>
            </a:pPr>
            <a:endParaRPr lang="en-US" altLang="zh-CN" sz="1800" dirty="0" smtClean="0">
              <a:solidFill>
                <a:schemeClr val="dk1"/>
              </a:solidFill>
              <a:ea typeface="Times New Roman"/>
              <a:cs typeface="Times New Roman"/>
            </a:endParaRPr>
          </a:p>
          <a:p>
            <a:pPr algn="just">
              <a:spcBef>
                <a:spcPts val="0"/>
              </a:spcBef>
              <a:buSzPct val="100000"/>
            </a:pPr>
            <a:r>
              <a:rPr lang="en-US" altLang="zh-CN" sz="1800" dirty="0" smtClean="0">
                <a:solidFill>
                  <a:schemeClr val="dk1"/>
                </a:solidFill>
                <a:ea typeface="Times New Roman"/>
                <a:cs typeface="Times New Roman"/>
              </a:rPr>
              <a:t>Issue of method 2: </a:t>
            </a:r>
            <a:r>
              <a:rPr lang="en-US" altLang="zh-CN" sz="1800" dirty="0"/>
              <a:t>enables an R1 non-AP STA to participate in the HE portion of the A-PPDU </a:t>
            </a:r>
            <a:r>
              <a:rPr lang="en-US" altLang="zh-CN" sz="1800" dirty="0" smtClean="0"/>
              <a:t>but </a:t>
            </a:r>
            <a:r>
              <a:rPr lang="en-US" altLang="zh-CN" sz="1800" u="sng" dirty="0"/>
              <a:t>not</a:t>
            </a:r>
            <a:r>
              <a:rPr lang="en-US" altLang="zh-CN" sz="1800" dirty="0"/>
              <a:t> the EHT portion of the </a:t>
            </a:r>
            <a:r>
              <a:rPr lang="en-US" altLang="zh-CN" sz="1800" dirty="0" smtClean="0"/>
              <a:t>A-PPDU.</a:t>
            </a:r>
            <a:r>
              <a:rPr lang="en-US" altLang="zh-CN" sz="1800" b="0" dirty="0" smtClean="0">
                <a:solidFill>
                  <a:schemeClr val="dk1"/>
                </a:solidFill>
                <a:ea typeface="Times New Roman"/>
                <a:cs typeface="Times New Roman"/>
              </a:rPr>
              <a:t> </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Discussion: although in R1, we restrict AP to send trigger to solicit A-PPDU. Whilst we don’t want to exclude the possibility where a R1 STA could later transmit EHT PPDU within A-PPDU, solicited by a R2 AP in R2 stage. The transmission could be transparent to a R1 STA.</a:t>
            </a:r>
          </a:p>
          <a:p>
            <a:pPr algn="just">
              <a:spcBef>
                <a:spcPts val="0"/>
              </a:spcBef>
              <a:buSzPct val="100000"/>
            </a:pPr>
            <a:endParaRPr lang="en-US" altLang="zh-CN" sz="1800" b="0" dirty="0" smtClean="0">
              <a:solidFill>
                <a:schemeClr val="dk1"/>
              </a:solidFill>
              <a:ea typeface="Times New Roman"/>
              <a:cs typeface="Times New Roman"/>
            </a:endParaRPr>
          </a:p>
        </p:txBody>
      </p:sp>
      <p:sp>
        <p:nvSpPr>
          <p:cNvPr id="8" name="Rectangle 2"/>
          <p:cNvSpPr>
            <a:spLocks noGrp="1" noChangeArrowheads="1"/>
          </p:cNvSpPr>
          <p:nvPr>
            <p:ph type="title"/>
          </p:nvPr>
        </p:nvSpPr>
        <p:spPr>
          <a:xfrm>
            <a:off x="609600" y="947783"/>
            <a:ext cx="8001000" cy="533400"/>
          </a:xfrm>
          <a:noFill/>
          <a:ln/>
        </p:spPr>
        <p:txBody>
          <a:bodyPr/>
          <a:lstStyle/>
          <a:p>
            <a:r>
              <a:rPr lang="en-IE" altLang="zh-CN">
                <a:solidFill>
                  <a:schemeClr val="tx1"/>
                </a:solidFill>
              </a:rPr>
              <a:t>HE or EHT </a:t>
            </a:r>
            <a:r>
              <a:rPr lang="en-IE" altLang="zh-CN" smtClean="0">
                <a:solidFill>
                  <a:schemeClr val="tx1"/>
                </a:solidFill>
              </a:rPr>
              <a:t>– Method 2</a:t>
            </a:r>
            <a:endParaRPr lang="en-US" dirty="0">
              <a:solidFill>
                <a:schemeClr val="tx1"/>
              </a:solidFill>
            </a:endParaRPr>
          </a:p>
        </p:txBody>
      </p:sp>
    </p:spTree>
    <p:extLst>
      <p:ext uri="{BB962C8B-B14F-4D97-AF65-F5344CB8AC3E}">
        <p14:creationId xmlns:p14="http://schemas.microsoft.com/office/powerpoint/2010/main" val="28429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533400" y="15240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smtClean="0">
                <a:solidFill>
                  <a:schemeClr val="dk1"/>
                </a:solidFill>
                <a:ea typeface="Times New Roman"/>
                <a:cs typeface="Times New Roman"/>
              </a:rPr>
              <a:t>For example, later in R2, the UL BW is set to 3 (160MHz), UL BW Extension is set to 2 (320MHz-1), then a R2 AP could solicit HE PPDU in P160 and EHT PPDU in S160 with B54=1 indicating HE TB PPDU in P160, and B55=0, the special User field is present.</a:t>
            </a: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In this case, a </a:t>
            </a:r>
            <a:r>
              <a:rPr lang="en-US" altLang="zh-CN" sz="1800" b="0" dirty="0">
                <a:solidFill>
                  <a:schemeClr val="dk1"/>
                </a:solidFill>
                <a:ea typeface="Times New Roman"/>
                <a:cs typeface="Times New Roman"/>
              </a:rPr>
              <a:t>R1 EHT STA </a:t>
            </a:r>
            <a:r>
              <a:rPr lang="en-US" altLang="zh-CN" sz="1800" b="0" dirty="0" smtClean="0">
                <a:solidFill>
                  <a:schemeClr val="dk1"/>
                </a:solidFill>
                <a:ea typeface="Times New Roman"/>
                <a:cs typeface="Times New Roman"/>
              </a:rPr>
              <a:t>will think all User fields are HE variant, and hence this EHT STA cannot be solicited to transmit EHT TB PPDU.</a:t>
            </a: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dirty="0">
                <a:solidFill>
                  <a:schemeClr val="tx1"/>
                </a:solidFill>
              </a:rPr>
              <a:t>HE or EHT </a:t>
            </a:r>
            <a:r>
              <a:rPr lang="en-IE" altLang="zh-CN" dirty="0" smtClean="0">
                <a:solidFill>
                  <a:schemeClr val="tx1"/>
                </a:solidFill>
              </a:rPr>
              <a:t>– Method 2 (cont’d)</a:t>
            </a:r>
            <a:endParaRPr lang="en-US" dirty="0">
              <a:solidFill>
                <a:schemeClr val="tx1"/>
              </a:solidFill>
            </a:endParaRPr>
          </a:p>
        </p:txBody>
      </p:sp>
      <p:sp>
        <p:nvSpPr>
          <p:cNvPr id="7" name="矩形 6"/>
          <p:cNvSpPr/>
          <p:nvPr/>
        </p:nvSpPr>
        <p:spPr bwMode="auto">
          <a:xfrm>
            <a:off x="2743200" y="423212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9" name="矩形 8"/>
          <p:cNvSpPr/>
          <p:nvPr/>
        </p:nvSpPr>
        <p:spPr bwMode="auto">
          <a:xfrm>
            <a:off x="4953000" y="4232121"/>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EHT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0" name="矩形 9"/>
          <p:cNvSpPr/>
          <p:nvPr/>
        </p:nvSpPr>
        <p:spPr bwMode="auto">
          <a:xfrm>
            <a:off x="2743200" y="486898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Trigger</a:t>
            </a:r>
            <a:r>
              <a:rPr kumimoji="0" lang="en-US" altLang="zh-CN" sz="1200" b="0" i="0" u="none" strike="noStrike" cap="none" normalizeH="0" dirty="0" smtClean="0">
                <a:ln>
                  <a:noFill/>
                </a:ln>
                <a:solidFill>
                  <a:schemeClr val="tx1"/>
                </a:solidFill>
                <a:effectLst/>
                <a:latin typeface="Times New Roman" charset="0"/>
              </a:rPr>
              <a:t>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1" name="矩形 10"/>
          <p:cNvSpPr/>
          <p:nvPr/>
        </p:nvSpPr>
        <p:spPr bwMode="auto">
          <a:xfrm>
            <a:off x="4953000" y="4868988"/>
            <a:ext cx="1828800" cy="63686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文本框 11"/>
          <p:cNvSpPr txBox="1"/>
          <p:nvPr/>
        </p:nvSpPr>
        <p:spPr>
          <a:xfrm>
            <a:off x="2023940" y="5067895"/>
            <a:ext cx="500458" cy="276999"/>
          </a:xfrm>
          <a:prstGeom prst="rect">
            <a:avLst/>
          </a:prstGeom>
          <a:noFill/>
        </p:spPr>
        <p:txBody>
          <a:bodyPr wrap="none" rtlCol="0">
            <a:spAutoFit/>
          </a:bodyPr>
          <a:lstStyle/>
          <a:p>
            <a:r>
              <a:rPr lang="en-US" altLang="zh-CN" dirty="0" smtClean="0"/>
              <a:t>P160</a:t>
            </a:r>
            <a:endParaRPr lang="zh-CN" altLang="en-US" dirty="0"/>
          </a:p>
        </p:txBody>
      </p:sp>
      <p:sp>
        <p:nvSpPr>
          <p:cNvPr id="13" name="文本框 12"/>
          <p:cNvSpPr txBox="1"/>
          <p:nvPr/>
        </p:nvSpPr>
        <p:spPr>
          <a:xfrm>
            <a:off x="2023940" y="4412054"/>
            <a:ext cx="500458" cy="276999"/>
          </a:xfrm>
          <a:prstGeom prst="rect">
            <a:avLst/>
          </a:prstGeom>
          <a:noFill/>
        </p:spPr>
        <p:txBody>
          <a:bodyPr wrap="none" rtlCol="0">
            <a:spAutoFit/>
          </a:bodyPr>
          <a:lstStyle/>
          <a:p>
            <a:r>
              <a:rPr lang="en-US" altLang="zh-CN" dirty="0" smtClean="0"/>
              <a:t>S160</a:t>
            </a:r>
            <a:endParaRPr lang="zh-CN" altLang="en-US" dirty="0"/>
          </a:p>
        </p:txBody>
      </p:sp>
      <p:sp>
        <p:nvSpPr>
          <p:cNvPr id="14" name="矩形 13"/>
          <p:cNvSpPr/>
          <p:nvPr/>
        </p:nvSpPr>
        <p:spPr>
          <a:xfrm>
            <a:off x="2667000" y="3756093"/>
            <a:ext cx="2799805" cy="461665"/>
          </a:xfrm>
          <a:prstGeom prst="rect">
            <a:avLst/>
          </a:prstGeom>
        </p:spPr>
        <p:txBody>
          <a:bodyPr wrap="square">
            <a:spAutoFit/>
          </a:bodyPr>
          <a:lstStyle/>
          <a:p>
            <a:r>
              <a:rPr lang="en-US" altLang="zh-CN" dirty="0">
                <a:solidFill>
                  <a:schemeClr val="dk1"/>
                </a:solidFill>
                <a:ea typeface="Times New Roman"/>
                <a:cs typeface="Times New Roman"/>
              </a:rPr>
              <a:t>UL BW is set to 3 (160MHz), </a:t>
            </a:r>
            <a:endParaRPr lang="en-US" altLang="zh-CN" dirty="0" smtClean="0">
              <a:solidFill>
                <a:schemeClr val="dk1"/>
              </a:solidFill>
              <a:ea typeface="Times New Roman"/>
              <a:cs typeface="Times New Roman"/>
            </a:endParaRPr>
          </a:p>
          <a:p>
            <a:r>
              <a:rPr lang="en-US" altLang="zh-CN" dirty="0" smtClean="0">
                <a:solidFill>
                  <a:schemeClr val="dk1"/>
                </a:solidFill>
                <a:ea typeface="Times New Roman"/>
                <a:cs typeface="Times New Roman"/>
              </a:rPr>
              <a:t>UL </a:t>
            </a:r>
            <a:r>
              <a:rPr lang="en-US" altLang="zh-CN" dirty="0">
                <a:solidFill>
                  <a:schemeClr val="dk1"/>
                </a:solidFill>
                <a:ea typeface="Times New Roman"/>
                <a:cs typeface="Times New Roman"/>
              </a:rPr>
              <a:t>BW Extension is set to 2 (320MHz-1), </a:t>
            </a:r>
            <a:endParaRPr lang="zh-CN" altLang="en-US" dirty="0"/>
          </a:p>
        </p:txBody>
      </p:sp>
      <p:sp>
        <p:nvSpPr>
          <p:cNvPr id="15" name="矩形 14"/>
          <p:cNvSpPr/>
          <p:nvPr/>
        </p:nvSpPr>
        <p:spPr>
          <a:xfrm>
            <a:off x="2667000" y="5805100"/>
            <a:ext cx="2387192" cy="276999"/>
          </a:xfrm>
          <a:prstGeom prst="rect">
            <a:avLst/>
          </a:prstGeom>
        </p:spPr>
        <p:txBody>
          <a:bodyPr wrap="none">
            <a:spAutoFit/>
          </a:bodyPr>
          <a:lstStyle/>
          <a:p>
            <a:r>
              <a:rPr lang="en-US" altLang="zh-CN" dirty="0">
                <a:ea typeface="Times New Roman"/>
                <a:cs typeface="Times New Roman"/>
              </a:rPr>
              <a:t>B55=0, special User field is present</a:t>
            </a:r>
            <a:endParaRPr lang="zh-CN" altLang="en-US" dirty="0"/>
          </a:p>
        </p:txBody>
      </p:sp>
      <p:sp>
        <p:nvSpPr>
          <p:cNvPr id="16" name="矩形 15"/>
          <p:cNvSpPr/>
          <p:nvPr/>
        </p:nvSpPr>
        <p:spPr>
          <a:xfrm>
            <a:off x="2667000" y="5545097"/>
            <a:ext cx="1950021" cy="276999"/>
          </a:xfrm>
          <a:prstGeom prst="rect">
            <a:avLst/>
          </a:prstGeom>
        </p:spPr>
        <p:txBody>
          <a:bodyPr wrap="none">
            <a:spAutoFit/>
          </a:bodyPr>
          <a:lstStyle/>
          <a:p>
            <a:r>
              <a:rPr lang="en-US" altLang="zh-CN" dirty="0" smtClean="0">
                <a:solidFill>
                  <a:schemeClr val="dk1"/>
                </a:solidFill>
                <a:ea typeface="Times New Roman"/>
                <a:cs typeface="Times New Roman"/>
              </a:rPr>
              <a:t>B54=1, </a:t>
            </a:r>
            <a:r>
              <a:rPr lang="en-US" altLang="zh-CN" dirty="0" smtClean="0">
                <a:solidFill>
                  <a:srgbClr val="FF0000"/>
                </a:solidFill>
                <a:ea typeface="Times New Roman"/>
                <a:cs typeface="Times New Roman"/>
              </a:rPr>
              <a:t>HE/EHT P160 = HE</a:t>
            </a:r>
            <a:endParaRPr lang="zh-CN" altLang="en-US" dirty="0">
              <a:solidFill>
                <a:srgbClr val="FF0000"/>
              </a:solidFill>
            </a:endParaRPr>
          </a:p>
        </p:txBody>
      </p:sp>
      <p:sp>
        <p:nvSpPr>
          <p:cNvPr id="17" name="文本框 16"/>
          <p:cNvSpPr txBox="1"/>
          <p:nvPr/>
        </p:nvSpPr>
        <p:spPr>
          <a:xfrm>
            <a:off x="6773091" y="5048921"/>
            <a:ext cx="2280240" cy="276999"/>
          </a:xfrm>
          <a:prstGeom prst="rect">
            <a:avLst/>
          </a:prstGeom>
          <a:noFill/>
        </p:spPr>
        <p:txBody>
          <a:bodyPr wrap="none" rtlCol="0">
            <a:spAutoFit/>
          </a:bodyPr>
          <a:lstStyle/>
          <a:p>
            <a:r>
              <a:rPr lang="en-US" altLang="zh-CN" dirty="0" smtClean="0"/>
              <a:t>HE/EHT P160=HE, transmit HE</a:t>
            </a:r>
            <a:endParaRPr lang="zh-CN" altLang="en-US" dirty="0"/>
          </a:p>
        </p:txBody>
      </p:sp>
      <p:sp>
        <p:nvSpPr>
          <p:cNvPr id="18" name="文本框 17"/>
          <p:cNvSpPr txBox="1"/>
          <p:nvPr/>
        </p:nvSpPr>
        <p:spPr>
          <a:xfrm>
            <a:off x="6862082" y="4412053"/>
            <a:ext cx="1814920" cy="276999"/>
          </a:xfrm>
          <a:prstGeom prst="rect">
            <a:avLst/>
          </a:prstGeom>
          <a:noFill/>
        </p:spPr>
        <p:txBody>
          <a:bodyPr wrap="none" rtlCol="0">
            <a:spAutoFit/>
          </a:bodyPr>
          <a:lstStyle/>
          <a:p>
            <a:r>
              <a:rPr lang="en-US" altLang="zh-CN" dirty="0" smtClean="0"/>
              <a:t>PS160=P160, transmit HE</a:t>
            </a:r>
            <a:endParaRPr lang="zh-CN" altLang="en-US" dirty="0"/>
          </a:p>
        </p:txBody>
      </p:sp>
      <p:sp>
        <p:nvSpPr>
          <p:cNvPr id="2" name="乘号 1"/>
          <p:cNvSpPr/>
          <p:nvPr/>
        </p:nvSpPr>
        <p:spPr bwMode="auto">
          <a:xfrm>
            <a:off x="7391400" y="4196499"/>
            <a:ext cx="838200" cy="735242"/>
          </a:xfrm>
          <a:prstGeom prst="mathMultiply">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0566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533400" y="1556432"/>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dirty="0">
                <a:solidFill>
                  <a:schemeClr val="dk1"/>
                </a:solidFill>
                <a:ea typeface="Times New Roman"/>
                <a:cs typeface="Times New Roman"/>
              </a:rPr>
              <a:t>Method 3: </a:t>
            </a:r>
            <a:r>
              <a:rPr lang="en-US" altLang="zh-CN" sz="1800" b="0" dirty="0" smtClean="0">
                <a:solidFill>
                  <a:schemeClr val="dk1"/>
                </a:solidFill>
                <a:ea typeface="Times New Roman"/>
                <a:cs typeface="Times New Roman"/>
              </a:rPr>
              <a:t>rely </a:t>
            </a:r>
            <a:r>
              <a:rPr lang="en-US" altLang="zh-CN" sz="1800" b="0" dirty="0">
                <a:solidFill>
                  <a:schemeClr val="dk1"/>
                </a:solidFill>
                <a:ea typeface="Times New Roman"/>
                <a:cs typeface="Times New Roman"/>
              </a:rPr>
              <a:t>on both </a:t>
            </a:r>
            <a:r>
              <a:rPr lang="en-US" altLang="zh-CN" sz="1800" b="0" dirty="0" smtClean="0">
                <a:solidFill>
                  <a:schemeClr val="dk1"/>
                </a:solidFill>
                <a:ea typeface="Times New Roman"/>
                <a:cs typeface="Times New Roman"/>
              </a:rPr>
              <a:t>B54 in common field </a:t>
            </a:r>
            <a:r>
              <a:rPr lang="en-US" altLang="zh-CN" sz="1800" b="0" dirty="0">
                <a:solidFill>
                  <a:schemeClr val="dk1"/>
                </a:solidFill>
                <a:ea typeface="Times New Roman"/>
                <a:cs typeface="Times New Roman"/>
              </a:rPr>
              <a:t>and B39 in User field (PS160 for EHT variant and reserved for HE variant)</a:t>
            </a: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05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r>
              <a:rPr lang="en-US" altLang="zh-CN" sz="1800" b="0" dirty="0" smtClean="0">
                <a:solidFill>
                  <a:schemeClr val="dk1"/>
                </a:solidFill>
                <a:ea typeface="Times New Roman"/>
                <a:cs typeface="Times New Roman"/>
              </a:rPr>
              <a:t>Rewriting method </a:t>
            </a:r>
            <a:r>
              <a:rPr lang="en-US" altLang="zh-CN" sz="1800" b="0" dirty="0">
                <a:solidFill>
                  <a:schemeClr val="dk1"/>
                </a:solidFill>
                <a:ea typeface="Times New Roman"/>
                <a:cs typeface="Times New Roman"/>
              </a:rPr>
              <a:t>3 in a simple way</a:t>
            </a:r>
            <a:r>
              <a:rPr lang="en-US" altLang="zh-CN" sz="1800" b="0" dirty="0" smtClean="0">
                <a:solidFill>
                  <a:schemeClr val="dk1"/>
                </a:solidFill>
                <a:ea typeface="Times New Roman"/>
                <a:cs typeface="Times New Roman"/>
              </a:rPr>
              <a:t>:</a:t>
            </a:r>
          </a:p>
          <a:p>
            <a:pPr lvl="1" algn="just">
              <a:spcBef>
                <a:spcPts val="0"/>
              </a:spcBef>
              <a:buSzPct val="100000"/>
            </a:pPr>
            <a:r>
              <a:rPr lang="en-US" altLang="zh-CN" sz="1800" dirty="0" smtClean="0">
                <a:solidFill>
                  <a:schemeClr val="dk1"/>
                </a:solidFill>
                <a:ea typeface="Times New Roman"/>
                <a:cs typeface="Times New Roman"/>
              </a:rPr>
              <a:t>B54 of common field = 1, B39 of a User field = 0, then HE variant;</a:t>
            </a:r>
          </a:p>
          <a:p>
            <a:pPr lvl="1" algn="just">
              <a:spcBef>
                <a:spcPts val="0"/>
              </a:spcBef>
              <a:buSzPct val="100000"/>
            </a:pPr>
            <a:r>
              <a:rPr lang="en-US" altLang="zh-CN" sz="1800" dirty="0" smtClean="0">
                <a:solidFill>
                  <a:schemeClr val="dk1"/>
                </a:solidFill>
                <a:ea typeface="Times New Roman"/>
                <a:cs typeface="Times New Roman"/>
              </a:rPr>
              <a:t>Otherwise, EHT variant.</a:t>
            </a:r>
            <a:endParaRPr lang="en-US" altLang="zh-CN" sz="1800" b="0" dirty="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3</a:t>
            </a:r>
            <a:endParaRPr lang="en-US" dirty="0">
              <a:solidFill>
                <a:schemeClr val="tx1"/>
              </a:solidFill>
            </a:endParaRPr>
          </a:p>
        </p:txBody>
      </p:sp>
      <mc:AlternateContent xmlns:mc="http://schemas.openxmlformats.org/markup-compatibility/2006" xmlns:a14="http://schemas.microsoft.com/office/drawing/2010/main">
        <mc:Choice Requires="a14">
          <p:graphicFrame>
            <p:nvGraphicFramePr>
              <p:cNvPr id="2" name="表格 1"/>
              <p:cNvGraphicFramePr>
                <a:graphicFrameLocks noGrp="1"/>
              </p:cNvGraphicFramePr>
              <p:nvPr>
                <p:extLst>
                  <p:ext uri="{D42A27DB-BD31-4B8C-83A1-F6EECF244321}">
                    <p14:modId xmlns:p14="http://schemas.microsoft.com/office/powerpoint/2010/main" val="3485693167"/>
                  </p:ext>
                </p:extLst>
              </p:nvPr>
            </p:nvGraphicFramePr>
            <p:xfrm>
              <a:off x="1066800" y="2362200"/>
              <a:ext cx="7105650" cy="2438400"/>
            </p:xfrm>
            <a:graphic>
              <a:graphicData uri="http://schemas.openxmlformats.org/drawingml/2006/table">
                <a:tbl>
                  <a:tblPr firstRow="1" firstCol="1" bandRow="1">
                    <a:tableStyleId>{5C22544A-7EE6-4342-B048-85BDC9FD1C3A}</a:tableStyleId>
                  </a:tblPr>
                  <a:tblGrid>
                    <a:gridCol w="1089787"/>
                    <a:gridCol w="751602"/>
                    <a:gridCol w="822280"/>
                    <a:gridCol w="3146245"/>
                    <a:gridCol w="1295736"/>
                  </a:tblGrid>
                  <a:tr h="487680">
                    <a:tc>
                      <a:txBody>
                        <a:bodyPr/>
                        <a:lstStyle/>
                        <a:p>
                          <a:pPr algn="ctr">
                            <a:spcAft>
                              <a:spcPts val="0"/>
                            </a:spcAft>
                          </a:pPr>
                          <a:r>
                            <a:rPr lang="en-US" sz="1400" dirty="0">
                              <a:solidFill>
                                <a:schemeClr val="tx1"/>
                              </a:solidFill>
                              <a:effectLst/>
                            </a:rPr>
                            <a:t>HE/EHT P160 (B54)</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PS160 (B39)</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Comments</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When Transmitted</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dirty="0">
                              <a:solidFill>
                                <a:schemeClr val="tx1"/>
                              </a:solidFill>
                              <a:effectLst/>
                            </a:rPr>
                            <a:t>1</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0</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HE</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(P160=HE &amp; STA in P160)</a:t>
                          </a:r>
                          <a14:m>
                            <m:oMath xmlns:m="http://schemas.openxmlformats.org/officeDocument/2006/math">
                              <m:r>
                                <a:rPr lang="en-US" sz="1400">
                                  <a:solidFill>
                                    <a:schemeClr val="tx1"/>
                                  </a:solidFill>
                                  <a:effectLst/>
                                  <a:latin typeface="Cambria Math" panose="02040503050406030204" pitchFamily="18" charset="0"/>
                                </a:rPr>
                                <m:t>→ </m:t>
                              </m:r>
                            </m:oMath>
                          </a14:m>
                          <a:r>
                            <a:rPr lang="en-US" sz="1400" dirty="0">
                              <a:solidFill>
                                <a:schemeClr val="tx1"/>
                              </a:solidFill>
                              <a:effectLst/>
                            </a:rPr>
                            <a:t>HE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a:solidFill>
                                <a:schemeClr val="tx1"/>
                              </a:solidFill>
                              <a:effectLst/>
                            </a:rPr>
                            <a:t>11ax</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(P160=HE &amp; STA in S160)</a:t>
                          </a:r>
                          <a14:m>
                            <m:oMath xmlns:m="http://schemas.openxmlformats.org/officeDocument/2006/math">
                              <m:r>
                                <a:rPr lang="en-US" sz="1400">
                                  <a:solidFill>
                                    <a:schemeClr val="tx1"/>
                                  </a:solidFill>
                                  <a:effectLst/>
                                  <a:latin typeface="Cambria Math" panose="02040503050406030204" pitchFamily="18" charset="0"/>
                                </a:rPr>
                                <m:t>→ </m:t>
                              </m:r>
                            </m:oMath>
                          </a14:m>
                          <a:r>
                            <a:rPr lang="en-US" sz="1400" dirty="0">
                              <a:solidFill>
                                <a:schemeClr val="tx1"/>
                              </a:solidFill>
                              <a:effectLst/>
                            </a:rPr>
                            <a:t>EHT TB PPDU within S160 of A-PPDU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a:solidFill>
                                <a:schemeClr val="tx1"/>
                              </a:solidFill>
                              <a:effectLst/>
                            </a:rPr>
                            <a:t>11be R2</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(P160=EHT &amp; STA in P160)</a:t>
                          </a:r>
                          <a14:m>
                            <m:oMath xmlns:m="http://schemas.openxmlformats.org/officeDocument/2006/math">
                              <m:r>
                                <a:rPr lang="en-US" sz="1400">
                                  <a:solidFill>
                                    <a:schemeClr val="tx1"/>
                                  </a:solidFill>
                                  <a:effectLst/>
                                  <a:latin typeface="Cambria Math" panose="02040503050406030204" pitchFamily="18" charset="0"/>
                                </a:rPr>
                                <m:t>→ </m:t>
                              </m:r>
                            </m:oMath>
                          </a14:m>
                          <a:r>
                            <a:rPr lang="en-US" sz="1400" dirty="0">
                              <a:solidFill>
                                <a:schemeClr val="tx1"/>
                              </a:solidFill>
                              <a:effectLst/>
                            </a:rPr>
                            <a:t>EHT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smtClean="0">
                              <a:solidFill>
                                <a:schemeClr val="tx1"/>
                              </a:solidFill>
                              <a:effectLst/>
                            </a:rPr>
                            <a:t>(P160=EHT &amp; STA in S160)</a:t>
                          </a:r>
                          <a14:m>
                            <m:oMath xmlns:m="http://schemas.openxmlformats.org/officeDocument/2006/math">
                              <m:r>
                                <a:rPr lang="en-US" sz="1400">
                                  <a:solidFill>
                                    <a:schemeClr val="tx1"/>
                                  </a:solidFill>
                                  <a:effectLst/>
                                  <a:latin typeface="Cambria Math" panose="02040503050406030204" pitchFamily="18" charset="0"/>
                                </a:rPr>
                                <m:t>→ </m:t>
                              </m:r>
                            </m:oMath>
                          </a14:m>
                          <a:r>
                            <a:rPr lang="en-US" sz="1400" dirty="0">
                              <a:solidFill>
                                <a:schemeClr val="tx1"/>
                              </a:solidFill>
                              <a:effectLst/>
                            </a:rPr>
                            <a:t>EHT 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Choice>
        <mc:Fallback xmlns="">
          <p:graphicFrame>
            <p:nvGraphicFramePr>
              <p:cNvPr id="2" name="表格 1"/>
              <p:cNvGraphicFramePr>
                <a:graphicFrameLocks noGrp="1"/>
              </p:cNvGraphicFramePr>
              <p:nvPr>
                <p:extLst>
                  <p:ext uri="{D42A27DB-BD31-4B8C-83A1-F6EECF244321}">
                    <p14:modId xmlns:p14="http://schemas.microsoft.com/office/powerpoint/2010/main" val="3485693167"/>
                  </p:ext>
                </p:extLst>
              </p:nvPr>
            </p:nvGraphicFramePr>
            <p:xfrm>
              <a:off x="1066800" y="2362200"/>
              <a:ext cx="7105650" cy="2438400"/>
            </p:xfrm>
            <a:graphic>
              <a:graphicData uri="http://schemas.openxmlformats.org/drawingml/2006/table">
                <a:tbl>
                  <a:tblPr firstRow="1" firstCol="1" bandRow="1">
                    <a:tableStyleId>{5C22544A-7EE6-4342-B048-85BDC9FD1C3A}</a:tableStyleId>
                  </a:tblPr>
                  <a:tblGrid>
                    <a:gridCol w="1089787"/>
                    <a:gridCol w="751602"/>
                    <a:gridCol w="822280"/>
                    <a:gridCol w="3146245"/>
                    <a:gridCol w="1295736"/>
                  </a:tblGrid>
                  <a:tr h="487680">
                    <a:tc>
                      <a:txBody>
                        <a:bodyPr/>
                        <a:lstStyle/>
                        <a:p>
                          <a:pPr algn="ctr">
                            <a:spcAft>
                              <a:spcPts val="0"/>
                            </a:spcAft>
                          </a:pPr>
                          <a:r>
                            <a:rPr lang="en-US" sz="1400" dirty="0">
                              <a:solidFill>
                                <a:schemeClr val="tx1"/>
                              </a:solidFill>
                              <a:effectLst/>
                            </a:rPr>
                            <a:t>HE/EHT P160 (B54)</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PS160 (B39)</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TB PPDU</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Comments</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When Transmitted</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dirty="0">
                              <a:solidFill>
                                <a:schemeClr val="tx1"/>
                              </a:solidFill>
                              <a:effectLst/>
                            </a:rPr>
                            <a:t>1</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0</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dirty="0">
                              <a:solidFill>
                                <a:schemeClr val="tx1"/>
                              </a:solidFill>
                              <a:effectLst/>
                            </a:rPr>
                            <a:t>HE</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112500" r="-41667" b="-308750"/>
                          </a:stretch>
                        </a:blipFill>
                      </a:tcPr>
                    </a:tc>
                    <a:tc>
                      <a:txBody>
                        <a:bodyPr/>
                        <a:lstStyle/>
                        <a:p>
                          <a:pPr>
                            <a:spcAft>
                              <a:spcPts val="0"/>
                            </a:spcAft>
                          </a:pPr>
                          <a:r>
                            <a:rPr lang="en-US" sz="1400">
                              <a:solidFill>
                                <a:schemeClr val="tx1"/>
                              </a:solidFill>
                              <a:effectLst/>
                            </a:rPr>
                            <a:t>11ax</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209877" r="-41667" b="-204938"/>
                          </a:stretch>
                        </a:blipFill>
                      </a:tcPr>
                    </a:tc>
                    <a:tc>
                      <a:txBody>
                        <a:bodyPr/>
                        <a:lstStyle/>
                        <a:p>
                          <a:pPr>
                            <a:spcAft>
                              <a:spcPts val="0"/>
                            </a:spcAft>
                          </a:pPr>
                          <a:r>
                            <a:rPr lang="en-US" sz="1400">
                              <a:solidFill>
                                <a:schemeClr val="tx1"/>
                              </a:solidFill>
                              <a:effectLst/>
                            </a:rPr>
                            <a:t>11be R2</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313750" r="-41667" b="-107500"/>
                          </a:stretch>
                        </a:blip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80">
                    <a:tc>
                      <a:txBody>
                        <a:bodyPr/>
                        <a:lstStyle/>
                        <a:p>
                          <a:pPr algn="ctr">
                            <a:spcAft>
                              <a:spcPts val="0"/>
                            </a:spcAft>
                          </a:pPr>
                          <a:r>
                            <a:rPr lang="en-US" sz="1400">
                              <a:solidFill>
                                <a:schemeClr val="tx1"/>
                              </a:solidFill>
                              <a:effectLst/>
                            </a:rPr>
                            <a:t>0</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1</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400">
                              <a:solidFill>
                                <a:schemeClr val="tx1"/>
                              </a:solidFill>
                              <a:effectLst/>
                            </a:rPr>
                            <a:t>EHT</a:t>
                          </a:r>
                          <a:endParaRPr lang="zh-CN" sz="140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85078" t="-413750" r="-41667" b="-7500"/>
                          </a:stretch>
                        </a:blipFill>
                      </a:tcPr>
                    </a:tc>
                    <a:tc>
                      <a:txBody>
                        <a:bodyPr/>
                        <a:lstStyle/>
                        <a:p>
                          <a:pPr>
                            <a:spcAft>
                              <a:spcPts val="0"/>
                            </a:spcAft>
                          </a:pPr>
                          <a:r>
                            <a:rPr lang="en-US" sz="1400" dirty="0">
                              <a:solidFill>
                                <a:schemeClr val="tx1"/>
                              </a:solidFill>
                              <a:effectLst/>
                            </a:rPr>
                            <a:t>11be R1 &amp; R2</a:t>
                          </a:r>
                          <a:endParaRPr lang="zh-CN" sz="1400" dirty="0">
                            <a:solidFill>
                              <a:schemeClr val="tx1"/>
                            </a:solidFill>
                            <a:effectLst/>
                            <a:latin typeface="Calibri" panose="020F0502020204030204" pitchFamily="34" charset="0"/>
                            <a:ea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mc:Fallback>
      </mc:AlternateContent>
    </p:spTree>
    <p:extLst>
      <p:ext uri="{BB962C8B-B14F-4D97-AF65-F5344CB8AC3E}">
        <p14:creationId xmlns:p14="http://schemas.microsoft.com/office/powerpoint/2010/main" val="22252344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77727</TotalTime>
  <Words>1826</Words>
  <Application>Microsoft Office PowerPoint</Application>
  <PresentationFormat>全屏显示(4:3)</PresentationFormat>
  <Paragraphs>257</Paragraphs>
  <Slides>14</Slides>
  <Notes>11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MS PGothic</vt:lpstr>
      <vt:lpstr>宋体</vt:lpstr>
      <vt:lpstr>Arial</vt:lpstr>
      <vt:lpstr>Calibri</vt:lpstr>
      <vt:lpstr>Cambria Math</vt:lpstr>
      <vt:lpstr>Times New Roman</vt:lpstr>
      <vt:lpstr>802-11-Submission</vt:lpstr>
      <vt:lpstr>Discussion on HE or EHT variant differentiation of a trigger frame</vt:lpstr>
      <vt:lpstr>Background</vt:lpstr>
      <vt:lpstr>Goal of the proposal</vt:lpstr>
      <vt:lpstr>HE or EHT differentiation discussion</vt:lpstr>
      <vt:lpstr>HE or EHT – Method 1</vt:lpstr>
      <vt:lpstr>HE or EHT – Method 1 (cont’d)</vt:lpstr>
      <vt:lpstr>HE or EHT – Method 2</vt:lpstr>
      <vt:lpstr>HE or EHT – Method 2 (cont’d)</vt:lpstr>
      <vt:lpstr>HE or EHT – Method 3</vt:lpstr>
      <vt:lpstr>HE or EHT – Method 3 (cont’d)</vt:lpstr>
      <vt:lpstr>HE or EHT – Method 3 (cont’d)</vt:lpstr>
      <vt:lpstr>HE or EHT Method 3 (cont’d)</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1684</cp:revision>
  <cp:lastPrinted>1998-02-10T13:28:06Z</cp:lastPrinted>
  <dcterms:created xsi:type="dcterms:W3CDTF">2013-11-12T18:41:50Z</dcterms:created>
  <dcterms:modified xsi:type="dcterms:W3CDTF">2021-03-10T03:12:54Z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(3)HybfQUbJ8TpGskneIxII/iC5DKeb8k3SfcRX2vsaIlmi02yfEQYaihNIhlLI3Vob07dkU2q6
2nydNOicIM6wJI2l2XnNNCcLEpop2abRGXU7i/+8g4QtgOx1d6mV9E/gwOSNtjtAj1SeoNUZ
n8lmD/+zv7YwCI2FW4ntfwUWvfL4TkCVtZNROzoy4lUkw4GLX84ZDIeCv9HuQkxRaAoM4mqr
IAbmvrFhAAw8TEiAeC</vt:lpwstr>
  </property>
  <property fmtid="{D5CDD505-2E9C-101B-9397-08002B2CF9AE}" pid="4" name="_2015_ms_pID_7253431">
    <vt:lpwstr>uxppBNQi16a821Vv7te8c1At7cRGVXcLD6eiOI/2aQHd40EZ4V8Pky
E4J4rT6FoiYa59XFGE7bsUgFvz5f63qiHMBijPwJREU6Ztd4q0UwXzp1YpWuWdawThTBhML0
Gd7AHDhvqJWu0KXxoL5dh/dThlfu1zzbU2nIVIYrZYbuwSgRKoUtd8VCBfa5cIj0Ylgodgp6
47YeUZHSVnR9gZqAIKnskJHyFX4msf3mnxDi</vt:lpwstr>
  </property>
  <property fmtid="{D5CDD505-2E9C-101B-9397-08002B2CF9AE}" pid="5" name="_2015_ms_pID_7253432">
    <vt:lpwstr>JAq6GF1b5D/RoQxf3Ry829Y=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1596415250</vt:lpwstr>
  </property>
</Properties>
</file>