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366" r:id="rId3"/>
    <p:sldId id="367" r:id="rId4"/>
    <p:sldId id="328" r:id="rId5"/>
    <p:sldId id="374" r:id="rId6"/>
    <p:sldId id="375" r:id="rId7"/>
    <p:sldId id="376" r:id="rId8"/>
    <p:sldId id="325" r:id="rId9"/>
    <p:sldId id="27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FFFF99"/>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p:cViewPr varScale="1">
        <p:scale>
          <a:sx n="84" d="100"/>
          <a:sy n="84" d="100"/>
        </p:scale>
        <p:origin x="1430"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460366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675473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4</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302789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5</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615395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6</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3160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7</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698666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a:t>IEEE </a:t>
            </a:r>
            <a:r>
              <a:rPr lang="en-US" sz="1800" b="1" smtClean="0"/>
              <a:t>802.11-21/0366r0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kern="1200" smtClean="0">
                <a:solidFill>
                  <a:schemeClr val="tx1"/>
                </a:solidFill>
                <a:latin typeface="Times New Roman" charset="0"/>
                <a:ea typeface="+mn-ea"/>
                <a:cs typeface="+mn-cs"/>
              </a:rPr>
              <a:t>Mar.</a:t>
            </a:r>
            <a:r>
              <a:rPr lang="en-US" sz="1800" b="1" smtClean="0"/>
              <a:t> 2021</a:t>
            </a:r>
            <a:endParaRPr lang="en-US" sz="1800" b="1" dirty="0"/>
          </a:p>
        </p:txBody>
      </p:sp>
      <p:sp>
        <p:nvSpPr>
          <p:cNvPr id="12" name="Rectangle 7"/>
          <p:cNvSpPr>
            <a:spLocks noChangeArrowheads="1"/>
          </p:cNvSpPr>
          <p:nvPr userDrawn="1"/>
        </p:nvSpPr>
        <p:spPr bwMode="auto">
          <a:xfrm>
            <a:off x="5943601" y="6536002"/>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a:t>Ross Jian Yu, </a:t>
            </a:r>
            <a:r>
              <a:rPr lang="en-US" sz="1200" i="1" dirty="0"/>
              <a:t>et al</a:t>
            </a:r>
            <a:r>
              <a:rPr lang="en-US" sz="1200" dirty="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1/11-21-0259-03-00be-pdt-trigger-frame-for-eht.docx" TargetMode="External"/><Relationship Id="rId2" Type="http://schemas.openxmlformats.org/officeDocument/2006/relationships/hyperlink" Target="https://mentor.ieee.org/802.11/dcn/20/11-20-1935-19-00be-compendium-of-straw-polls-and-potential-changes-to-the-specification-framework-document-part-2.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sz="2800" smtClean="0">
                <a:solidFill>
                  <a:schemeClr val="tx1"/>
                </a:solidFill>
              </a:rPr>
              <a:t>Dicussion </a:t>
            </a:r>
            <a:r>
              <a:rPr lang="en-US" sz="2800">
                <a:solidFill>
                  <a:schemeClr val="tx1"/>
                </a:solidFill>
              </a:rPr>
              <a:t>on HE or EHT variant differentiation of a trigger frame</a:t>
            </a:r>
            <a:endParaRPr lang="en-US" sz="2800" dirty="0">
              <a:solidFill>
                <a:schemeClr val="tx1"/>
              </a:solidFill>
            </a:endParaRP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a:t>:</a:t>
            </a:r>
            <a:r>
              <a:rPr lang="en-US" sz="2000" b="0"/>
              <a:t> </a:t>
            </a:r>
            <a:r>
              <a:rPr lang="en-US" sz="2000" b="0" smtClean="0"/>
              <a:t>2021-03-03</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3163129329"/>
              </p:ext>
            </p:extLst>
          </p:nvPr>
        </p:nvGraphicFramePr>
        <p:xfrm>
          <a:off x="304801" y="2819400"/>
          <a:ext cx="8501382" cy="2016760"/>
        </p:xfrm>
        <a:graphic>
          <a:graphicData uri="http://schemas.openxmlformats.org/drawingml/2006/table">
            <a:tbl>
              <a:tblPr firstRow="1" bandRow="1">
                <a:tableStyleId>{5940675A-B579-460E-94D1-54222C63F5DA}</a:tableStyleId>
              </a:tblPr>
              <a:tblGrid>
                <a:gridCol w="1826263">
                  <a:extLst>
                    <a:ext uri="{9D8B030D-6E8A-4147-A177-3AD203B41FA5}">
                      <a16:colId xmlns="" xmlns:a16="http://schemas.microsoft.com/office/drawing/2014/main" val="20000"/>
                    </a:ext>
                  </a:extLst>
                </a:gridCol>
                <a:gridCol w="1476890">
                  <a:extLst>
                    <a:ext uri="{9D8B030D-6E8A-4147-A177-3AD203B41FA5}">
                      <a16:colId xmlns="" xmlns:a16="http://schemas.microsoft.com/office/drawing/2014/main" val="20001"/>
                    </a:ext>
                  </a:extLst>
                </a:gridCol>
                <a:gridCol w="1262501">
                  <a:extLst>
                    <a:ext uri="{9D8B030D-6E8A-4147-A177-3AD203B41FA5}">
                      <a16:colId xmlns="" xmlns:a16="http://schemas.microsoft.com/office/drawing/2014/main" val="20002"/>
                    </a:ext>
                  </a:extLst>
                </a:gridCol>
                <a:gridCol w="952832">
                  <a:extLst>
                    <a:ext uri="{9D8B030D-6E8A-4147-A177-3AD203B41FA5}">
                      <a16:colId xmlns="" xmlns:a16="http://schemas.microsoft.com/office/drawing/2014/main" val="20003"/>
                    </a:ext>
                  </a:extLst>
                </a:gridCol>
                <a:gridCol w="2982896">
                  <a:extLst>
                    <a:ext uri="{9D8B030D-6E8A-4147-A177-3AD203B41FA5}">
                      <a16:colId xmlns="" xmlns:a16="http://schemas.microsoft.com/office/drawing/2014/main" val="20004"/>
                    </a:ext>
                  </a:extLst>
                </a:gridCol>
              </a:tblGrid>
              <a:tr h="370840">
                <a:tc>
                  <a:txBody>
                    <a:bodyPr/>
                    <a:lstStyle/>
                    <a:p>
                      <a:r>
                        <a:rPr lang="en-US" altLang="zh-CN" sz="1400" b="1" kern="1200" dirty="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 xmlns:a16="http://schemas.microsoft.com/office/drawing/2014/main" val="10000"/>
                  </a:ext>
                </a:extLst>
              </a:tr>
              <a:tr h="185420">
                <a:tc>
                  <a:txBody>
                    <a:bodyPr/>
                    <a:lstStyle/>
                    <a:p>
                      <a:pPr algn="ctr"/>
                      <a:r>
                        <a:rPr lang="en-US" altLang="zh-CN" sz="1400" dirty="0"/>
                        <a:t>Ross Jian Yu</a:t>
                      </a:r>
                    </a:p>
                  </a:txBody>
                  <a:tcPr anchor="ctr"/>
                </a:tc>
                <a:tc>
                  <a:txBody>
                    <a:bodyPr/>
                    <a:lstStyle/>
                    <a:p>
                      <a:pPr algn="ctr" fontAlgn="b">
                        <a:spcAft>
                          <a:spcPts val="0"/>
                        </a:spcAft>
                      </a:pPr>
                      <a:r>
                        <a:rPr lang="en-US" sz="1400" dirty="0">
                          <a:effectLst/>
                          <a:latin typeface="Times New Roman" panose="02020603050405020304" pitchFamily="18" charset="0"/>
                          <a:ea typeface="宋体" panose="02010600030101010101" pitchFamily="2" charset="-122"/>
                        </a:rPr>
                        <a:t>Huawei</a:t>
                      </a:r>
                      <a:endParaRPr lang="zh-CN" sz="1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ross.yujian@huawei.com</a:t>
                      </a:r>
                      <a:endParaRPr lang="zh-CN" altLang="en-US" sz="1400" dirty="0"/>
                    </a:p>
                  </a:txBody>
                  <a:tcPr anchor="ctr"/>
                </a:tc>
                <a:extLst>
                  <a:ext uri="{0D108BD9-81ED-4DB2-BD59-A6C34878D82A}">
                    <a16:rowId xmlns="" xmlns:a16="http://schemas.microsoft.com/office/drawing/2014/main" val="10001"/>
                  </a:ext>
                </a:extLst>
              </a:tr>
              <a:tr h="243840">
                <a:tc>
                  <a:txBody>
                    <a:bodyPr/>
                    <a:lstStyle/>
                    <a:p>
                      <a:pPr algn="ctr"/>
                      <a:r>
                        <a:rPr lang="en-US" altLang="zh-CN" sz="1400" dirty="0"/>
                        <a:t>Ming </a:t>
                      </a:r>
                      <a:r>
                        <a:rPr lang="en-US" altLang="zh-CN" sz="1400" dirty="0" err="1"/>
                        <a:t>Gan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altLang="zh-CN" sz="1400" kern="1200" dirty="0">
                          <a:solidFill>
                            <a:schemeClr val="tx1"/>
                          </a:solidFill>
                          <a:effectLst/>
                          <a:latin typeface="Times New Roman" panose="02020603050405020304" pitchFamily="18" charset="0"/>
                          <a:ea typeface="宋体" panose="02010600030101010101" pitchFamily="2" charset="-122"/>
                          <a:cs typeface="+mn-cs"/>
                        </a:rPr>
                        <a:t>Huawei</a:t>
                      </a:r>
                      <a:endParaRPr lang="zh-CN" altLang="zh-CN" sz="1400" kern="1200" dirty="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CA" altLang="zh-CN" sz="1400" dirty="0"/>
                        <a:t>ming.gan@huawei.com</a:t>
                      </a:r>
                      <a:endParaRPr lang="zh-CN" altLang="en-US" sz="1400" dirty="0"/>
                    </a:p>
                  </a:txBody>
                  <a:tcPr anchor="ctr"/>
                </a:tc>
                <a:extLst>
                  <a:ext uri="{0D108BD9-81ED-4DB2-BD59-A6C34878D82A}">
                    <a16:rowId xmlns="" xmlns:a16="http://schemas.microsoft.com/office/drawing/2014/main" val="10002"/>
                  </a:ext>
                </a:extLst>
              </a:tr>
              <a:tr h="0">
                <a:tc>
                  <a:txBody>
                    <a:bodyPr/>
                    <a:lstStyle/>
                    <a:p>
                      <a:pPr algn="ctr"/>
                      <a:r>
                        <a:rPr lang="en-US" altLang="zh-CN" sz="1400" dirty="0"/>
                        <a:t>Mengshi Hu</a:t>
                      </a:r>
                      <a:endParaRPr lang="zh-CN" altLang="en-US" sz="1400" dirty="0"/>
                    </a:p>
                  </a:txBody>
                  <a:tcPr anchor="ctr"/>
                </a:tc>
                <a:tc>
                  <a:txBody>
                    <a:bodyPr/>
                    <a:lstStyle/>
                    <a:p>
                      <a:pPr algn="ctr" fontAlgn="b">
                        <a:spcAft>
                          <a:spcPts val="0"/>
                        </a:spcAft>
                      </a:pPr>
                      <a:r>
                        <a:rPr lang="en-US" sz="1400" dirty="0">
                          <a:effectLst/>
                          <a:latin typeface="Times New Roman" panose="02020603050405020304" pitchFamily="18" charset="0"/>
                          <a:ea typeface="宋体" panose="02010600030101010101" pitchFamily="2" charset="-122"/>
                        </a:rPr>
                        <a:t>Huawei</a:t>
                      </a:r>
                      <a:endParaRPr lang="zh-CN" sz="1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US" altLang="zh-CN" sz="1400" dirty="0"/>
                        <a:t>humengshi@Huawei.com</a:t>
                      </a:r>
                      <a:endParaRPr lang="zh-CN" altLang="en-US" sz="1400" dirty="0"/>
                    </a:p>
                  </a:txBody>
                  <a:tcPr anchor="ctr"/>
                </a:tc>
                <a:extLst>
                  <a:ext uri="{0D108BD9-81ED-4DB2-BD59-A6C34878D82A}">
                    <a16:rowId xmlns="" xmlns:a16="http://schemas.microsoft.com/office/drawing/2014/main" val="10003"/>
                  </a:ext>
                </a:extLst>
              </a:tr>
              <a:tr h="18288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400" kern="1200" dirty="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endParaRPr lang="en-CA" sz="1400" dirty="0"/>
                    </a:p>
                  </a:txBody>
                  <a:tcPr anchor="ctr"/>
                </a:tc>
                <a:tc>
                  <a:txBody>
                    <a:bodyPr/>
                    <a:lstStyle/>
                    <a:p>
                      <a:endParaRPr lang="en-CA"/>
                    </a:p>
                  </a:txBody>
                  <a:tcPr anchor="ctr"/>
                </a:tc>
                <a:tc>
                  <a:txBody>
                    <a:bodyPr/>
                    <a:lstStyle/>
                    <a:p>
                      <a:endParaRPr lang="en-CA" dirty="0"/>
                    </a:p>
                  </a:txBody>
                  <a:tcPr anchor="ctr"/>
                </a:tc>
                <a:tc>
                  <a:txBody>
                    <a:bodyPr/>
                    <a:lstStyle/>
                    <a:p>
                      <a:pPr algn="ctr"/>
                      <a:endParaRPr lang="en-CA" sz="1400" dirty="0"/>
                    </a:p>
                  </a:txBody>
                  <a:tcPr anchor="ctr"/>
                </a:tc>
                <a:extLst>
                  <a:ext uri="{0D108BD9-81ED-4DB2-BD59-A6C34878D82A}">
                    <a16:rowId xmlns="" xmlns:a16="http://schemas.microsoft.com/office/drawing/2014/main" val="10004"/>
                  </a:ext>
                </a:extLst>
              </a:tr>
              <a:tr h="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400" kern="1200" dirty="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endParaRPr lang="en-CA" sz="1400" dirty="0"/>
                    </a:p>
                  </a:txBody>
                  <a:tcPr anchor="ctr"/>
                </a:tc>
                <a:tc>
                  <a:txBody>
                    <a:bodyPr/>
                    <a:lstStyle/>
                    <a:p>
                      <a:endParaRPr lang="en-CA"/>
                    </a:p>
                  </a:txBody>
                  <a:tcPr anchor="ctr"/>
                </a:tc>
                <a:tc>
                  <a:txBody>
                    <a:bodyPr/>
                    <a:lstStyle/>
                    <a:p>
                      <a:endParaRPr lang="en-CA"/>
                    </a:p>
                  </a:txBody>
                  <a:tcPr anchor="ctr"/>
                </a:tc>
                <a:tc>
                  <a:txBody>
                    <a:bodyPr/>
                    <a:lstStyle/>
                    <a:p>
                      <a:pPr algn="ctr"/>
                      <a:endParaRPr lang="en-CA" sz="1400" dirty="0"/>
                    </a:p>
                  </a:txBody>
                  <a:tcPr anchor="ctr"/>
                </a:tc>
                <a:extLst>
                  <a:ext uri="{0D108BD9-81ED-4DB2-BD59-A6C34878D82A}">
                    <a16:rowId xmlns="" xmlns:a16="http://schemas.microsoft.com/office/drawing/2014/main" val="1000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457200" y="1447800"/>
            <a:ext cx="7924800" cy="4724400"/>
          </a:xfrm>
          <a:prstGeom prst="rect">
            <a:avLst/>
          </a:prstGeom>
          <a:noFill/>
          <a:ln>
            <a:noFill/>
          </a:ln>
        </p:spPr>
        <p:txBody>
          <a:bodyPr lIns="92075" tIns="46025" rIns="92075" bIns="46025" anchor="t" anchorCtr="0">
            <a:noAutofit/>
          </a:bodyPr>
          <a:lstStyle/>
          <a:p>
            <a:pPr marL="342900" lvl="1" indent="-342900" algn="just">
              <a:spcBef>
                <a:spcPts val="0"/>
              </a:spcBef>
              <a:buSzPct val="100000"/>
              <a:buChar char="•"/>
            </a:pPr>
            <a:r>
              <a:rPr lang="en-US" altLang="zh-CN" sz="1800" b="1" smtClean="0">
                <a:solidFill>
                  <a:schemeClr val="dk1"/>
                </a:solidFill>
                <a:ea typeface="Times New Roman"/>
                <a:cs typeface="Times New Roman"/>
              </a:rPr>
              <a:t>The following motions or SP have passed regarding trigger frame:</a:t>
            </a:r>
          </a:p>
          <a:p>
            <a:pPr lvl="1"/>
            <a:r>
              <a:rPr lang="en-GB" altLang="zh-CN" sz="1200"/>
              <a:t>In R1, an 1-bit HE/EHT indication in the common part of the Trigger frame is used to indicate to the EHT STA whether to transmit an HE or EHT TB PPDU within the primary 160 MHz.</a:t>
            </a:r>
            <a:endParaRPr lang="zh-CN" altLang="zh-CN" sz="1200"/>
          </a:p>
          <a:p>
            <a:pPr lvl="1"/>
            <a:r>
              <a:rPr lang="en-GB" altLang="zh-CN" sz="1200"/>
              <a:t>Use B54 (the first bit) of UL HE-SIG-A2 Reserved field to carry this HE/EHT indication. </a:t>
            </a:r>
            <a:endParaRPr lang="zh-CN" altLang="zh-CN" sz="1200"/>
          </a:p>
          <a:p>
            <a:pPr lvl="1"/>
            <a:r>
              <a:rPr lang="en-GB" altLang="zh-CN" sz="1200"/>
              <a:t>NOTE – The EHT STA shall not transmit an HE TB PPDU on the secondary 160 MHz.</a:t>
            </a:r>
            <a:endParaRPr lang="zh-CN" altLang="zh-CN" sz="1200"/>
          </a:p>
          <a:p>
            <a:pPr lvl="1"/>
            <a:r>
              <a:rPr lang="en-US" altLang="zh-CN" sz="1200"/>
              <a:t>[Motion 150, #SP384, [92] and [316]]</a:t>
            </a:r>
            <a:r>
              <a:rPr lang="en-US" altLang="zh-CN" sz="1200" i="1"/>
              <a:t>[#M19</a:t>
            </a:r>
            <a:r>
              <a:rPr lang="en-US" altLang="zh-CN" sz="1200" i="1" smtClean="0"/>
              <a:t>]</a:t>
            </a:r>
          </a:p>
          <a:p>
            <a:pPr lvl="1"/>
            <a:endParaRPr lang="en-US" altLang="zh-CN" sz="1200" i="1"/>
          </a:p>
          <a:p>
            <a:pPr lvl="1"/>
            <a:r>
              <a:rPr lang="en-US" altLang="zh-CN" sz="1200" smtClean="0">
                <a:solidFill>
                  <a:srgbClr val="FF0000"/>
                </a:solidFill>
              </a:rPr>
              <a:t>If the Special User Info field is not present in the Trigger frame, then the User Info field is the HE format and the EHT STA transmits an HE TB PPDU.</a:t>
            </a:r>
          </a:p>
          <a:p>
            <a:pPr lvl="1"/>
            <a:r>
              <a:rPr lang="en-US" altLang="zh-CN" sz="1200" smtClean="0">
                <a:solidFill>
                  <a:srgbClr val="FF0000"/>
                </a:solidFill>
              </a:rPr>
              <a:t>In R1, if the Special User Info field is present in the Trigger frame, the User Info field is the EHT Format and the EHT STA transmits an EHT TB PPDU.</a:t>
            </a:r>
          </a:p>
          <a:p>
            <a:pPr lvl="1"/>
            <a:r>
              <a:rPr lang="en-US" altLang="zh-CN" sz="1200" smtClean="0">
                <a:solidFill>
                  <a:srgbClr val="FF0000"/>
                </a:solidFill>
              </a:rPr>
              <a:t>[Motion 150, #SP369, [92] and [322]][#M21]</a:t>
            </a:r>
          </a:p>
          <a:p>
            <a:pPr lvl="1"/>
            <a:endParaRPr lang="en-US" altLang="zh-CN" sz="1200" smtClean="0"/>
          </a:p>
          <a:p>
            <a:pPr lvl="1"/>
            <a:r>
              <a:rPr lang="en-US" altLang="zh-CN" sz="1200" smtClean="0"/>
              <a:t>B39 </a:t>
            </a:r>
            <a:r>
              <a:rPr lang="en-US" altLang="zh-CN" sz="1200"/>
              <a:t>in a User Info field addressed to an EHT STA within a Trigger frame is the Primary/Secondary 160 (PS160) subfield.</a:t>
            </a:r>
          </a:p>
          <a:p>
            <a:pPr lvl="1"/>
            <a:r>
              <a:rPr lang="en-US" altLang="zh-CN" sz="1200"/>
              <a:t>•	NOTE – The PS160 subfield, along with B7-B0 of the RU Allocation subfield, specify the RU/MRU. </a:t>
            </a:r>
          </a:p>
          <a:p>
            <a:pPr lvl="1"/>
            <a:r>
              <a:rPr lang="en-US" altLang="zh-CN" sz="1200"/>
              <a:t>[Motion 150, #SP380, [92] and [324][#M25]</a:t>
            </a:r>
          </a:p>
          <a:p>
            <a:pPr lvl="1"/>
            <a:endParaRPr lang="en-US" altLang="zh-CN" sz="1200" smtClean="0"/>
          </a:p>
          <a:p>
            <a:pPr lvl="1"/>
            <a:r>
              <a:rPr lang="en-US" altLang="zh-CN" sz="1200"/>
              <a:t>Do you support using B55 of the Common Info Field to indicate the presence of the Spacial User Info Field in the Trigger Frame?</a:t>
            </a:r>
          </a:p>
          <a:p>
            <a:pPr lvl="1"/>
            <a:r>
              <a:rPr lang="en-US" altLang="zh-CN" sz="1200"/>
              <a:t>•	B55 is set to 1 to indicate that there is no Special User Info field in the Trigger frame.</a:t>
            </a:r>
          </a:p>
          <a:p>
            <a:pPr lvl="1"/>
            <a:r>
              <a:rPr lang="en-US" altLang="zh-CN" sz="1200"/>
              <a:t>•	B55 is set to 0 to indicate that the Special User Info field is present in the Trigger frame.</a:t>
            </a:r>
          </a:p>
          <a:p>
            <a:pPr lvl="1"/>
            <a:r>
              <a:rPr lang="en-US" altLang="zh-CN" sz="1200" smtClean="0"/>
              <a:t>Straw </a:t>
            </a:r>
            <a:r>
              <a:rPr lang="en-US" altLang="zh-CN" sz="1200"/>
              <a:t>poll #393 [#SP393]</a:t>
            </a:r>
          </a:p>
          <a:p>
            <a:pPr lvl="1"/>
            <a:endParaRPr lang="zh-CN" altLang="zh-CN" sz="1200"/>
          </a:p>
          <a:p>
            <a:pPr marL="342900" lvl="1" indent="-342900" algn="just">
              <a:spcBef>
                <a:spcPts val="0"/>
              </a:spcBef>
              <a:buSzPct val="100000"/>
              <a:buChar char="•"/>
            </a:pPr>
            <a:endParaRPr lang="en-US" altLang="zh-CN" sz="1800" b="0" dirty="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a:solidFill>
                  <a:schemeClr val="tx1"/>
                </a:solidFill>
              </a:rPr>
              <a:t>Background</a:t>
            </a:r>
            <a:endParaRPr lang="en-US" dirty="0">
              <a:solidFill>
                <a:schemeClr val="tx1"/>
              </a:solidFill>
            </a:endParaRPr>
          </a:p>
        </p:txBody>
      </p:sp>
    </p:spTree>
    <p:extLst>
      <p:ext uri="{BB962C8B-B14F-4D97-AF65-F5344CB8AC3E}">
        <p14:creationId xmlns:p14="http://schemas.microsoft.com/office/powerpoint/2010/main" val="495501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533400" y="1179717"/>
            <a:ext cx="7924800" cy="47244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smtClean="0">
                <a:solidFill>
                  <a:schemeClr val="dk1"/>
                </a:solidFill>
                <a:ea typeface="Times New Roman"/>
                <a:cs typeface="Times New Roman"/>
                <a:sym typeface="Times New Roman"/>
              </a:rPr>
              <a:t>A-PPDU is not supported in R1. Hence, in the PDT (21/0259r3), it is said</a:t>
            </a:r>
          </a:p>
          <a:p>
            <a:pPr lvl="1"/>
            <a:r>
              <a:rPr lang="en-US" altLang="zh-CN" sz="1800"/>
              <a:t>If the BaselineMACFeaturesOnly capability is 1 then an EHT AP shall not transmit a Trigger frame that solicits both an HE TB PPDU and an EHT TB PPDU.</a:t>
            </a:r>
            <a:r>
              <a:rPr lang="en-GB" altLang="zh-CN" sz="1800" i="1"/>
              <a:t>(#M2</a:t>
            </a:r>
            <a:r>
              <a:rPr lang="en-GB" altLang="zh-CN" sz="1800"/>
              <a:t>  </a:t>
            </a:r>
            <a:r>
              <a:rPr lang="en-GB" altLang="zh-CN" sz="1800" i="1"/>
              <a:t>)</a:t>
            </a:r>
            <a:endParaRPr lang="zh-CN" altLang="zh-CN" sz="1800"/>
          </a:p>
          <a:p>
            <a:pPr algn="just">
              <a:spcBef>
                <a:spcPts val="0"/>
              </a:spcBef>
              <a:buSzPct val="100000"/>
            </a:pPr>
            <a:endParaRPr lang="en-US" altLang="zh-CN" sz="1800" b="0" smtClean="0">
              <a:solidFill>
                <a:schemeClr val="dk1"/>
              </a:solidFill>
              <a:ea typeface="Times New Roman"/>
              <a:cs typeface="Times New Roman"/>
            </a:endParaRPr>
          </a:p>
          <a:p>
            <a:pPr algn="just">
              <a:spcBef>
                <a:spcPts val="0"/>
              </a:spcBef>
              <a:buSzPct val="100000"/>
            </a:pPr>
            <a:r>
              <a:rPr lang="en-US" altLang="zh-CN" sz="1800" b="0" smtClean="0">
                <a:solidFill>
                  <a:schemeClr val="dk1"/>
                </a:solidFill>
                <a:ea typeface="Times New Roman"/>
                <a:cs typeface="Times New Roman"/>
              </a:rPr>
              <a:t>In this case, there is some redundancy or dependency of several bits from the AP side:</a:t>
            </a:r>
          </a:p>
          <a:p>
            <a:pPr lvl="1" algn="just">
              <a:spcBef>
                <a:spcPts val="0"/>
              </a:spcBef>
              <a:buSzPct val="100000"/>
            </a:pPr>
            <a:r>
              <a:rPr lang="en-US" altLang="zh-CN" sz="1600" smtClean="0">
                <a:solidFill>
                  <a:schemeClr val="dk1"/>
                </a:solidFill>
                <a:ea typeface="Times New Roman"/>
                <a:cs typeface="Times New Roman"/>
              </a:rPr>
              <a:t>B54 in common field: HE/EHT P160</a:t>
            </a:r>
          </a:p>
          <a:p>
            <a:pPr lvl="1" algn="just">
              <a:spcBef>
                <a:spcPts val="0"/>
              </a:spcBef>
              <a:buSzPct val="100000"/>
            </a:pPr>
            <a:r>
              <a:rPr lang="en-US" altLang="zh-CN" sz="1600" smtClean="0">
                <a:solidFill>
                  <a:schemeClr val="dk1"/>
                </a:solidFill>
                <a:ea typeface="Times New Roman"/>
                <a:cs typeface="Times New Roman"/>
              </a:rPr>
              <a:t>B55 in common field: presence of special user field</a:t>
            </a:r>
          </a:p>
          <a:p>
            <a:pPr lvl="1" algn="just">
              <a:spcBef>
                <a:spcPts val="0"/>
              </a:spcBef>
              <a:buSzPct val="100000"/>
            </a:pPr>
            <a:endParaRPr lang="en-US" altLang="zh-CN" sz="1600" b="0" dirty="0">
              <a:solidFill>
                <a:schemeClr val="dk1"/>
              </a:solidFill>
              <a:ea typeface="Times New Roman"/>
              <a:cs typeface="Times New Roman"/>
            </a:endParaRPr>
          </a:p>
          <a:p>
            <a:pPr algn="just">
              <a:spcBef>
                <a:spcPts val="0"/>
              </a:spcBef>
              <a:buSzPct val="100000"/>
            </a:pPr>
            <a:r>
              <a:rPr lang="en-US" altLang="zh-CN" sz="1800" b="0" smtClean="0">
                <a:solidFill>
                  <a:schemeClr val="dk1"/>
                </a:solidFill>
                <a:ea typeface="Times New Roman"/>
                <a:cs typeface="Times New Roman"/>
              </a:rPr>
              <a:t>There are some comments to state the dependency of the two bits for R1, which is reasonable from the AP side.. </a:t>
            </a:r>
          </a:p>
          <a:p>
            <a:pPr algn="just">
              <a:spcBef>
                <a:spcPts val="0"/>
              </a:spcBef>
              <a:buSzPct val="100000"/>
            </a:pPr>
            <a:endParaRPr lang="en-US" altLang="zh-CN" sz="1800" b="0">
              <a:solidFill>
                <a:schemeClr val="dk1"/>
              </a:solidFill>
              <a:ea typeface="Times New Roman"/>
              <a:cs typeface="Times New Roman"/>
            </a:endParaRPr>
          </a:p>
          <a:p>
            <a:pPr algn="just">
              <a:spcBef>
                <a:spcPts val="0"/>
              </a:spcBef>
              <a:buSzPct val="100000"/>
            </a:pPr>
            <a:r>
              <a:rPr lang="en-US" altLang="zh-CN" sz="1800" b="0" smtClean="0">
                <a:solidFill>
                  <a:schemeClr val="dk1"/>
                </a:solidFill>
                <a:ea typeface="Times New Roman"/>
                <a:cs typeface="Times New Roman"/>
              </a:rPr>
              <a:t>At the STA side, as there are some dependency at the Tx side, several methods have been mentioned to decide HE or EHT variant, or we can say to decide HE or EHT TB PPDU.</a:t>
            </a:r>
            <a:endParaRPr lang="en-US" altLang="zh-CN" sz="1800" b="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marL="0" indent="0" algn="just">
              <a:spcBef>
                <a:spcPts val="0"/>
              </a:spcBef>
              <a:buSzPct val="100000"/>
              <a:buNone/>
            </a:pPr>
            <a:endParaRPr lang="en-US" altLang="zh-CN" sz="1800" b="0" dirty="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648494"/>
            <a:ext cx="8001000" cy="533400"/>
          </a:xfrm>
          <a:noFill/>
          <a:ln/>
        </p:spPr>
        <p:txBody>
          <a:bodyPr/>
          <a:lstStyle/>
          <a:p>
            <a:r>
              <a:rPr lang="en-IE" smtClean="0">
                <a:solidFill>
                  <a:schemeClr val="tx1"/>
                </a:solidFill>
              </a:rPr>
              <a:t>HE or EHT differentiation discussion</a:t>
            </a:r>
            <a:endParaRPr lang="en-US" dirty="0">
              <a:solidFill>
                <a:schemeClr val="tx1"/>
              </a:solidFill>
            </a:endParaRPr>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139022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533400" y="1600200"/>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smtClean="0">
                <a:solidFill>
                  <a:schemeClr val="dk1"/>
                </a:solidFill>
                <a:ea typeface="Times New Roman"/>
                <a:cs typeface="Times New Roman"/>
              </a:rPr>
              <a:t>Several methods include:</a:t>
            </a:r>
          </a:p>
          <a:p>
            <a:pPr lvl="1" algn="just">
              <a:spcBef>
                <a:spcPts val="0"/>
              </a:spcBef>
              <a:buSzPct val="100000"/>
            </a:pPr>
            <a:r>
              <a:rPr lang="en-US" altLang="zh-CN" sz="1800" smtClean="0">
                <a:solidFill>
                  <a:schemeClr val="dk1"/>
                </a:solidFill>
                <a:ea typeface="Times New Roman"/>
                <a:cs typeface="Times New Roman"/>
              </a:rPr>
              <a:t>Method 1: rely on B55 in common field: </a:t>
            </a:r>
            <a:r>
              <a:rPr lang="en-US" altLang="zh-CN" sz="1800">
                <a:solidFill>
                  <a:schemeClr val="dk1"/>
                </a:solidFill>
                <a:ea typeface="Times New Roman"/>
                <a:cs typeface="Times New Roman"/>
              </a:rPr>
              <a:t>presence of special </a:t>
            </a:r>
            <a:r>
              <a:rPr lang="en-US" altLang="zh-CN" sz="1800" smtClean="0">
                <a:solidFill>
                  <a:schemeClr val="dk1"/>
                </a:solidFill>
                <a:ea typeface="Times New Roman"/>
                <a:cs typeface="Times New Roman"/>
              </a:rPr>
              <a:t>User field</a:t>
            </a:r>
            <a:endParaRPr lang="en-US" altLang="zh-CN" sz="1800">
              <a:solidFill>
                <a:schemeClr val="dk1"/>
              </a:solidFill>
              <a:ea typeface="Times New Roman"/>
              <a:cs typeface="Times New Roman"/>
            </a:endParaRPr>
          </a:p>
          <a:p>
            <a:pPr lvl="1" algn="just">
              <a:spcBef>
                <a:spcPts val="0"/>
              </a:spcBef>
              <a:buSzPct val="100000"/>
            </a:pPr>
            <a:r>
              <a:rPr lang="en-US" altLang="zh-CN" sz="1800" b="0" smtClean="0">
                <a:solidFill>
                  <a:schemeClr val="dk1"/>
                </a:solidFill>
                <a:ea typeface="Times New Roman"/>
                <a:cs typeface="Times New Roman"/>
              </a:rPr>
              <a:t>Method 2: rely ONLY on </a:t>
            </a:r>
            <a:r>
              <a:rPr lang="en-US" altLang="zh-CN" sz="1800" smtClean="0">
                <a:solidFill>
                  <a:schemeClr val="dk1"/>
                </a:solidFill>
                <a:ea typeface="Times New Roman"/>
                <a:cs typeface="Times New Roman"/>
              </a:rPr>
              <a:t>B54 in common field: </a:t>
            </a:r>
            <a:r>
              <a:rPr lang="en-US" altLang="zh-CN" sz="1800">
                <a:solidFill>
                  <a:schemeClr val="dk1"/>
                </a:solidFill>
                <a:ea typeface="Times New Roman"/>
                <a:cs typeface="Times New Roman"/>
              </a:rPr>
              <a:t>HE/EHT P160</a:t>
            </a:r>
          </a:p>
          <a:p>
            <a:pPr lvl="1" algn="just">
              <a:spcBef>
                <a:spcPts val="0"/>
              </a:spcBef>
              <a:buSzPct val="100000"/>
            </a:pPr>
            <a:r>
              <a:rPr lang="en-US" altLang="zh-CN" sz="1800" b="0" smtClean="0">
                <a:solidFill>
                  <a:schemeClr val="dk1"/>
                </a:solidFill>
                <a:ea typeface="Times New Roman"/>
                <a:cs typeface="Times New Roman"/>
              </a:rPr>
              <a:t>Method 3: </a:t>
            </a:r>
            <a:r>
              <a:rPr lang="en-US" altLang="zh-CN" sz="1800" b="0" smtClean="0">
                <a:solidFill>
                  <a:schemeClr val="dk1"/>
                </a:solidFill>
                <a:ea typeface="Times New Roman"/>
                <a:cs typeface="Times New Roman"/>
              </a:rPr>
              <a:t>rely </a:t>
            </a:r>
            <a:r>
              <a:rPr lang="en-US" altLang="zh-CN" sz="1800" b="0" smtClean="0">
                <a:solidFill>
                  <a:schemeClr val="dk1"/>
                </a:solidFill>
                <a:ea typeface="Times New Roman"/>
                <a:cs typeface="Times New Roman"/>
              </a:rPr>
              <a:t>on </a:t>
            </a:r>
            <a:r>
              <a:rPr lang="en-US" altLang="zh-CN" sz="1800" b="0" smtClean="0">
                <a:solidFill>
                  <a:schemeClr val="dk1"/>
                </a:solidFill>
                <a:ea typeface="Times New Roman"/>
                <a:cs typeface="Times New Roman"/>
              </a:rPr>
              <a:t>BOTH </a:t>
            </a:r>
            <a:r>
              <a:rPr lang="en-US" altLang="zh-CN" sz="1800" b="0" smtClean="0">
                <a:solidFill>
                  <a:schemeClr val="dk1"/>
                </a:solidFill>
                <a:ea typeface="Times New Roman"/>
                <a:cs typeface="Times New Roman"/>
              </a:rPr>
              <a:t>B54 in common field and B39 in User field (PS160 for EHT variant and reserved for HE variant)</a:t>
            </a:r>
          </a:p>
          <a:p>
            <a:pPr algn="just">
              <a:spcBef>
                <a:spcPts val="0"/>
              </a:spcBef>
              <a:buSzPct val="100000"/>
            </a:pPr>
            <a:endParaRPr lang="en-US" altLang="zh-CN" sz="1800" b="0" smtClean="0">
              <a:solidFill>
                <a:schemeClr val="dk1"/>
              </a:solidFill>
              <a:ea typeface="Times New Roman"/>
              <a:cs typeface="Times New Roman"/>
            </a:endParaRPr>
          </a:p>
          <a:p>
            <a:pPr algn="just">
              <a:spcBef>
                <a:spcPts val="0"/>
              </a:spcBef>
              <a:buSzPct val="100000"/>
            </a:pPr>
            <a:r>
              <a:rPr lang="en-US" altLang="zh-CN" sz="1800" b="0" smtClean="0">
                <a:solidFill>
                  <a:schemeClr val="dk1"/>
                </a:solidFill>
                <a:ea typeface="Times New Roman"/>
                <a:cs typeface="Times New Roman"/>
              </a:rPr>
              <a:t>We will talk about each method and </a:t>
            </a:r>
            <a:r>
              <a:rPr lang="en-US" altLang="zh-CN" sz="1800" b="0" smtClean="0">
                <a:solidFill>
                  <a:schemeClr val="dk1"/>
                </a:solidFill>
                <a:ea typeface="Times New Roman"/>
                <a:cs typeface="Times New Roman"/>
              </a:rPr>
              <a:t>show why </a:t>
            </a:r>
            <a:r>
              <a:rPr lang="en-US" altLang="zh-CN" sz="1800" b="0" smtClean="0">
                <a:solidFill>
                  <a:schemeClr val="dk1"/>
                </a:solidFill>
                <a:ea typeface="Times New Roman"/>
                <a:cs typeface="Times New Roman"/>
              </a:rPr>
              <a:t>Method 3 should be applied.</a:t>
            </a:r>
          </a:p>
          <a:p>
            <a:pPr algn="just">
              <a:spcBef>
                <a:spcPts val="0"/>
              </a:spcBef>
              <a:buSzPct val="100000"/>
            </a:pPr>
            <a:endParaRPr lang="en-US" altLang="zh-CN" sz="1800" b="0">
              <a:solidFill>
                <a:schemeClr val="dk1"/>
              </a:solidFill>
              <a:ea typeface="Times New Roman"/>
              <a:cs typeface="Times New Roman"/>
            </a:endParaRPr>
          </a:p>
          <a:p>
            <a:pPr algn="just">
              <a:spcBef>
                <a:spcPts val="0"/>
              </a:spcBef>
              <a:buSzPct val="100000"/>
            </a:pPr>
            <a:r>
              <a:rPr lang="en-US" altLang="zh-CN" sz="1800" b="0" smtClean="0">
                <a:solidFill>
                  <a:schemeClr val="dk1"/>
                </a:solidFill>
                <a:ea typeface="Times New Roman"/>
                <a:cs typeface="Times New Roman"/>
              </a:rPr>
              <a:t>Method 1: B55=0, special User field is present, then User field is EHT variant; B55=1, special User field is not present, then User field is HE variant.</a:t>
            </a:r>
          </a:p>
          <a:p>
            <a:pPr algn="just">
              <a:spcBef>
                <a:spcPts val="0"/>
              </a:spcBef>
              <a:buSzPct val="100000"/>
            </a:pPr>
            <a:r>
              <a:rPr lang="en-US" altLang="zh-CN" sz="1800" b="0" smtClean="0">
                <a:solidFill>
                  <a:schemeClr val="dk1"/>
                </a:solidFill>
                <a:ea typeface="Times New Roman"/>
                <a:cs typeface="Times New Roman"/>
              </a:rPr>
              <a:t>Issue of method 1: later in R2, a R2 AP sends a trigger frame which solicits both HE TB PPDU and EHT TB PPDU, in this case, the AP will set B55=0. In this case, a </a:t>
            </a:r>
            <a:r>
              <a:rPr lang="en-US" altLang="zh-CN" sz="1800" b="0">
                <a:solidFill>
                  <a:schemeClr val="dk1"/>
                </a:solidFill>
                <a:ea typeface="Times New Roman"/>
                <a:cs typeface="Times New Roman"/>
              </a:rPr>
              <a:t>R1 EHT STA (which is also an HE STA) </a:t>
            </a:r>
            <a:r>
              <a:rPr lang="en-US" altLang="zh-CN" sz="1800" b="0" smtClean="0">
                <a:solidFill>
                  <a:schemeClr val="dk1"/>
                </a:solidFill>
                <a:ea typeface="Times New Roman"/>
                <a:cs typeface="Times New Roman"/>
              </a:rPr>
              <a:t>will think all User fields are EHT variant, and hence this EHT STA cannot be solicited to transmit HE TB </a:t>
            </a:r>
            <a:r>
              <a:rPr lang="en-US" altLang="zh-CN" sz="1800" b="0" smtClean="0">
                <a:solidFill>
                  <a:schemeClr val="dk1"/>
                </a:solidFill>
                <a:ea typeface="Times New Roman"/>
                <a:cs typeface="Times New Roman"/>
              </a:rPr>
              <a:t>PPDU within A-PPDU, </a:t>
            </a:r>
            <a:r>
              <a:rPr lang="en-US" altLang="zh-CN" sz="1800" b="0" smtClean="0">
                <a:solidFill>
                  <a:schemeClr val="dk1"/>
                </a:solidFill>
                <a:ea typeface="Times New Roman"/>
                <a:cs typeface="Times New Roman"/>
              </a:rPr>
              <a:t>even worse than an old HE STA, which can participate in A-PPDU.</a:t>
            </a:r>
            <a:endParaRPr lang="en-US" altLang="zh-CN" sz="1800" b="0">
              <a:solidFill>
                <a:schemeClr val="dk1"/>
              </a:solidFill>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altLang="zh-CN">
                <a:solidFill>
                  <a:schemeClr val="tx1"/>
                </a:solidFill>
              </a:rPr>
              <a:t>HE or EHT </a:t>
            </a:r>
            <a:r>
              <a:rPr lang="en-IE" altLang="zh-CN" smtClean="0">
                <a:solidFill>
                  <a:schemeClr val="tx1"/>
                </a:solidFill>
              </a:rPr>
              <a:t>– Method 1</a:t>
            </a:r>
            <a:endParaRPr lang="en-US" dirty="0">
              <a:solidFill>
                <a:schemeClr val="tx1"/>
              </a:solidFill>
            </a:endParaRPr>
          </a:p>
        </p:txBody>
      </p:sp>
    </p:spTree>
    <p:extLst>
      <p:ext uri="{BB962C8B-B14F-4D97-AF65-F5344CB8AC3E}">
        <p14:creationId xmlns:p14="http://schemas.microsoft.com/office/powerpoint/2010/main" val="1384169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5</a:t>
            </a:fld>
            <a:endParaRPr lang="en-US" dirty="0"/>
          </a:p>
        </p:txBody>
      </p:sp>
      <p:sp>
        <p:nvSpPr>
          <p:cNvPr id="5" name="Shape 94"/>
          <p:cNvSpPr txBox="1">
            <a:spLocks noGrp="1"/>
          </p:cNvSpPr>
          <p:nvPr>
            <p:ph idx="1"/>
          </p:nvPr>
        </p:nvSpPr>
        <p:spPr>
          <a:xfrm>
            <a:off x="533400" y="1600200"/>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smtClean="0">
                <a:solidFill>
                  <a:schemeClr val="dk1"/>
                </a:solidFill>
                <a:ea typeface="Times New Roman"/>
                <a:cs typeface="Times New Roman"/>
              </a:rPr>
              <a:t>Method 2: B54=0, EHT PPDU in P160, then </a:t>
            </a:r>
            <a:r>
              <a:rPr lang="en-US" altLang="zh-CN" sz="1800" b="0" smtClean="0">
                <a:solidFill>
                  <a:schemeClr val="dk1"/>
                </a:solidFill>
                <a:ea typeface="Times New Roman"/>
                <a:cs typeface="Times New Roman"/>
              </a:rPr>
              <a:t>User </a:t>
            </a:r>
            <a:r>
              <a:rPr lang="en-US" altLang="zh-CN" sz="1800" b="0" smtClean="0">
                <a:solidFill>
                  <a:schemeClr val="dk1"/>
                </a:solidFill>
                <a:ea typeface="Times New Roman"/>
                <a:cs typeface="Times New Roman"/>
              </a:rPr>
              <a:t>field is EHT variant; B55=1, HE PPDU in P160, then </a:t>
            </a:r>
            <a:r>
              <a:rPr lang="en-US" altLang="zh-CN" sz="1800" b="0" smtClean="0">
                <a:solidFill>
                  <a:schemeClr val="dk1"/>
                </a:solidFill>
                <a:ea typeface="Times New Roman"/>
                <a:cs typeface="Times New Roman"/>
              </a:rPr>
              <a:t>User </a:t>
            </a:r>
            <a:r>
              <a:rPr lang="en-US" altLang="zh-CN" sz="1800" b="0" smtClean="0">
                <a:solidFill>
                  <a:schemeClr val="dk1"/>
                </a:solidFill>
                <a:ea typeface="Times New Roman"/>
                <a:cs typeface="Times New Roman"/>
              </a:rPr>
              <a:t>field is HE variant.</a:t>
            </a:r>
          </a:p>
          <a:p>
            <a:pPr algn="just">
              <a:spcBef>
                <a:spcPts val="0"/>
              </a:spcBef>
              <a:buSzPct val="100000"/>
            </a:pPr>
            <a:r>
              <a:rPr lang="en-US" altLang="zh-CN" sz="1800" b="0" smtClean="0">
                <a:solidFill>
                  <a:schemeClr val="dk1"/>
                </a:solidFill>
                <a:ea typeface="Times New Roman"/>
                <a:cs typeface="Times New Roman"/>
              </a:rPr>
              <a:t>Issue of method 2: although in R1, we restrict AP to send trigger to solicit A-PPDU. Whilst we don’t want to exclude the possiblity where a R1 STA could later transmit EHT PPDU within </a:t>
            </a:r>
            <a:r>
              <a:rPr lang="en-US" altLang="zh-CN" sz="1800" b="0" smtClean="0">
                <a:solidFill>
                  <a:schemeClr val="dk1"/>
                </a:solidFill>
                <a:ea typeface="Times New Roman"/>
                <a:cs typeface="Times New Roman"/>
              </a:rPr>
              <a:t>A-PPDU, solicited by a R2 AP </a:t>
            </a:r>
            <a:r>
              <a:rPr lang="en-US" altLang="zh-CN" sz="1800" b="0" smtClean="0">
                <a:solidFill>
                  <a:schemeClr val="dk1"/>
                </a:solidFill>
                <a:ea typeface="Times New Roman"/>
                <a:cs typeface="Times New Roman"/>
              </a:rPr>
              <a:t>in R2 stage. The transmission could be transparent to a R1 STA.</a:t>
            </a:r>
          </a:p>
          <a:p>
            <a:pPr algn="just">
              <a:spcBef>
                <a:spcPts val="0"/>
              </a:spcBef>
              <a:buSzPct val="100000"/>
            </a:pPr>
            <a:r>
              <a:rPr lang="en-US" altLang="zh-CN" sz="1800" b="0" smtClean="0">
                <a:solidFill>
                  <a:schemeClr val="dk1"/>
                </a:solidFill>
                <a:ea typeface="Times New Roman"/>
                <a:cs typeface="Times New Roman"/>
              </a:rPr>
              <a:t>For example, later in R2, the UL BW is set to 3 (160MHz), UL BW Extension is set to 2 (320MHz-1), then a R2 AP could solicit HE PPDU in P160 and EHT PPDU in S160 with B54=1 indicating HE TB PPDU in P160, and B55=0, the special User field is present.</a:t>
            </a:r>
            <a:endParaRPr lang="en-US" altLang="zh-CN" sz="1800" b="0">
              <a:solidFill>
                <a:schemeClr val="dk1"/>
              </a:solidFill>
              <a:ea typeface="Times New Roman"/>
              <a:cs typeface="Times New Roman"/>
            </a:endParaRPr>
          </a:p>
          <a:p>
            <a:pPr algn="just">
              <a:spcBef>
                <a:spcPts val="0"/>
              </a:spcBef>
              <a:buSzPct val="100000"/>
            </a:pPr>
            <a:r>
              <a:rPr lang="en-US" altLang="zh-CN" sz="1800" b="0" smtClean="0">
                <a:solidFill>
                  <a:schemeClr val="dk1"/>
                </a:solidFill>
                <a:ea typeface="Times New Roman"/>
                <a:cs typeface="Times New Roman"/>
              </a:rPr>
              <a:t>In this case, a </a:t>
            </a:r>
            <a:r>
              <a:rPr lang="en-US" altLang="zh-CN" sz="1800" b="0">
                <a:solidFill>
                  <a:schemeClr val="dk1"/>
                </a:solidFill>
                <a:ea typeface="Times New Roman"/>
                <a:cs typeface="Times New Roman"/>
              </a:rPr>
              <a:t>R1 EHT STA </a:t>
            </a:r>
            <a:r>
              <a:rPr lang="en-US" altLang="zh-CN" sz="1800" b="0" smtClean="0">
                <a:solidFill>
                  <a:schemeClr val="dk1"/>
                </a:solidFill>
                <a:ea typeface="Times New Roman"/>
                <a:cs typeface="Times New Roman"/>
              </a:rPr>
              <a:t>will </a:t>
            </a:r>
            <a:r>
              <a:rPr lang="en-US" altLang="zh-CN" sz="1800" b="0" smtClean="0">
                <a:solidFill>
                  <a:schemeClr val="dk1"/>
                </a:solidFill>
                <a:ea typeface="Times New Roman"/>
                <a:cs typeface="Times New Roman"/>
              </a:rPr>
              <a:t>think all </a:t>
            </a:r>
            <a:r>
              <a:rPr lang="en-US" altLang="zh-CN" sz="1800" b="0" smtClean="0">
                <a:solidFill>
                  <a:schemeClr val="dk1"/>
                </a:solidFill>
                <a:ea typeface="Times New Roman"/>
                <a:cs typeface="Times New Roman"/>
              </a:rPr>
              <a:t>User </a:t>
            </a:r>
            <a:r>
              <a:rPr lang="en-US" altLang="zh-CN" sz="1800" b="0" smtClean="0">
                <a:solidFill>
                  <a:schemeClr val="dk1"/>
                </a:solidFill>
                <a:ea typeface="Times New Roman"/>
                <a:cs typeface="Times New Roman"/>
              </a:rPr>
              <a:t>fields are HE variant, and hence this EHT STA cannot be solicited to transmit EHT TB PPDU.</a:t>
            </a:r>
            <a:endParaRPr lang="en-US" altLang="zh-CN" sz="1800" b="0">
              <a:solidFill>
                <a:schemeClr val="dk1"/>
              </a:solidFill>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altLang="zh-CN">
                <a:solidFill>
                  <a:schemeClr val="tx1"/>
                </a:solidFill>
              </a:rPr>
              <a:t>HE or EHT </a:t>
            </a:r>
            <a:r>
              <a:rPr lang="en-IE" altLang="zh-CN" smtClean="0">
                <a:solidFill>
                  <a:schemeClr val="tx1"/>
                </a:solidFill>
              </a:rPr>
              <a:t>– Method 2</a:t>
            </a:r>
            <a:endParaRPr lang="en-US" dirty="0">
              <a:solidFill>
                <a:schemeClr val="tx1"/>
              </a:solidFill>
            </a:endParaRPr>
          </a:p>
        </p:txBody>
      </p:sp>
    </p:spTree>
    <p:extLst>
      <p:ext uri="{BB962C8B-B14F-4D97-AF65-F5344CB8AC3E}">
        <p14:creationId xmlns:p14="http://schemas.microsoft.com/office/powerpoint/2010/main" val="284297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6</a:t>
            </a:fld>
            <a:endParaRPr lang="en-US" dirty="0"/>
          </a:p>
        </p:txBody>
      </p:sp>
      <p:sp>
        <p:nvSpPr>
          <p:cNvPr id="5" name="Shape 94"/>
          <p:cNvSpPr txBox="1">
            <a:spLocks noGrp="1"/>
          </p:cNvSpPr>
          <p:nvPr>
            <p:ph idx="1"/>
          </p:nvPr>
        </p:nvSpPr>
        <p:spPr>
          <a:xfrm>
            <a:off x="533400" y="1600200"/>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a:solidFill>
                  <a:schemeClr val="dk1"/>
                </a:solidFill>
                <a:ea typeface="Times New Roman"/>
                <a:cs typeface="Times New Roman"/>
              </a:rPr>
              <a:t>Method 3: </a:t>
            </a:r>
            <a:r>
              <a:rPr lang="en-US" altLang="zh-CN" sz="1800" b="0" smtClean="0">
                <a:solidFill>
                  <a:schemeClr val="dk1"/>
                </a:solidFill>
                <a:ea typeface="Times New Roman"/>
                <a:cs typeface="Times New Roman"/>
              </a:rPr>
              <a:t>rely </a:t>
            </a:r>
            <a:r>
              <a:rPr lang="en-US" altLang="zh-CN" sz="1800" b="0">
                <a:solidFill>
                  <a:schemeClr val="dk1"/>
                </a:solidFill>
                <a:ea typeface="Times New Roman"/>
                <a:cs typeface="Times New Roman"/>
              </a:rPr>
              <a:t>on both </a:t>
            </a:r>
            <a:r>
              <a:rPr lang="en-US" altLang="zh-CN" sz="1800" b="0" smtClean="0">
                <a:solidFill>
                  <a:schemeClr val="dk1"/>
                </a:solidFill>
                <a:ea typeface="Times New Roman"/>
                <a:cs typeface="Times New Roman"/>
              </a:rPr>
              <a:t>B54 in common field </a:t>
            </a:r>
            <a:r>
              <a:rPr lang="en-US" altLang="zh-CN" sz="1800" b="0">
                <a:solidFill>
                  <a:schemeClr val="dk1"/>
                </a:solidFill>
                <a:ea typeface="Times New Roman"/>
                <a:cs typeface="Times New Roman"/>
              </a:rPr>
              <a:t>and B39 in User field (PS160 for EHT variant and reserved for HE variant)</a:t>
            </a:r>
          </a:p>
          <a:p>
            <a:pPr lvl="1" algn="just">
              <a:spcBef>
                <a:spcPts val="0"/>
              </a:spcBef>
              <a:buSzPct val="100000"/>
            </a:pPr>
            <a:r>
              <a:rPr lang="en-US" altLang="zh-CN" sz="1800" smtClean="0">
                <a:solidFill>
                  <a:schemeClr val="dk1"/>
                </a:solidFill>
                <a:ea typeface="Times New Roman"/>
                <a:cs typeface="Times New Roman"/>
              </a:rPr>
              <a:t>B54=1, HE PPDU in P160, then a User field in HE variant if B39 is 0 (P160 or reserved)</a:t>
            </a:r>
          </a:p>
          <a:p>
            <a:pPr lvl="1" algn="just">
              <a:spcBef>
                <a:spcPts val="0"/>
              </a:spcBef>
              <a:buSzPct val="100000"/>
            </a:pPr>
            <a:r>
              <a:rPr lang="en-US" altLang="zh-CN" sz="1800" smtClean="0">
                <a:solidFill>
                  <a:schemeClr val="dk1"/>
                </a:solidFill>
                <a:ea typeface="Times New Roman"/>
                <a:cs typeface="Times New Roman"/>
              </a:rPr>
              <a:t>B54=1, HE PPDU in P160, then a User field is EHT variant if B39 is 1 (S160, valid only for 320MHz case)</a:t>
            </a:r>
          </a:p>
          <a:p>
            <a:pPr lvl="1" algn="just">
              <a:spcBef>
                <a:spcPts val="0"/>
              </a:spcBef>
              <a:buSzPct val="100000"/>
            </a:pPr>
            <a:r>
              <a:rPr lang="en-US" altLang="zh-CN" sz="1800" b="0" smtClean="0">
                <a:solidFill>
                  <a:schemeClr val="dk1"/>
                </a:solidFill>
                <a:ea typeface="Times New Roman"/>
                <a:cs typeface="Times New Roman"/>
              </a:rPr>
              <a:t>B54=0, EHT PPDU in P160, then a User field is EHT variant regardless of B39.</a:t>
            </a:r>
          </a:p>
          <a:p>
            <a:pPr algn="just">
              <a:spcBef>
                <a:spcPts val="0"/>
              </a:spcBef>
              <a:buSzPct val="100000"/>
            </a:pPr>
            <a:r>
              <a:rPr lang="en-US" altLang="zh-CN" sz="1800" b="0" smtClean="0">
                <a:solidFill>
                  <a:schemeClr val="dk1"/>
                </a:solidFill>
                <a:ea typeface="Times New Roman"/>
                <a:cs typeface="Times New Roman"/>
              </a:rPr>
              <a:t>Rewriting method </a:t>
            </a:r>
            <a:r>
              <a:rPr lang="en-US" altLang="zh-CN" sz="1800" b="0">
                <a:solidFill>
                  <a:schemeClr val="dk1"/>
                </a:solidFill>
                <a:ea typeface="Times New Roman"/>
                <a:cs typeface="Times New Roman"/>
              </a:rPr>
              <a:t>3 in a simple way</a:t>
            </a:r>
            <a:r>
              <a:rPr lang="en-US" altLang="zh-CN" sz="1800" b="0" smtClean="0">
                <a:solidFill>
                  <a:schemeClr val="dk1"/>
                </a:solidFill>
                <a:ea typeface="Times New Roman"/>
                <a:cs typeface="Times New Roman"/>
              </a:rPr>
              <a:t>:</a:t>
            </a:r>
          </a:p>
          <a:p>
            <a:pPr lvl="1" algn="just">
              <a:spcBef>
                <a:spcPts val="0"/>
              </a:spcBef>
              <a:buSzPct val="100000"/>
            </a:pPr>
            <a:r>
              <a:rPr lang="en-US" altLang="zh-CN" sz="1800" smtClean="0">
                <a:solidFill>
                  <a:schemeClr val="dk1"/>
                </a:solidFill>
                <a:ea typeface="Times New Roman"/>
                <a:cs typeface="Times New Roman"/>
              </a:rPr>
              <a:t>B54 of common field = 1, B39 of a User field = 0, then HE variant;</a:t>
            </a:r>
          </a:p>
          <a:p>
            <a:pPr lvl="1" algn="just">
              <a:spcBef>
                <a:spcPts val="0"/>
              </a:spcBef>
              <a:buSzPct val="100000"/>
            </a:pPr>
            <a:r>
              <a:rPr lang="en-US" altLang="zh-CN" sz="1800" smtClean="0">
                <a:solidFill>
                  <a:schemeClr val="dk1"/>
                </a:solidFill>
                <a:ea typeface="Times New Roman"/>
                <a:cs typeface="Times New Roman"/>
              </a:rPr>
              <a:t>Otherwise, EHT variant.</a:t>
            </a:r>
            <a:endParaRPr lang="en-US" altLang="zh-CN" sz="1800" b="0">
              <a:solidFill>
                <a:schemeClr val="dk1"/>
              </a:solidFill>
              <a:ea typeface="Times New Roman"/>
              <a:cs typeface="Times New Roman"/>
            </a:endParaRPr>
          </a:p>
          <a:p>
            <a:pPr algn="just">
              <a:spcBef>
                <a:spcPts val="0"/>
              </a:spcBef>
              <a:buSzPct val="100000"/>
            </a:pPr>
            <a:r>
              <a:rPr lang="en-US" altLang="zh-CN" sz="1800" b="0" smtClean="0">
                <a:solidFill>
                  <a:schemeClr val="dk1"/>
                </a:solidFill>
                <a:ea typeface="Times New Roman"/>
                <a:cs typeface="Times New Roman"/>
              </a:rPr>
              <a:t>Same example as before: later in R2, the UL BW is set to 3 (160MHz), UL BW Extension is set to 2 (320MHz-1), then a R2 AP could solicit HE PPDU in P160 and EHT PPDU in S160 with B54=1 indicating HE TB PPDU in P160, and B55=0, the special User field is present.</a:t>
            </a:r>
            <a:endParaRPr lang="en-US" altLang="zh-CN" sz="1800" b="0">
              <a:solidFill>
                <a:schemeClr val="dk1"/>
              </a:solidFill>
              <a:ea typeface="Times New Roman"/>
              <a:cs typeface="Times New Roman"/>
            </a:endParaRPr>
          </a:p>
          <a:p>
            <a:pPr algn="just">
              <a:spcBef>
                <a:spcPts val="0"/>
              </a:spcBef>
              <a:buSzPct val="100000"/>
            </a:pPr>
            <a:r>
              <a:rPr lang="en-US" altLang="zh-CN" sz="1800" b="0" smtClean="0">
                <a:solidFill>
                  <a:schemeClr val="dk1"/>
                </a:solidFill>
                <a:ea typeface="Times New Roman"/>
                <a:cs typeface="Times New Roman"/>
              </a:rPr>
              <a:t>In this case, a </a:t>
            </a:r>
            <a:r>
              <a:rPr lang="en-US" altLang="zh-CN" sz="1800" b="0">
                <a:solidFill>
                  <a:schemeClr val="dk1"/>
                </a:solidFill>
                <a:ea typeface="Times New Roman"/>
                <a:cs typeface="Times New Roman"/>
              </a:rPr>
              <a:t>R1 EHT STA </a:t>
            </a:r>
            <a:r>
              <a:rPr lang="en-US" altLang="zh-CN" sz="1800" b="0" smtClean="0">
                <a:solidFill>
                  <a:schemeClr val="dk1"/>
                </a:solidFill>
                <a:ea typeface="Times New Roman"/>
                <a:cs typeface="Times New Roman"/>
              </a:rPr>
              <a:t>can be solicited to transmit either HE TB or EHT TB PPDU depending on </a:t>
            </a:r>
            <a:r>
              <a:rPr lang="en-US" altLang="zh-CN" sz="1800" b="0" smtClean="0">
                <a:solidFill>
                  <a:schemeClr val="dk1"/>
                </a:solidFill>
                <a:ea typeface="Times New Roman"/>
                <a:cs typeface="Times New Roman"/>
              </a:rPr>
              <a:t>AP’s schedule.</a:t>
            </a:r>
            <a:endParaRPr lang="en-US" altLang="zh-CN" sz="1800" b="0" smtClean="0">
              <a:solidFill>
                <a:schemeClr val="dk1"/>
              </a:solidFill>
              <a:ea typeface="Times New Roman"/>
              <a:cs typeface="Times New Roman"/>
            </a:endParaRPr>
          </a:p>
          <a:p>
            <a:pPr algn="just">
              <a:spcBef>
                <a:spcPts val="0"/>
              </a:spcBef>
              <a:buSzPct val="100000"/>
            </a:pPr>
            <a:endParaRPr lang="en-US" altLang="zh-CN" sz="1800" b="0">
              <a:solidFill>
                <a:schemeClr val="dk1"/>
              </a:solidFill>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altLang="zh-CN">
                <a:solidFill>
                  <a:schemeClr val="tx1"/>
                </a:solidFill>
              </a:rPr>
              <a:t>HE or EHT </a:t>
            </a:r>
            <a:r>
              <a:rPr lang="en-IE" altLang="zh-CN" smtClean="0">
                <a:solidFill>
                  <a:schemeClr val="tx1"/>
                </a:solidFill>
              </a:rPr>
              <a:t>– Method 3</a:t>
            </a:r>
            <a:endParaRPr lang="en-US" dirty="0">
              <a:solidFill>
                <a:schemeClr val="tx1"/>
              </a:solidFill>
            </a:endParaRPr>
          </a:p>
        </p:txBody>
      </p:sp>
    </p:spTree>
    <p:extLst>
      <p:ext uri="{BB962C8B-B14F-4D97-AF65-F5344CB8AC3E}">
        <p14:creationId xmlns:p14="http://schemas.microsoft.com/office/powerpoint/2010/main" val="2225234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533400" y="1600200"/>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a:solidFill>
                  <a:schemeClr val="dk1"/>
                </a:solidFill>
                <a:ea typeface="Times New Roman"/>
                <a:cs typeface="Times New Roman"/>
              </a:rPr>
              <a:t>Even later, we find some potential interoperability </a:t>
            </a:r>
            <a:r>
              <a:rPr lang="en-US" altLang="zh-CN" sz="1800" b="0" smtClean="0">
                <a:solidFill>
                  <a:schemeClr val="dk1"/>
                </a:solidFill>
                <a:ea typeface="Times New Roman"/>
                <a:cs typeface="Times New Roman"/>
              </a:rPr>
              <a:t>issue in R2, we can still disallow a R2 AP to solicit EHT TB PPDU or HE TB PPDU from a R1 EHT STA by restriciting the AP’s behavior. But we should not prevent this from happening in R1 stage by </a:t>
            </a:r>
            <a:r>
              <a:rPr lang="en-US" altLang="zh-CN" sz="1800" b="0" smtClean="0">
                <a:solidFill>
                  <a:schemeClr val="dk1"/>
                </a:solidFill>
                <a:ea typeface="Times New Roman"/>
                <a:cs typeface="Times New Roman"/>
              </a:rPr>
              <a:t>wrongly </a:t>
            </a:r>
            <a:r>
              <a:rPr lang="en-US" altLang="zh-CN" sz="1800" b="0" smtClean="0">
                <a:solidFill>
                  <a:schemeClr val="dk1"/>
                </a:solidFill>
                <a:ea typeface="Times New Roman"/>
                <a:cs typeface="Times New Roman"/>
              </a:rPr>
              <a:t>describe the STA’s behavior regarding HE or EHT differentiation.</a:t>
            </a:r>
          </a:p>
          <a:p>
            <a:pPr algn="just">
              <a:spcBef>
                <a:spcPts val="0"/>
              </a:spcBef>
              <a:buSzPct val="100000"/>
            </a:pPr>
            <a:endParaRPr lang="en-US" altLang="zh-CN" sz="1800" b="0" smtClean="0">
              <a:solidFill>
                <a:schemeClr val="dk1"/>
              </a:solidFill>
              <a:ea typeface="Times New Roman"/>
              <a:cs typeface="Times New Roman"/>
            </a:endParaRPr>
          </a:p>
          <a:p>
            <a:pPr algn="just">
              <a:spcBef>
                <a:spcPts val="0"/>
              </a:spcBef>
              <a:buSzPct val="100000"/>
            </a:pPr>
            <a:r>
              <a:rPr lang="en-US" altLang="zh-CN" sz="1800" b="0" smtClean="0">
                <a:solidFill>
                  <a:schemeClr val="dk1"/>
                </a:solidFill>
                <a:ea typeface="Times New Roman"/>
                <a:cs typeface="Times New Roman"/>
              </a:rPr>
              <a:t>In this proposal, no additional bits are proposed, method 3 only relies on the existing bits in the trigger frame.</a:t>
            </a:r>
            <a:endParaRPr lang="en-US" altLang="zh-CN" sz="1800" b="0">
              <a:solidFill>
                <a:schemeClr val="dk1"/>
              </a:solidFill>
              <a:ea typeface="Times New Roman"/>
              <a:cs typeface="Times New Roman"/>
            </a:endParaRPr>
          </a:p>
          <a:p>
            <a:pPr algn="just">
              <a:spcBef>
                <a:spcPts val="0"/>
              </a:spcBef>
              <a:buSzPct val="100000"/>
            </a:pPr>
            <a:endParaRPr lang="en-US" altLang="zh-CN" sz="1800" b="0">
              <a:solidFill>
                <a:schemeClr val="dk1"/>
              </a:solidFill>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altLang="zh-CN">
                <a:solidFill>
                  <a:schemeClr val="tx1"/>
                </a:solidFill>
              </a:rPr>
              <a:t>HE or EHT </a:t>
            </a:r>
            <a:r>
              <a:rPr lang="en-IE" altLang="zh-CN" smtClean="0">
                <a:solidFill>
                  <a:schemeClr val="tx1"/>
                </a:solidFill>
              </a:rPr>
              <a:t>Method 3 (con’td)</a:t>
            </a:r>
            <a:endParaRPr lang="en-US" dirty="0">
              <a:solidFill>
                <a:schemeClr val="tx1"/>
              </a:solidFill>
            </a:endParaRPr>
          </a:p>
        </p:txBody>
      </p:sp>
    </p:spTree>
    <p:extLst>
      <p:ext uri="{BB962C8B-B14F-4D97-AF65-F5344CB8AC3E}">
        <p14:creationId xmlns:p14="http://schemas.microsoft.com/office/powerpoint/2010/main" val="2404865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2057400"/>
            <a:ext cx="7772400" cy="4114800"/>
          </a:xfrm>
        </p:spPr>
        <p:txBody>
          <a:bodyPr/>
          <a:lstStyle/>
          <a:p>
            <a:pPr marL="342900" lvl="1" indent="-342900" algn="just">
              <a:buSzPct val="100000"/>
              <a:buFontTx/>
              <a:buChar char="•"/>
            </a:pPr>
            <a:r>
              <a:rPr lang="en-US" altLang="zh-CN" b="1" dirty="0">
                <a:ea typeface="+mn-ea"/>
                <a:cs typeface="+mn-cs"/>
              </a:rPr>
              <a:t>Do you </a:t>
            </a:r>
            <a:r>
              <a:rPr lang="en-US" altLang="zh-CN" b="1">
                <a:ea typeface="+mn-ea"/>
                <a:cs typeface="+mn-cs"/>
              </a:rPr>
              <a:t>agree </a:t>
            </a:r>
            <a:r>
              <a:rPr lang="en-US" altLang="zh-CN" b="1" smtClean="0">
                <a:ea typeface="+mn-ea"/>
                <a:cs typeface="+mn-cs"/>
              </a:rPr>
              <a:t>the following description regarding HE or EHT variant User field differentation</a:t>
            </a:r>
            <a:r>
              <a:rPr lang="en-US" altLang="zh-CN" b="1" smtClean="0">
                <a:ea typeface="+mn-ea"/>
                <a:cs typeface="+mn-cs"/>
                <a:sym typeface="Times New Roman"/>
              </a:rPr>
              <a:t>?</a:t>
            </a:r>
            <a:endParaRPr lang="en-US" altLang="zh-CN" b="1" dirty="0">
              <a:ea typeface="+mn-ea"/>
              <a:cs typeface="+mn-cs"/>
            </a:endParaRPr>
          </a:p>
          <a:p>
            <a:pPr lvl="1" algn="just">
              <a:spcBef>
                <a:spcPts val="0"/>
              </a:spcBef>
              <a:buSzPct val="100000"/>
            </a:pPr>
            <a:r>
              <a:rPr lang="en-US" altLang="zh-CN">
                <a:solidFill>
                  <a:schemeClr val="dk1"/>
                </a:solidFill>
                <a:ea typeface="Times New Roman"/>
                <a:cs typeface="Times New Roman"/>
              </a:rPr>
              <a:t>B54 of common field = 1, B39 of a User field = 0, then HE variant;</a:t>
            </a:r>
          </a:p>
          <a:p>
            <a:pPr lvl="1" algn="just">
              <a:spcBef>
                <a:spcPts val="0"/>
              </a:spcBef>
              <a:buSzPct val="100000"/>
            </a:pPr>
            <a:r>
              <a:rPr lang="en-US" altLang="zh-CN">
                <a:solidFill>
                  <a:schemeClr val="dk1"/>
                </a:solidFill>
                <a:ea typeface="Times New Roman"/>
                <a:cs typeface="Times New Roman"/>
              </a:rPr>
              <a:t>Otherwise, EHT variant.</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8</a:t>
            </a:fld>
            <a:endParaRPr lang="en-US"/>
          </a:p>
        </p:txBody>
      </p:sp>
      <p:sp>
        <p:nvSpPr>
          <p:cNvPr id="4" name="标题 3"/>
          <p:cNvSpPr>
            <a:spLocks noGrp="1"/>
          </p:cNvSpPr>
          <p:nvPr>
            <p:ph type="title"/>
          </p:nvPr>
        </p:nvSpPr>
        <p:spPr/>
        <p:txBody>
          <a:bodyPr/>
          <a:lstStyle/>
          <a:p>
            <a:r>
              <a:rPr lang="en-US" altLang="zh-CN" dirty="0"/>
              <a:t>Straw Poll #1</a:t>
            </a:r>
            <a:endParaRPr lang="zh-CN" altLang="en-US" dirty="0"/>
          </a:p>
        </p:txBody>
      </p:sp>
      <p:sp>
        <p:nvSpPr>
          <p:cNvPr id="5" name="矩形 4"/>
          <p:cNvSpPr/>
          <p:nvPr/>
        </p:nvSpPr>
        <p:spPr>
          <a:xfrm>
            <a:off x="685800" y="44196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Y</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3391037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23900" y="1752600"/>
            <a:ext cx="7772400" cy="4114800"/>
          </a:xfrm>
        </p:spPr>
        <p:txBody>
          <a:bodyPr/>
          <a:lstStyle/>
          <a:p>
            <a:pPr marL="180975" indent="-180975">
              <a:spcBef>
                <a:spcPts val="600"/>
              </a:spcBef>
              <a:spcAft>
                <a:spcPts val="0"/>
              </a:spcAft>
              <a:buNone/>
            </a:pPr>
            <a:r>
              <a:rPr lang="en-US" altLang="zh-CN" sz="1800" b="0"/>
              <a:t>[1] </a:t>
            </a:r>
            <a:r>
              <a:rPr lang="en-US" altLang="zh-CN" sz="1800" b="0">
                <a:hlinkClick r:id="rId2"/>
              </a:rPr>
              <a:t>https://</a:t>
            </a:r>
            <a:r>
              <a:rPr lang="en-US" altLang="zh-CN" sz="1800" b="0" smtClean="0">
                <a:hlinkClick r:id="rId2"/>
              </a:rPr>
              <a:t>mentor.ieee.org/802.11/dcn/20/11-20-1935-19-00be-compendium-of-straw-polls-and-potential-changes-to-the-specification-framework-document-part-2.docx</a:t>
            </a:r>
            <a:endParaRPr lang="en-US" altLang="zh-CN" sz="1800" b="0" smtClean="0"/>
          </a:p>
          <a:p>
            <a:pPr marL="180975" indent="-180975">
              <a:spcBef>
                <a:spcPts val="600"/>
              </a:spcBef>
              <a:spcAft>
                <a:spcPts val="0"/>
              </a:spcAft>
              <a:buNone/>
            </a:pPr>
            <a:r>
              <a:rPr lang="en-US" altLang="zh-CN" sz="1800" b="0"/>
              <a:t>[2] </a:t>
            </a:r>
            <a:r>
              <a:rPr lang="en-US" altLang="zh-CN" sz="1800" b="0">
                <a:hlinkClick r:id="rId3"/>
              </a:rPr>
              <a:t>https://</a:t>
            </a:r>
            <a:r>
              <a:rPr lang="en-US" altLang="zh-CN" sz="1800" b="0" smtClean="0">
                <a:hlinkClick r:id="rId3"/>
              </a:rPr>
              <a:t>mentor.ieee.org/802.11/dcn/21/11-21-0259-03-00be-pdt-trigger-frame-for-eht.docx</a:t>
            </a:r>
            <a:endParaRPr lang="en-US" altLang="zh-CN" sz="1800" b="0" smtClean="0"/>
          </a:p>
          <a:p>
            <a:pPr marL="180975" indent="-180975">
              <a:spcBef>
                <a:spcPts val="600"/>
              </a:spcBef>
              <a:spcAft>
                <a:spcPts val="0"/>
              </a:spcAft>
              <a:buNone/>
            </a:pPr>
            <a:endParaRPr lang="zh-CN" altLang="en-US" sz="1800" dirty="0"/>
          </a:p>
        </p:txBody>
      </p:sp>
      <p:sp>
        <p:nvSpPr>
          <p:cNvPr id="5" name="Slide Number Placeholder 4"/>
          <p:cNvSpPr>
            <a:spLocks noGrp="1"/>
          </p:cNvSpPr>
          <p:nvPr>
            <p:ph type="sldNum" sz="quarter" idx="12"/>
          </p:nvPr>
        </p:nvSpPr>
        <p:spPr/>
        <p:txBody>
          <a:bodyPr/>
          <a:lstStyle/>
          <a:p>
            <a:r>
              <a:rPr lang="en-US" dirty="0"/>
              <a:t>Slide </a:t>
            </a:r>
            <a:fld id="{A5ED327D-21C3-674C-981C-8A8BC9E6D25C}" type="slidenum">
              <a:rPr lang="en-US" smtClean="0"/>
              <a:pPr/>
              <a:t>9</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77637</TotalTime>
  <Words>1171</Words>
  <Application>Microsoft Office PowerPoint</Application>
  <PresentationFormat>全屏显示(4:3)</PresentationFormat>
  <Paragraphs>124</Paragraphs>
  <Slides>9</Slides>
  <Notes>7</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MS PGothic</vt:lpstr>
      <vt:lpstr>宋体</vt:lpstr>
      <vt:lpstr>Arial</vt:lpstr>
      <vt:lpstr>Times New Roman</vt:lpstr>
      <vt:lpstr>802-11-Submission</vt:lpstr>
      <vt:lpstr>Dicussion on HE or EHT variant differentiation of a trigger frame</vt:lpstr>
      <vt:lpstr>Background</vt:lpstr>
      <vt:lpstr>HE or EHT differentiation discussion</vt:lpstr>
      <vt:lpstr>HE or EHT – Method 1</vt:lpstr>
      <vt:lpstr>HE or EHT – Method 2</vt:lpstr>
      <vt:lpstr>HE or EHT – Method 3</vt:lpstr>
      <vt:lpstr>HE or EHT Method 3 (con’td)</vt:lpstr>
      <vt:lpstr>Straw Poll #1</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Yujian (Ross Yu)</cp:lastModifiedBy>
  <cp:revision>1648</cp:revision>
  <cp:lastPrinted>1998-02-10T13:28:06Z</cp:lastPrinted>
  <dcterms:created xsi:type="dcterms:W3CDTF">2013-11-12T18:41:50Z</dcterms:created>
  <dcterms:modified xsi:type="dcterms:W3CDTF">2021-03-03T12:05:33Z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(3)fdHgAE6arhaSFug0uL7vbcb8NjgWT35i7IUUMO0yj5LnH5BbBRRpJ3P/Fbt0X36emn/o6MED
bkQwsLwwQd9cf6oBhQJfyFIt1xEZxNIu5LpoJyq8Isk0ycuQFPmBWbwrGJwSI0ADOp0y+dAi
twZUjfrp2c3JzRKKH7RJEK0nNmRYzuHN29MQsRSvStG3AXxcDaVvlhOFPiNj2AY0O8uNdLna
tUi4c7J6G06CI6Q5rY</vt:lpwstr>
  </property>
  <property fmtid="{D5CDD505-2E9C-101B-9397-08002B2CF9AE}" pid="4" name="_2015_ms_pID_7253431">
    <vt:lpwstr>R0LCuCJPOVxY3E4hvC2PY9Sz5k5uIyebjO3K0bqpXb3Obznnyp9C6N
3tD8HlbZbgvsB6vqmFseGRq1GIroZ0eN2QfycXROI2oAmhnlkDa4l1ye1XtYDhnEzgkfWBvZ
t6foZQLEskwfR3h3WEzGAsmCZmrMNu34jm/29KpRm24eyUttG/7d7K5gw7GXXiNLnOvBHw4+
9U8twgZH89+V2uTlpYoctBxj073bu0Gkzj7g</vt:lpwstr>
  </property>
  <property fmtid="{D5CDD505-2E9C-101B-9397-08002B2CF9AE}" pid="5" name="_2015_ms_pID_7253432">
    <vt:lpwstr>opSeeZpaN7Veh05srlDvlbE=</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1596415250</vt:lpwstr>
  </property>
</Properties>
</file>