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68" r:id="rId4"/>
    <p:sldId id="275" r:id="rId5"/>
    <p:sldId id="276" r:id="rId6"/>
    <p:sldId id="277" r:id="rId7"/>
    <p:sldId id="278" r:id="rId8"/>
    <p:sldId id="267" r:id="rId9"/>
    <p:sldId id="279" r:id="rId10"/>
    <p:sldId id="264"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2023A4-68C4-8C0E-4D9B-CC52075C79FA}" v="71" dt="2021-03-03T06:41:09.513"/>
    <p1510:client id="{1B910F86-12FC-4729-9DC6-79FD26E989D8}" v="1772" dt="2021-03-03T06:59:23.381"/>
    <p1510:client id="{234F9F44-2433-F390-8214-DE65F449D437}" v="5" dt="2021-03-02T17:03:32.190"/>
    <p1510:client id="{581856E6-2470-2915-D115-38FCFD1425F8}" v="30" dt="2021-03-02T10:48:46.464"/>
    <p1510:client id="{5AA9EDDB-5BAD-F216-F873-1201F92E2C70}" v="7" dt="2021-03-03T06:02:41.676"/>
    <p1510:client id="{EBAA63A9-8B77-C771-6F14-4A657381CA68}" v="76" dt="2021-03-02T08:14:12.56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35" autoAdjust="0"/>
    <p:restoredTop sz="78790" autoAdjust="0"/>
  </p:normalViewPr>
  <p:slideViewPr>
    <p:cSldViewPr snapToGrid="0">
      <p:cViewPr varScale="1">
        <p:scale>
          <a:sx n="50" d="100"/>
          <a:sy n="50" d="100"/>
        </p:scale>
        <p:origin x="-1096" y="-72"/>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802.11-21/0363r0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3/3/2021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802.11-21/0363r0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
        <p:nvSpPr>
          <p:cNvPr id="2" name="Header Placeholder 1"/>
          <p:cNvSpPr>
            <a:spLocks noGrp="1"/>
          </p:cNvSpPr>
          <p:nvPr>
            <p:ph type="hdr" idx="10"/>
          </p:nvPr>
        </p:nvSpPr>
        <p:spPr/>
        <p:txBody>
          <a:bodyPr/>
          <a:lstStyle/>
          <a:p>
            <a:r>
              <a:rPr lang="en-US"/>
              <a:t>doc.: IEEE 802.11-21/0363r0</a:t>
            </a:r>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
        <p:nvSpPr>
          <p:cNvPr id="2" name="Header Placeholder 1"/>
          <p:cNvSpPr>
            <a:spLocks noGrp="1"/>
          </p:cNvSpPr>
          <p:nvPr>
            <p:ph type="hdr" idx="10"/>
          </p:nvPr>
        </p:nvSpPr>
        <p:spPr/>
        <p:txBody>
          <a:bodyPr/>
          <a:lstStyle/>
          <a:p>
            <a:r>
              <a:rPr lang="en-US"/>
              <a:t>doc.: IEEE 802.11-21/0363r0</a:t>
            </a:r>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0" indent="0">
                  <a:buFontTx/>
                  <a:buNone/>
                </a:pPr>
                <a:endParaRPr lang="en-US" dirty="0"/>
              </a:p>
            </p:txBody>
          </p:sp>
        </mc:Choice>
        <mc:Fallback xmlns="">
          <p:sp>
            <p:nvSpPr>
              <p:cNvPr id="3" name="Notes Placeholder 2"/>
              <p:cNvSpPr>
                <a:spLocks noGrp="1"/>
              </p:cNvSpPr>
              <p:nvPr>
                <p:ph type="body" idx="1"/>
              </p:nvPr>
            </p:nvSpPr>
            <p:spPr/>
            <p:txBody>
              <a:bodyPr/>
              <a:lstStyle/>
              <a:p>
                <a:pPr marL="171450" marR="0" lvl="0" indent="-171450" algn="l" defTabSz="449263" rtl="0" eaLnBrk="0" fontAlgn="base" latinLnBrk="0" hangingPunct="0">
                  <a:lnSpc>
                    <a:spcPct val="100000"/>
                  </a:lnSpc>
                  <a:spcBef>
                    <a:spcPct val="30000"/>
                  </a:spcBef>
                  <a:spcAft>
                    <a:spcPct val="0"/>
                  </a:spcAft>
                  <a:buClr>
                    <a:srgbClr val="000000"/>
                  </a:buClr>
                  <a:buSzPct val="100000"/>
                  <a:buFontTx/>
                  <a:buChar char="-"/>
                  <a:tabLst/>
                  <a:defRPr/>
                </a:pPr>
                <a:r>
                  <a:rPr lang="en-US" b="0" i="0">
                    <a:latin typeface="Cambria Math" panose="02040503050406030204" pitchFamily="18" charset="0"/>
                  </a:rPr>
                  <a:t>𝑀=𝑁𝑜. 𝑜𝑓 𝑠𝑦𝑚𝑏𝑜𝑙𝑠/𝑝𝑢𝑙𝑠𝑒𝑠</a:t>
                </a:r>
                <a:r>
                  <a:rPr lang="en-US" dirty="0"/>
                  <a:t> and </a:t>
                </a:r>
                <a:r>
                  <a:rPr lang="en-US" b="0" i="0">
                    <a:latin typeface="Cambria Math" panose="02040503050406030204" pitchFamily="18" charset="0"/>
                  </a:rPr>
                  <a:t>𝑁=𝑁𝑜. 𝑜𝑓 𝑠𝑢𝑏𝑐𝑎𝑟𝑟𝑖𝑒𝑟𝑠</a:t>
                </a:r>
                <a:endParaRPr lang="en-US" dirty="0"/>
              </a:p>
              <a:p>
                <a:pPr marL="171450" indent="-171450">
                  <a:buFontTx/>
                  <a:buChar char="-"/>
                </a:pPr>
                <a:endParaRPr lang="en-US" dirty="0"/>
              </a:p>
              <a:p>
                <a:pPr marL="171450" indent="-171450">
                  <a:buFontTx/>
                  <a:buChar char="-"/>
                </a:pPr>
                <a:r>
                  <a:rPr lang="en-US" dirty="0"/>
                  <a:t>You can increase the resolution by coherently integrating multiple pulses. There are design constraints on the Pulse Repetition Frequency (PRF). The PRF needs to be high enough to sample the Doppler frequency bandwidth of interest. PRF needs to be low enough to allow the pulse to propagate to the target range and back, or else you will suffer from pulse ambiguities. Note that at a fixed PRF you will also have blind velocities.</a:t>
                </a:r>
              </a:p>
              <a:p>
                <a:pPr marL="171450" indent="-171450">
                  <a:buFontTx/>
                  <a:buChar char="-"/>
                </a:pPr>
                <a:endParaRPr lang="en-US" dirty="0"/>
              </a:p>
              <a:p>
                <a:pPr marL="171450" indent="-171450">
                  <a:buFontTx/>
                  <a:buChar char="-"/>
                </a:pPr>
                <a:endParaRPr lang="en-US" dirty="0"/>
              </a:p>
            </p:txBody>
          </p:sp>
        </mc:Fallback>
      </mc:AlternateContent>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a:t>
            </a:fld>
            <a:endParaRPr lang="en-US" dirty="0"/>
          </a:p>
        </p:txBody>
      </p:sp>
      <p:sp>
        <p:nvSpPr>
          <p:cNvPr id="8" name="Header Placeholder 7"/>
          <p:cNvSpPr>
            <a:spLocks noGrp="1"/>
          </p:cNvSpPr>
          <p:nvPr>
            <p:ph type="hdr" idx="10"/>
          </p:nvPr>
        </p:nvSpPr>
        <p:spPr/>
        <p:txBody>
          <a:bodyPr/>
          <a:lstStyle/>
          <a:p>
            <a:r>
              <a:rPr lang="en-US"/>
              <a:t>doc.: IEEE 802.11-21/0363r0</a:t>
            </a:r>
            <a:endParaRPr lang="en-US" dirty="0"/>
          </a:p>
        </p:txBody>
      </p:sp>
    </p:spTree>
    <p:extLst>
      <p:ext uri="{BB962C8B-B14F-4D97-AF65-F5344CB8AC3E}">
        <p14:creationId xmlns:p14="http://schemas.microsoft.com/office/powerpoint/2010/main" val="20272805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
        <p:nvSpPr>
          <p:cNvPr id="8" name="Header Placeholder 7"/>
          <p:cNvSpPr>
            <a:spLocks noGrp="1"/>
          </p:cNvSpPr>
          <p:nvPr>
            <p:ph type="hdr" idx="10"/>
          </p:nvPr>
        </p:nvSpPr>
        <p:spPr/>
        <p:txBody>
          <a:bodyPr/>
          <a:lstStyle/>
          <a:p>
            <a:r>
              <a:rPr lang="en-US"/>
              <a:t>doc.: IEEE 802.11-21/0363r0</a:t>
            </a:r>
            <a:endParaRPr lang="en-US" dirty="0"/>
          </a:p>
        </p:txBody>
      </p:sp>
    </p:spTree>
    <p:extLst>
      <p:ext uri="{BB962C8B-B14F-4D97-AF65-F5344CB8AC3E}">
        <p14:creationId xmlns:p14="http://schemas.microsoft.com/office/powerpoint/2010/main" val="33024805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7</a:t>
            </a:fld>
            <a:endParaRPr lang="en-US" dirty="0"/>
          </a:p>
        </p:txBody>
      </p:sp>
      <p:sp>
        <p:nvSpPr>
          <p:cNvPr id="8" name="Header Placeholder 7"/>
          <p:cNvSpPr>
            <a:spLocks noGrp="1"/>
          </p:cNvSpPr>
          <p:nvPr>
            <p:ph type="hdr" idx="10"/>
          </p:nvPr>
        </p:nvSpPr>
        <p:spPr/>
        <p:txBody>
          <a:bodyPr/>
          <a:lstStyle/>
          <a:p>
            <a:r>
              <a:rPr lang="en-US"/>
              <a:t>doc.: IEEE 802.11-21/0363r0</a:t>
            </a:r>
            <a:endParaRPr lang="en-US" dirty="0"/>
          </a:p>
        </p:txBody>
      </p:sp>
    </p:spTree>
    <p:extLst>
      <p:ext uri="{BB962C8B-B14F-4D97-AF65-F5344CB8AC3E}">
        <p14:creationId xmlns:p14="http://schemas.microsoft.com/office/powerpoint/2010/main" val="3360045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Header Placeholder 3"/>
          <p:cNvSpPr>
            <a:spLocks noGrp="1"/>
          </p:cNvSpPr>
          <p:nvPr>
            <p:ph type="hdr"/>
          </p:nvPr>
        </p:nvSpPr>
        <p:spPr/>
        <p:txBody>
          <a:bodyPr/>
          <a:lstStyle/>
          <a:p>
            <a:r>
              <a:rPr lang="en-US"/>
              <a:t>doc.: IEEE 802.11-21/0363r0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42328023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Header Placeholder 3"/>
          <p:cNvSpPr>
            <a:spLocks noGrp="1"/>
          </p:cNvSpPr>
          <p:nvPr>
            <p:ph type="hdr"/>
          </p:nvPr>
        </p:nvSpPr>
        <p:spPr/>
        <p:txBody>
          <a:bodyPr/>
          <a:lstStyle/>
          <a:p>
            <a:r>
              <a:rPr lang="en-US"/>
              <a:t>doc.: IEEE 802.11-21/0363r0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2423586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10</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
        <p:nvSpPr>
          <p:cNvPr id="2" name="Header Placeholder 1"/>
          <p:cNvSpPr>
            <a:spLocks noGrp="1"/>
          </p:cNvSpPr>
          <p:nvPr>
            <p:ph type="hdr" idx="10"/>
          </p:nvPr>
        </p:nvSpPr>
        <p:spPr/>
        <p:txBody>
          <a:bodyPr/>
          <a:lstStyle/>
          <a:p>
            <a:r>
              <a:rPr lang="en-US"/>
              <a:t>doc.: IEEE 802.11-21/0363r0</a:t>
            </a:r>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tr-TR"/>
              <a:t>Halise Türkmen</a:t>
            </a:r>
            <a:r>
              <a:rPr lang="en-GB" dirty="0"/>
              <a:t>, </a:t>
            </a:r>
            <a:r>
              <a:rPr lang="tr-TR"/>
              <a:t>IMU-Vestel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Halise Türkmen, IMU-Vestel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Halise Türkmen, IMU-Vestel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2021</a:t>
            </a:r>
            <a:endParaRPr lang="en-GB" dirty="0"/>
          </a:p>
        </p:txBody>
      </p:sp>
      <p:sp>
        <p:nvSpPr>
          <p:cNvPr id="6" name="Footer Placeholder 5"/>
          <p:cNvSpPr>
            <a:spLocks noGrp="1"/>
          </p:cNvSpPr>
          <p:nvPr>
            <p:ph type="ftr" idx="11"/>
          </p:nvPr>
        </p:nvSpPr>
        <p:spPr/>
        <p:txBody>
          <a:bodyPr/>
          <a:lstStyle>
            <a:lvl1pPr>
              <a:defRPr/>
            </a:lvl1pPr>
          </a:lstStyle>
          <a:p>
            <a:r>
              <a:rPr lang="en-GB" dirty="0"/>
              <a:t>Halise Türkmen, IMU-Vestel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Halise Türkmen, IMU-Vestel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2021</a:t>
            </a:r>
            <a:endParaRPr lang="en-GB" dirty="0"/>
          </a:p>
        </p:txBody>
      </p:sp>
      <p:sp>
        <p:nvSpPr>
          <p:cNvPr id="4" name="Footer Placeholder 3"/>
          <p:cNvSpPr>
            <a:spLocks noGrp="1"/>
          </p:cNvSpPr>
          <p:nvPr>
            <p:ph type="ftr" idx="11"/>
          </p:nvPr>
        </p:nvSpPr>
        <p:spPr/>
        <p:txBody>
          <a:bodyPr/>
          <a:lstStyle>
            <a:lvl1pPr>
              <a:defRPr/>
            </a:lvl1pPr>
          </a:lstStyle>
          <a:p>
            <a:r>
              <a:rPr lang="en-GB" dirty="0"/>
              <a:t>Halise Türkmen, IMU-Vestel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2021</a:t>
            </a:r>
            <a:endParaRPr lang="en-GB" dirty="0"/>
          </a:p>
        </p:txBody>
      </p:sp>
      <p:sp>
        <p:nvSpPr>
          <p:cNvPr id="3" name="Footer Placeholder 2"/>
          <p:cNvSpPr>
            <a:spLocks noGrp="1"/>
          </p:cNvSpPr>
          <p:nvPr>
            <p:ph type="ftr" idx="11"/>
          </p:nvPr>
        </p:nvSpPr>
        <p:spPr/>
        <p:txBody>
          <a:bodyPr/>
          <a:lstStyle>
            <a:lvl1pPr>
              <a:defRPr/>
            </a:lvl1pPr>
          </a:lstStyle>
          <a:p>
            <a:r>
              <a:rPr lang="en-GB" dirty="0"/>
              <a:t>Halise Türkmen, IMU-Vestel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Halise Türkmen, IMU-Vestel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Halise Türkmen, IMU-Vestel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Halise Türkmen, IMU-Vestel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802.11-21/0365r0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Wi-Fi Sensing </a:t>
            </a:r>
            <a:r>
              <a:rPr lang="en-GB" dirty="0"/>
              <a:t>Parameters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2021-03-03</a:t>
            </a:r>
          </a:p>
        </p:txBody>
      </p:sp>
      <p:sp>
        <p:nvSpPr>
          <p:cNvPr id="6" name="Date Placeholder 3"/>
          <p:cNvSpPr>
            <a:spLocks noGrp="1"/>
          </p:cNvSpPr>
          <p:nvPr>
            <p:ph type="dt" idx="10"/>
          </p:nvPr>
        </p:nvSpPr>
        <p:spPr/>
        <p:txBody>
          <a:bodyPr/>
          <a:lstStyle/>
          <a:p>
            <a:r>
              <a:rPr lang="en-US" dirty="0"/>
              <a:t>March 2021</a:t>
            </a:r>
            <a:endParaRPr lang="en-GB" dirty="0"/>
          </a:p>
        </p:txBody>
      </p:sp>
      <p:sp>
        <p:nvSpPr>
          <p:cNvPr id="7" name="Footer Placeholder 4"/>
          <p:cNvSpPr>
            <a:spLocks noGrp="1"/>
          </p:cNvSpPr>
          <p:nvPr>
            <p:ph type="ftr" idx="11"/>
          </p:nvPr>
        </p:nvSpPr>
        <p:spPr/>
        <p:txBody>
          <a:bodyPr/>
          <a:lstStyle/>
          <a:p>
            <a:r>
              <a:rPr lang="en-GB" dirty="0">
                <a:latin typeface="Times New Roman"/>
                <a:ea typeface="MS Gothic"/>
                <a:cs typeface="Arial Unicode MS"/>
              </a:rPr>
              <a:t>Halise Türkmen, Vestel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87941758"/>
              </p:ext>
            </p:extLst>
          </p:nvPr>
        </p:nvGraphicFramePr>
        <p:xfrm>
          <a:off x="1000125" y="2409825"/>
          <a:ext cx="10134600" cy="3016250"/>
        </p:xfrm>
        <a:graphic>
          <a:graphicData uri="http://schemas.openxmlformats.org/presentationml/2006/ole">
            <mc:AlternateContent xmlns:mc="http://schemas.openxmlformats.org/markup-compatibility/2006">
              <mc:Choice xmlns:v="urn:schemas-microsoft-com:vml" Requires="v">
                <p:oleObj spid="_x0000_s1031" name="Document" r:id="rId4" imgW="10458556" imgH="3125675" progId="Word.Document.8">
                  <p:embed/>
                </p:oleObj>
              </mc:Choice>
              <mc:Fallback>
                <p:oleObj name="Document" r:id="rId4" imgW="10458556" imgH="3125675" progId="Word.Document.8">
                  <p:embed/>
                  <p:pic>
                    <p:nvPicPr>
                      <p:cNvPr id="0" name="Picture 3"/>
                      <p:cNvPicPr>
                        <a:picLocks noChangeAspect="1" noChangeArrowheads="1"/>
                      </p:cNvPicPr>
                      <p:nvPr/>
                    </p:nvPicPr>
                    <p:blipFill>
                      <a:blip r:embed="rId5"/>
                      <a:srcRect/>
                      <a:stretch>
                        <a:fillRect/>
                      </a:stretch>
                    </p:blipFill>
                    <p:spPr bwMode="auto">
                      <a:xfrm>
                        <a:off x="1000125" y="2409825"/>
                        <a:ext cx="10134600" cy="30162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780197" y="2012859"/>
            <a:ext cx="10631606" cy="4113213"/>
          </a:xfrm>
        </p:spPr>
        <p:txBody>
          <a:bodyPr/>
          <a:lstStyle/>
          <a:p>
            <a:pPr algn="just"/>
            <a:r>
              <a:rPr lang="en-GB" sz="2000" dirty="0"/>
              <a:t>[1] 11-20-1851-01-00bf-overview-of-wi-fi-sensing-protocol</a:t>
            </a:r>
            <a:endParaRPr lang="tr-TR" sz="2000" dirty="0"/>
          </a:p>
          <a:p>
            <a:pPr algn="just"/>
            <a:r>
              <a:rPr lang="en-GB" sz="2000" dirty="0"/>
              <a:t>[2]</a:t>
            </a:r>
            <a:r>
              <a:rPr lang="tr-TR" sz="2000" dirty="0"/>
              <a:t> 11-20-1712-02-00bf-wifi-sensing-use-cases</a:t>
            </a:r>
            <a:r>
              <a:rPr lang="en-GB" sz="2000" dirty="0"/>
              <a:t> </a:t>
            </a:r>
          </a:p>
          <a:p>
            <a:pPr algn="just"/>
            <a:r>
              <a:rPr lang="en-GB" sz="2000" dirty="0"/>
              <a:t>[3]</a:t>
            </a:r>
            <a:r>
              <a:rPr lang="en-US" sz="2000" dirty="0"/>
              <a:t> H. J. Li and Y. W. Kiang, “10 – Radar and inverse scattering,” in </a:t>
            </a:r>
            <a:r>
              <a:rPr lang="en-US" sz="2000" i="1" dirty="0"/>
              <a:t>The  Electrical  Engineering  Handbook</a:t>
            </a:r>
            <a:r>
              <a:rPr lang="en-US" sz="2000" dirty="0"/>
              <a:t>, W.K. CHEN, Ed. Burlington:  Academic  Press, 2005, pp. 671–690. </a:t>
            </a:r>
          </a:p>
          <a:p>
            <a:pPr algn="just"/>
            <a:r>
              <a:rPr lang="en-GB" sz="2000" dirty="0"/>
              <a:t>[4]</a:t>
            </a:r>
            <a:r>
              <a:rPr lang="en-US" sz="2000" i="1" dirty="0"/>
              <a:t> </a:t>
            </a:r>
            <a:r>
              <a:rPr lang="en-US" sz="2000" dirty="0"/>
              <a:t>C. Sturm, E. </a:t>
            </a:r>
            <a:r>
              <a:rPr lang="en-US" sz="2000" dirty="0" err="1"/>
              <a:t>Pancera</a:t>
            </a:r>
            <a:r>
              <a:rPr lang="en-US" sz="2000" dirty="0"/>
              <a:t>, T. Zwick and W. Wiesbeck, "A novel approach to OFDM radar processing," 2009 IEEE Radar Conference, Pasadena, CA, USA, 2009, pp. 1-4.</a:t>
            </a:r>
          </a:p>
          <a:p>
            <a:pPr algn="just"/>
            <a:r>
              <a:rPr lang="en-GB" sz="2000" dirty="0"/>
              <a:t>[5] </a:t>
            </a:r>
            <a:r>
              <a:rPr lang="en-US" sz="2000" dirty="0"/>
              <a:t>Zheng Yang, Zimu Zhou, and Yunhao Liu. 2013. From RSSI to CSI: Indoor localization via channel response. </a:t>
            </a:r>
            <a:r>
              <a:rPr lang="en-US" sz="2000" i="1" dirty="0"/>
              <a:t>ACM Comput. Surv.</a:t>
            </a:r>
            <a:r>
              <a:rPr lang="en-US" sz="2000" dirty="0"/>
              <a:t> 46, 2, Article 25 (November 2013), 32 pages. </a:t>
            </a:r>
            <a:endParaRPr lang="en-GB" sz="2000"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10</a:t>
            </a:fld>
            <a:endParaRPr lang="en-GB" dirty="0"/>
          </a:p>
        </p:txBody>
      </p:sp>
      <p:sp>
        <p:nvSpPr>
          <p:cNvPr id="5" name="Footer Placeholder 4"/>
          <p:cNvSpPr>
            <a:spLocks noGrp="1"/>
          </p:cNvSpPr>
          <p:nvPr>
            <p:ph type="ftr" idx="14"/>
          </p:nvPr>
        </p:nvSpPr>
        <p:spPr/>
        <p:txBody>
          <a:bodyPr/>
          <a:lstStyle/>
          <a:p>
            <a:r>
              <a:rPr lang="en-GB" dirty="0">
                <a:latin typeface="Times New Roman"/>
                <a:ea typeface="MS Gothic"/>
                <a:cs typeface="Arial Unicode MS"/>
              </a:rPr>
              <a:t>Halise Türkmen, Vestel</a:t>
            </a:r>
            <a:endParaRPr lang="en-GB" dirty="0"/>
          </a:p>
        </p:txBody>
      </p:sp>
      <p:sp>
        <p:nvSpPr>
          <p:cNvPr id="4" name="Date Placeholder 3"/>
          <p:cNvSpPr>
            <a:spLocks noGrp="1"/>
          </p:cNvSpPr>
          <p:nvPr>
            <p:ph type="dt" idx="15"/>
          </p:nvPr>
        </p:nvSpPr>
        <p:spPr/>
        <p:txBody>
          <a:bodyPr/>
          <a:lstStyle/>
          <a:p>
            <a:r>
              <a:rPr lang="en-US" dirty="0"/>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marL="0"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ea typeface="MS Gothic"/>
                <a:cs typeface="+mn-lt"/>
              </a:rPr>
              <a:t>[1]</a:t>
            </a:r>
            <a:r>
              <a:rPr lang="tr-TR" dirty="0">
                <a:ea typeface="MS Gothic"/>
                <a:cs typeface="+mn-lt"/>
              </a:rPr>
              <a:t> </a:t>
            </a:r>
            <a:r>
              <a:rPr lang="en-US" dirty="0">
                <a:ea typeface="MS Gothic"/>
                <a:cs typeface="+mn-lt"/>
              </a:rPr>
              <a:t>proposes determining</a:t>
            </a:r>
            <a:r>
              <a:rPr lang="tr-TR" dirty="0">
                <a:ea typeface="MS Gothic"/>
                <a:cs typeface="+mn-lt"/>
              </a:rPr>
              <a:t> the sensing </a:t>
            </a:r>
            <a:r>
              <a:rPr lang="en-US" dirty="0">
                <a:ea typeface="MS Gothic"/>
                <a:cs typeface="+mn-lt"/>
              </a:rPr>
              <a:t>transmission </a:t>
            </a:r>
            <a:r>
              <a:rPr lang="tr-TR" dirty="0">
                <a:ea typeface="MS Gothic"/>
                <a:cs typeface="+mn-lt"/>
              </a:rPr>
              <a:t>parameters during the negotiation phase. </a:t>
            </a:r>
            <a:endParaRPr lang="en-US" dirty="0">
              <a:ea typeface="MS Gothic"/>
              <a:cs typeface="+mn-lt"/>
            </a:endParaRPr>
          </a:p>
          <a:p>
            <a:pPr marL="0"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ea typeface="MS Gothic"/>
              <a:cs typeface="+mn-lt"/>
            </a:endParaRPr>
          </a:p>
          <a:p>
            <a:pPr marL="0"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ea typeface="+mn-lt"/>
                <a:cs typeface="+mn-lt"/>
              </a:rPr>
              <a:t>This contribution will go over </a:t>
            </a:r>
            <a:r>
              <a:rPr lang="tr-TR" dirty="0">
                <a:ea typeface="+mn-lt"/>
                <a:cs typeface="+mn-lt"/>
              </a:rPr>
              <a:t>adjustable sensing</a:t>
            </a:r>
            <a:r>
              <a:rPr lang="en-GB" dirty="0">
                <a:ea typeface="+mn-lt"/>
                <a:cs typeface="+mn-lt"/>
              </a:rPr>
              <a:t> transmission parameters affecting sensing performance</a:t>
            </a:r>
            <a:r>
              <a:rPr lang="tr-TR" dirty="0">
                <a:ea typeface="+mn-lt"/>
                <a:cs typeface="+mn-lt"/>
              </a:rPr>
              <a:t> and suggests the possibility of having predefined sensing</a:t>
            </a:r>
            <a:r>
              <a:rPr lang="en-US" dirty="0">
                <a:ea typeface="+mn-lt"/>
                <a:cs typeface="+mn-lt"/>
              </a:rPr>
              <a:t> transmission</a:t>
            </a:r>
            <a:r>
              <a:rPr lang="tr-TR" dirty="0">
                <a:ea typeface="+mn-lt"/>
                <a:cs typeface="+mn-lt"/>
              </a:rPr>
              <a:t> parameters for popular use-cases</a:t>
            </a:r>
            <a:r>
              <a:rPr lang="en-US" dirty="0">
                <a:ea typeface="+mn-lt"/>
                <a:cs typeface="+mn-lt"/>
              </a:rPr>
              <a:t> [2]</a:t>
            </a:r>
            <a:r>
              <a:rPr lang="tr-TR" dirty="0">
                <a:ea typeface="+mn-lt"/>
                <a:cs typeface="+mn-lt"/>
              </a:rPr>
              <a:t> to shorten the negotiation phase</a:t>
            </a:r>
            <a:r>
              <a:rPr lang="en-GB" dirty="0">
                <a:ea typeface="+mn-lt"/>
                <a:cs typeface="+mn-lt"/>
              </a:rPr>
              <a:t>. </a:t>
            </a:r>
            <a:endParaRPr lang="tr-TR" dirty="0">
              <a:ea typeface="+mn-lt"/>
              <a:cs typeface="+mn-lt"/>
            </a:endParaRP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latin typeface="Times New Roman"/>
                <a:ea typeface="MS Gothic"/>
                <a:cs typeface="Arial Unicode MS"/>
              </a:rPr>
              <a:t>Halise Türkmen, Vestel</a:t>
            </a:r>
            <a:endParaRPr lang="en-GB" dirty="0"/>
          </a:p>
        </p:txBody>
      </p:sp>
      <p:sp>
        <p:nvSpPr>
          <p:cNvPr id="4" name="Date Placeholder 3"/>
          <p:cNvSpPr>
            <a:spLocks noGrp="1"/>
          </p:cNvSpPr>
          <p:nvPr>
            <p:ph type="dt" idx="15"/>
          </p:nvPr>
        </p:nvSpPr>
        <p:spPr/>
        <p:txBody>
          <a:bodyPr/>
          <a:lstStyle/>
          <a:p>
            <a:r>
              <a:rPr lang="en-US" dirty="0"/>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1065213"/>
          </a:xfrm>
        </p:spPr>
        <p:txBody>
          <a:bodyPr wrap="square" anchor="ctr">
            <a:normAutofit/>
          </a:bodyPr>
          <a:lstStyle/>
          <a:p>
            <a:r>
              <a:rPr lang="en-US" dirty="0"/>
              <a:t>PPDU of the PHY </a:t>
            </a:r>
            <a:r>
              <a:rPr lang="en-US"/>
              <a:t>Amendments</a:t>
            </a:r>
            <a:endParaRPr lang="en-US" dirty="0"/>
          </a:p>
        </p:txBody>
      </p:sp>
      <p:sp>
        <p:nvSpPr>
          <p:cNvPr id="4" name="Slide Number Placeholder 3"/>
          <p:cNvSpPr>
            <a:spLocks noGrp="1"/>
          </p:cNvSpPr>
          <p:nvPr>
            <p:ph type="sldNum" idx="12"/>
          </p:nvPr>
        </p:nvSpPr>
        <p:spPr>
          <a:xfrm>
            <a:off x="5793318" y="6475414"/>
            <a:ext cx="704849" cy="363537"/>
          </a:xfrm>
        </p:spPr>
        <p:txBody>
          <a:bodyPr wrap="square" anchor="t">
            <a:normAutofit/>
          </a:bodyPr>
          <a:lstStyle/>
          <a:p>
            <a:pPr>
              <a:spcAft>
                <a:spcPts val="600"/>
              </a:spcAft>
            </a:pPr>
            <a:r>
              <a:rPr lang="en-GB" dirty="0"/>
              <a:t>Slide </a:t>
            </a:r>
            <a:fld id="{440F5867-744E-4AA6-B0ED-4C44D2DFBB7B}" type="slidenum">
              <a:rPr lang="en-GB" smtClean="0"/>
              <a:pPr>
                <a:spcAft>
                  <a:spcPts val="600"/>
                </a:spcAft>
              </a:pPr>
              <a:t>3</a:t>
            </a:fld>
            <a:endParaRPr lang="en-GB" dirty="0"/>
          </a:p>
        </p:txBody>
      </p:sp>
      <p:sp>
        <p:nvSpPr>
          <p:cNvPr id="5" name="Footer Placeholder 4"/>
          <p:cNvSpPr>
            <a:spLocks noGrp="1"/>
          </p:cNvSpPr>
          <p:nvPr>
            <p:ph type="ftr" idx="14"/>
          </p:nvPr>
        </p:nvSpPr>
        <p:spPr>
          <a:xfrm>
            <a:off x="7143757" y="6475414"/>
            <a:ext cx="4246027" cy="180975"/>
          </a:xfrm>
        </p:spPr>
        <p:txBody>
          <a:bodyPr wrap="square" anchor="t">
            <a:normAutofit/>
          </a:bodyPr>
          <a:lstStyle/>
          <a:p>
            <a:pPr>
              <a:lnSpc>
                <a:spcPct val="90000"/>
              </a:lnSpc>
              <a:spcAft>
                <a:spcPts val="600"/>
              </a:spcAft>
            </a:pPr>
            <a:r>
              <a:rPr lang="en-GB" dirty="0">
                <a:latin typeface="Times New Roman"/>
                <a:ea typeface="MS Gothic"/>
                <a:cs typeface="Arial Unicode MS"/>
              </a:rPr>
              <a:t>Halise Türkmen, Vestel</a:t>
            </a:r>
            <a:endParaRPr lang="en-GB" dirty="0"/>
          </a:p>
        </p:txBody>
      </p:sp>
      <p:sp>
        <p:nvSpPr>
          <p:cNvPr id="6" name="Date Placeholder 5"/>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dirty="0"/>
              <a:t>March 2021</a:t>
            </a:r>
            <a:endParaRPr lang="en-GB" dirty="0"/>
          </a:p>
        </p:txBody>
      </p:sp>
      <p:graphicFrame>
        <p:nvGraphicFramePr>
          <p:cNvPr id="3" name="Table 6">
            <a:extLst>
              <a:ext uri="{FF2B5EF4-FFF2-40B4-BE49-F238E27FC236}">
                <a16:creationId xmlns:a16="http://schemas.microsoft.com/office/drawing/2014/main" xmlns="" id="{A0AFDE5C-3224-4FF4-BC87-D5458E5EABD5}"/>
              </a:ext>
            </a:extLst>
          </p:cNvPr>
          <p:cNvGraphicFramePr>
            <a:graphicFrameLocks noGrp="1"/>
          </p:cNvGraphicFramePr>
          <p:nvPr>
            <p:extLst>
              <p:ext uri="{D42A27DB-BD31-4B8C-83A1-F6EECF244321}">
                <p14:modId xmlns:p14="http://schemas.microsoft.com/office/powerpoint/2010/main" val="1503606405"/>
              </p:ext>
            </p:extLst>
          </p:nvPr>
        </p:nvGraphicFramePr>
        <p:xfrm>
          <a:off x="1950742" y="2430381"/>
          <a:ext cx="8288401" cy="2390274"/>
        </p:xfrm>
        <a:graphic>
          <a:graphicData uri="http://schemas.openxmlformats.org/drawingml/2006/table">
            <a:tbl>
              <a:tblPr firstRow="1" bandRow="1">
                <a:tableStyleId>{5C22544A-7EE6-4342-B048-85BDC9FD1C3A}</a:tableStyleId>
              </a:tblPr>
              <a:tblGrid>
                <a:gridCol w="1650111">
                  <a:extLst>
                    <a:ext uri="{9D8B030D-6E8A-4147-A177-3AD203B41FA5}">
                      <a16:colId xmlns:a16="http://schemas.microsoft.com/office/drawing/2014/main" xmlns="" val="723293975"/>
                    </a:ext>
                  </a:extLst>
                </a:gridCol>
                <a:gridCol w="2214880">
                  <a:extLst>
                    <a:ext uri="{9D8B030D-6E8A-4147-A177-3AD203B41FA5}">
                      <a16:colId xmlns:a16="http://schemas.microsoft.com/office/drawing/2014/main" xmlns="" val="2457240436"/>
                    </a:ext>
                  </a:extLst>
                </a:gridCol>
                <a:gridCol w="1370330">
                  <a:extLst>
                    <a:ext uri="{9D8B030D-6E8A-4147-A177-3AD203B41FA5}">
                      <a16:colId xmlns:a16="http://schemas.microsoft.com/office/drawing/2014/main" xmlns="" val="2496874958"/>
                    </a:ext>
                  </a:extLst>
                </a:gridCol>
                <a:gridCol w="3053080">
                  <a:extLst>
                    <a:ext uri="{9D8B030D-6E8A-4147-A177-3AD203B41FA5}">
                      <a16:colId xmlns:a16="http://schemas.microsoft.com/office/drawing/2014/main" xmlns="" val="2882333113"/>
                    </a:ext>
                  </a:extLst>
                </a:gridCol>
              </a:tblGrid>
              <a:tr h="536074">
                <a:tc>
                  <a:txBody>
                    <a:bodyPr/>
                    <a:lstStyle/>
                    <a:p>
                      <a:pPr lvl="0">
                        <a:buNone/>
                      </a:pPr>
                      <a:r>
                        <a:rPr lang="en-US" dirty="0"/>
                        <a:t>802.11 Version</a:t>
                      </a:r>
                    </a:p>
                  </a:txBody>
                  <a:tcPr anchor="ctr"/>
                </a:tc>
                <a:tc>
                  <a:txBody>
                    <a:bodyPr/>
                    <a:lstStyle/>
                    <a:p>
                      <a:pPr lvl="0">
                        <a:buNone/>
                      </a:pPr>
                      <a:r>
                        <a:rPr lang="en-US" dirty="0"/>
                        <a:t>Modulation Format</a:t>
                      </a:r>
                    </a:p>
                  </a:txBody>
                  <a:tcPr anchor="ctr"/>
                </a:tc>
                <a:tc>
                  <a:txBody>
                    <a:bodyPr/>
                    <a:lstStyle/>
                    <a:p>
                      <a:pPr lvl="0">
                        <a:buNone/>
                      </a:pPr>
                      <a:r>
                        <a:rPr lang="en-US" dirty="0"/>
                        <a:t>Frequency</a:t>
                      </a:r>
                    </a:p>
                  </a:txBody>
                  <a:tcPr anchor="ctr"/>
                </a:tc>
                <a:tc>
                  <a:txBody>
                    <a:bodyPr/>
                    <a:lstStyle/>
                    <a:p>
                      <a:pPr marL="573088" lvl="0" indent="-573088">
                        <a:buNone/>
                      </a:pPr>
                      <a:r>
                        <a:rPr lang="en-US" dirty="0"/>
                        <a:t>Bandwidths</a:t>
                      </a:r>
                    </a:p>
                  </a:txBody>
                  <a:tcPr anchor="ctr"/>
                </a:tc>
                <a:extLst>
                  <a:ext uri="{0D108BD9-81ED-4DB2-BD59-A6C34878D82A}">
                    <a16:rowId xmlns:a16="http://schemas.microsoft.com/office/drawing/2014/main" xmlns="" val="3846526293"/>
                  </a:ext>
                </a:extLst>
              </a:tr>
              <a:tr h="370840">
                <a:tc>
                  <a:txBody>
                    <a:bodyPr/>
                    <a:lstStyle/>
                    <a:p>
                      <a:r>
                        <a:rPr lang="en-US" dirty="0"/>
                        <a:t>802.11p</a:t>
                      </a:r>
                    </a:p>
                  </a:txBody>
                  <a:tcPr anchor="ctr">
                    <a:solidFill>
                      <a:schemeClr val="bg2">
                        <a:lumMod val="40000"/>
                        <a:lumOff val="60000"/>
                      </a:schemeClr>
                    </a:solidFill>
                  </a:tcPr>
                </a:tc>
                <a:tc>
                  <a:txBody>
                    <a:bodyPr/>
                    <a:lstStyle/>
                    <a:p>
                      <a:r>
                        <a:rPr lang="en-US" dirty="0"/>
                        <a:t>OFDM only</a:t>
                      </a:r>
                    </a:p>
                  </a:txBody>
                  <a:tcPr>
                    <a:solidFill>
                      <a:schemeClr val="bg2">
                        <a:lumMod val="40000"/>
                        <a:lumOff val="60000"/>
                      </a:schemeClr>
                    </a:solidFill>
                  </a:tcPr>
                </a:tc>
                <a:tc>
                  <a:txBody>
                    <a:bodyPr/>
                    <a:lstStyle/>
                    <a:p>
                      <a:r>
                        <a:rPr lang="en-US" dirty="0"/>
                        <a:t>5.9 GHz</a:t>
                      </a:r>
                    </a:p>
                  </a:txBody>
                  <a:tcPr>
                    <a:solidFill>
                      <a:schemeClr val="bg2">
                        <a:lumMod val="40000"/>
                        <a:lumOff val="60000"/>
                      </a:schemeClr>
                    </a:solidFill>
                  </a:tcPr>
                </a:tc>
                <a:tc>
                  <a:txBody>
                    <a:bodyPr/>
                    <a:lstStyle/>
                    <a:p>
                      <a:r>
                        <a:rPr lang="en-US" dirty="0"/>
                        <a:t>5, 10, 20 MHz</a:t>
                      </a:r>
                    </a:p>
                  </a:txBody>
                  <a:tcPr>
                    <a:solidFill>
                      <a:schemeClr val="bg2">
                        <a:lumMod val="40000"/>
                        <a:lumOff val="60000"/>
                      </a:schemeClr>
                    </a:solidFill>
                  </a:tcPr>
                </a:tc>
                <a:extLst>
                  <a:ext uri="{0D108BD9-81ED-4DB2-BD59-A6C34878D82A}">
                    <a16:rowId xmlns:a16="http://schemas.microsoft.com/office/drawing/2014/main" xmlns="" val="3576199270"/>
                  </a:ext>
                </a:extLst>
              </a:tr>
              <a:tr h="370840">
                <a:tc>
                  <a:txBody>
                    <a:bodyPr/>
                    <a:lstStyle/>
                    <a:p>
                      <a:r>
                        <a:rPr lang="en-US" dirty="0"/>
                        <a:t>802.11n</a:t>
                      </a:r>
                    </a:p>
                  </a:txBody>
                  <a:tcPr>
                    <a:solidFill>
                      <a:schemeClr val="bg2">
                        <a:lumMod val="40000"/>
                        <a:lumOff val="60000"/>
                      </a:schemeClr>
                    </a:solidFill>
                  </a:tcPr>
                </a:tc>
                <a:tc>
                  <a:txBody>
                    <a:bodyPr/>
                    <a:lstStyle/>
                    <a:p>
                      <a:r>
                        <a:rPr lang="en-US" dirty="0"/>
                        <a:t>OFDM only</a:t>
                      </a:r>
                    </a:p>
                  </a:txBody>
                  <a:tcPr>
                    <a:solidFill>
                      <a:schemeClr val="bg2">
                        <a:lumMod val="40000"/>
                        <a:lumOff val="60000"/>
                      </a:schemeClr>
                    </a:solidFill>
                  </a:tcPr>
                </a:tc>
                <a:tc>
                  <a:txBody>
                    <a:bodyPr/>
                    <a:lstStyle/>
                    <a:p>
                      <a:r>
                        <a:rPr lang="en-US" dirty="0"/>
                        <a:t>2.4/5 GHz</a:t>
                      </a:r>
                    </a:p>
                  </a:txBody>
                  <a:tcPr>
                    <a:solidFill>
                      <a:schemeClr val="bg2">
                        <a:lumMod val="40000"/>
                        <a:lumOff val="60000"/>
                      </a:schemeClr>
                    </a:solidFill>
                  </a:tcPr>
                </a:tc>
                <a:tc>
                  <a:txBody>
                    <a:bodyPr/>
                    <a:lstStyle/>
                    <a:p>
                      <a:r>
                        <a:rPr lang="en-US" dirty="0"/>
                        <a:t>20, 40 MHz</a:t>
                      </a:r>
                    </a:p>
                  </a:txBody>
                  <a:tcPr>
                    <a:solidFill>
                      <a:schemeClr val="bg2">
                        <a:lumMod val="40000"/>
                        <a:lumOff val="60000"/>
                      </a:schemeClr>
                    </a:solidFill>
                  </a:tcPr>
                </a:tc>
                <a:extLst>
                  <a:ext uri="{0D108BD9-81ED-4DB2-BD59-A6C34878D82A}">
                    <a16:rowId xmlns:a16="http://schemas.microsoft.com/office/drawing/2014/main" xmlns="" val="2573007918"/>
                  </a:ext>
                </a:extLst>
              </a:tr>
              <a:tr h="370840">
                <a:tc>
                  <a:txBody>
                    <a:bodyPr/>
                    <a:lstStyle/>
                    <a:p>
                      <a:r>
                        <a:rPr lang="en-US" dirty="0"/>
                        <a:t>802.11ax</a:t>
                      </a:r>
                    </a:p>
                  </a:txBody>
                  <a:tcPr/>
                </a:tc>
                <a:tc>
                  <a:txBody>
                    <a:bodyPr/>
                    <a:lstStyle/>
                    <a:p>
                      <a:r>
                        <a:rPr lang="en-US" dirty="0"/>
                        <a:t>OFDMA</a:t>
                      </a:r>
                    </a:p>
                  </a:txBody>
                  <a:tcPr/>
                </a:tc>
                <a:tc>
                  <a:txBody>
                    <a:bodyPr/>
                    <a:lstStyle/>
                    <a:p>
                      <a:r>
                        <a:rPr lang="en-US" dirty="0"/>
                        <a:t>2.4/5/6 GHz</a:t>
                      </a:r>
                    </a:p>
                  </a:txBody>
                  <a:tcPr/>
                </a:tc>
                <a:tc>
                  <a:txBody>
                    <a:bodyPr/>
                    <a:lstStyle/>
                    <a:p>
                      <a:r>
                        <a:rPr lang="en-US" dirty="0"/>
                        <a:t>20, 40, 80, 160 MHz</a:t>
                      </a:r>
                    </a:p>
                  </a:txBody>
                  <a:tcPr/>
                </a:tc>
                <a:extLst>
                  <a:ext uri="{0D108BD9-81ED-4DB2-BD59-A6C34878D82A}">
                    <a16:rowId xmlns:a16="http://schemas.microsoft.com/office/drawing/2014/main" xmlns="" val="1009134860"/>
                  </a:ext>
                </a:extLst>
              </a:tr>
              <a:tr h="370840">
                <a:tc>
                  <a:txBody>
                    <a:bodyPr/>
                    <a:lstStyle/>
                    <a:p>
                      <a:r>
                        <a:rPr lang="en-US" dirty="0"/>
                        <a:t>802.11ay</a:t>
                      </a:r>
                    </a:p>
                  </a:txBody>
                  <a:tcPr/>
                </a:tc>
                <a:tc>
                  <a:txBody>
                    <a:bodyPr/>
                    <a:lstStyle/>
                    <a:p>
                      <a:r>
                        <a:rPr lang="en-US" dirty="0"/>
                        <a:t>OFDM, single carrier</a:t>
                      </a:r>
                    </a:p>
                  </a:txBody>
                  <a:tcPr/>
                </a:tc>
                <a:tc>
                  <a:txBody>
                    <a:bodyPr/>
                    <a:lstStyle/>
                    <a:p>
                      <a:r>
                        <a:rPr lang="en-US" dirty="0"/>
                        <a:t>60 GHz</a:t>
                      </a:r>
                    </a:p>
                  </a:txBody>
                  <a:tcPr/>
                </a:tc>
                <a:tc>
                  <a:txBody>
                    <a:bodyPr/>
                    <a:lstStyle/>
                    <a:p>
                      <a:r>
                        <a:rPr lang="en-US" dirty="0"/>
                        <a:t>2, 4, 6, 8 GHz</a:t>
                      </a:r>
                    </a:p>
                  </a:txBody>
                  <a:tcPr/>
                </a:tc>
                <a:extLst>
                  <a:ext uri="{0D108BD9-81ED-4DB2-BD59-A6C34878D82A}">
                    <a16:rowId xmlns:a16="http://schemas.microsoft.com/office/drawing/2014/main" xmlns="" val="418841723"/>
                  </a:ext>
                </a:extLst>
              </a:tr>
              <a:tr h="370840">
                <a:tc>
                  <a:txBody>
                    <a:bodyPr/>
                    <a:lstStyle/>
                    <a:p>
                      <a:r>
                        <a:rPr lang="en-US" dirty="0"/>
                        <a:t>802.11be</a:t>
                      </a:r>
                    </a:p>
                  </a:txBody>
                  <a:tcPr/>
                </a:tc>
                <a:tc>
                  <a:txBody>
                    <a:bodyPr/>
                    <a:lstStyle/>
                    <a:p>
                      <a:r>
                        <a:rPr lang="en-US" dirty="0"/>
                        <a:t>OFDMA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2.4/5/6 GHz</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 40, 80, 160, 240, 320 MHz</a:t>
                      </a:r>
                    </a:p>
                  </a:txBody>
                  <a:tcPr/>
                </a:tc>
                <a:extLst>
                  <a:ext uri="{0D108BD9-81ED-4DB2-BD59-A6C34878D82A}">
                    <a16:rowId xmlns:a16="http://schemas.microsoft.com/office/drawing/2014/main" xmlns="" val="847692706"/>
                  </a:ext>
                </a:extLst>
              </a:tr>
            </a:tbl>
          </a:graphicData>
        </a:graphic>
      </p:graphicFrame>
    </p:spTree>
    <p:extLst>
      <p:ext uri="{BB962C8B-B14F-4D97-AF65-F5344CB8AC3E}">
        <p14:creationId xmlns:p14="http://schemas.microsoft.com/office/powerpoint/2010/main" val="277486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Adjustable parameters affecting sensing performance</a:t>
            </a:r>
          </a:p>
        </p:txBody>
      </p:sp>
      <p:sp>
        <p:nvSpPr>
          <p:cNvPr id="3" name="Content Placeholder 2"/>
          <p:cNvSpPr>
            <a:spLocks noGrp="1"/>
          </p:cNvSpPr>
          <p:nvPr>
            <p:ph idx="1"/>
          </p:nvPr>
        </p:nvSpPr>
        <p:spPr>
          <a:xfrm>
            <a:off x="1316051" y="1981201"/>
            <a:ext cx="9959433" cy="4113213"/>
          </a:xfrm>
        </p:spPr>
        <p:txBody>
          <a:bodyPr/>
          <a:lstStyle/>
          <a:p>
            <a:pPr>
              <a:buFont typeface="Arial" panose="020B0604020202020204" pitchFamily="34" charset="0"/>
              <a:buChar char="•"/>
            </a:pPr>
            <a:r>
              <a:rPr lang="en-US" dirty="0"/>
              <a:t>Periodicity/ Pulse Repetition Frequency</a:t>
            </a:r>
          </a:p>
          <a:p>
            <a:pPr>
              <a:buFont typeface="Arial" panose="020B0604020202020204" pitchFamily="34" charset="0"/>
              <a:buChar char="•"/>
            </a:pPr>
            <a:r>
              <a:rPr lang="en-US" dirty="0"/>
              <a:t>Bandwidth</a:t>
            </a:r>
          </a:p>
          <a:p>
            <a:pPr>
              <a:buFont typeface="Arial" panose="020B0604020202020204" pitchFamily="34" charset="0"/>
              <a:buChar char="•"/>
            </a:pPr>
            <a:r>
              <a:rPr lang="en-US" dirty="0"/>
              <a:t>Frequency (Channel)</a:t>
            </a:r>
          </a:p>
          <a:p>
            <a:pPr>
              <a:buFont typeface="Arial" panose="020B0604020202020204" pitchFamily="34" charset="0"/>
              <a:buChar char="•"/>
            </a:pPr>
            <a:r>
              <a:rPr lang="en-US" dirty="0"/>
              <a:t>Sub-carrier Spacing</a:t>
            </a:r>
          </a:p>
          <a:p>
            <a:pPr>
              <a:buFont typeface="Arial" panose="020B0604020202020204" pitchFamily="34" charset="0"/>
              <a:buChar char="•"/>
            </a:pPr>
            <a:r>
              <a:rPr lang="en-US" dirty="0"/>
              <a:t>Training/Sensing Sequences</a:t>
            </a:r>
          </a:p>
          <a:p>
            <a:pPr>
              <a:buFont typeface="Arial" panose="020B0604020202020204" pitchFamily="34" charset="0"/>
              <a:buChar char="•"/>
            </a:pPr>
            <a:r>
              <a:rPr lang="en-US" dirty="0"/>
              <a:t>Number of Antenna (Beamwidth)</a:t>
            </a:r>
            <a:endParaRPr lang="en-US" dirty="0">
              <a:cs typeface="Times New Roman"/>
            </a:endParaRPr>
          </a:p>
          <a:p>
            <a:pPr>
              <a:buFont typeface="Arial" panose="020B0604020202020204" pitchFamily="34" charset="0"/>
              <a:buChar char="•"/>
            </a:pPr>
            <a:r>
              <a:rPr lang="en-US" dirty="0"/>
              <a: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latin typeface="Times New Roman"/>
                <a:ea typeface="MS Gothic"/>
                <a:cs typeface="Arial Unicode MS"/>
              </a:rPr>
              <a:t>Halise Türkmen, Vestel</a:t>
            </a:r>
            <a:endParaRPr lang="en-GB" dirty="0"/>
          </a:p>
        </p:txBody>
      </p:sp>
      <p:sp>
        <p:nvSpPr>
          <p:cNvPr id="6" name="Date Placeholder 5"/>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80526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F7216A-110C-4F42-B1EF-34DC0A81FC6F}"/>
              </a:ext>
            </a:extLst>
          </p:cNvPr>
          <p:cNvSpPr>
            <a:spLocks noGrp="1"/>
          </p:cNvSpPr>
          <p:nvPr>
            <p:ph type="title"/>
          </p:nvPr>
        </p:nvSpPr>
        <p:spPr/>
        <p:txBody>
          <a:bodyPr/>
          <a:lstStyle/>
          <a:p>
            <a:r>
              <a:rPr lang="en-US"/>
              <a:t>Radar-Based</a:t>
            </a:r>
            <a:r>
              <a:rPr lang="en-US" dirty="0"/>
              <a:t> Sensing</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xmlns="" id="{0F4FA202-8113-49AF-BE10-2E6361151590}"/>
                  </a:ext>
                </a:extLst>
              </p:cNvPr>
              <p:cNvSpPr>
                <a:spLocks noGrp="1"/>
              </p:cNvSpPr>
              <p:nvPr>
                <p:ph idx="1"/>
              </p:nvPr>
            </p:nvSpPr>
            <p:spPr>
              <a:xfrm>
                <a:off x="644702" y="3014636"/>
                <a:ext cx="5401557" cy="3539221"/>
              </a:xfrm>
            </p:spPr>
            <p:txBody>
              <a:bodyPr/>
              <a:lstStyle/>
              <a:p>
                <a:pPr>
                  <a:buFont typeface="Arial" panose="020B0604020202020204" pitchFamily="34" charset="0"/>
                  <a:buChar char="•"/>
                </a:pPr>
                <a:r>
                  <a:rPr lang="en-US" dirty="0"/>
                  <a:t>Periodicity: </a:t>
                </a:r>
              </a:p>
              <a:p>
                <a:pPr lvl="1">
                  <a:buFont typeface="Arial" panose="020B0604020202020204" pitchFamily="34" charset="0"/>
                  <a:buChar char="•"/>
                </a:pPr>
                <a:r>
                  <a:rPr lang="en-US" dirty="0"/>
                  <a:t>affects unambiguous range, </a:t>
                </a:r>
                <a14:m>
                  <m:oMath xmlns:m="http://schemas.openxmlformats.org/officeDocument/2006/math">
                    <m:sSub>
                      <m:sSubPr>
                        <m:ctrlPr>
                          <a:rPr lang="en-US" i="1" smtClean="0">
                            <a:latin typeface="Cambria Math"/>
                          </a:rPr>
                        </m:ctrlPr>
                      </m:sSubPr>
                      <m:e>
                        <m:r>
                          <a:rPr lang="en-US" b="0" i="1" smtClean="0">
                            <a:latin typeface="Cambria Math" panose="02040503050406030204" pitchFamily="18" charset="0"/>
                          </a:rPr>
                          <m:t>𝑅</m:t>
                        </m:r>
                      </m:e>
                      <m:sub>
                        <m:r>
                          <a:rPr lang="en-US" b="0" i="1" smtClean="0">
                            <a:latin typeface="Cambria Math" panose="02040503050406030204" pitchFamily="18" charset="0"/>
                          </a:rPr>
                          <m:t>𝑢𝑛𝑎𝑚</m:t>
                        </m:r>
                      </m:sub>
                    </m:sSub>
                    <m:r>
                      <a:rPr lang="en-US" b="0" i="1" smtClean="0">
                        <a:latin typeface="Cambria Math" panose="02040503050406030204" pitchFamily="18" charset="0"/>
                      </a:rPr>
                      <m:t>=</m:t>
                    </m:r>
                    <m:f>
                      <m:fPr>
                        <m:ctrlPr>
                          <a:rPr lang="en-US" i="1" smtClean="0">
                            <a:latin typeface="Cambria Math"/>
                          </a:rPr>
                        </m:ctrlPr>
                      </m:fPr>
                      <m:num>
                        <m:r>
                          <a:rPr lang="en-US" b="0" i="1" smtClean="0">
                            <a:latin typeface="Cambria Math" panose="02040503050406030204" pitchFamily="18" charset="0"/>
                          </a:rPr>
                          <m:t>𝑐</m:t>
                        </m:r>
                      </m:num>
                      <m:den>
                        <m:r>
                          <a:rPr lang="en-US" b="0" i="1" smtClean="0">
                            <a:latin typeface="Cambria Math" panose="02040503050406030204" pitchFamily="18" charset="0"/>
                          </a:rPr>
                          <m:t>2</m:t>
                        </m:r>
                        <m:r>
                          <a:rPr lang="en-US" b="0" i="1" smtClean="0">
                            <a:latin typeface="Cambria Math" panose="02040503050406030204" pitchFamily="18" charset="0"/>
                          </a:rPr>
                          <m:t>𝑃𝑅𝐹</m:t>
                        </m:r>
                      </m:den>
                    </m:f>
                  </m:oMath>
                </a14:m>
                <a:r>
                  <a:rPr lang="en-US" dirty="0"/>
                  <a:t> </a:t>
                </a:r>
              </a:p>
              <a:p>
                <a:pPr>
                  <a:buFont typeface="Arial" panose="020B0604020202020204" pitchFamily="34" charset="0"/>
                  <a:buChar char="•"/>
                </a:pPr>
                <a:r>
                  <a:rPr lang="en-US" dirty="0"/>
                  <a:t>Bandwidth: </a:t>
                </a:r>
              </a:p>
              <a:p>
                <a:pPr lvl="1">
                  <a:buFont typeface="Arial" panose="020B0604020202020204" pitchFamily="34" charset="0"/>
                  <a:buChar char="•"/>
                </a:pPr>
                <a:r>
                  <a:rPr lang="en-US" dirty="0"/>
                  <a:t>affects range resolution, </a:t>
                </a:r>
                <a14:m>
                  <m:oMath xmlns:m="http://schemas.openxmlformats.org/officeDocument/2006/math">
                    <m:r>
                      <m:rPr>
                        <m:sty m:val="p"/>
                      </m:rPr>
                      <a:rPr lang="en-US" b="0" i="0" smtClean="0">
                        <a:latin typeface="Cambria Math" panose="02040503050406030204" pitchFamily="18" charset="0"/>
                      </a:rPr>
                      <m:t>Δ</m:t>
                    </m:r>
                    <m:r>
                      <a:rPr lang="en-US" b="0" i="1" smtClean="0">
                        <a:latin typeface="Cambria Math" panose="02040503050406030204" pitchFamily="18" charset="0"/>
                      </a:rPr>
                      <m:t>𝑅</m:t>
                    </m:r>
                    <m:r>
                      <a:rPr lang="en-US" b="0" i="0" smtClean="0">
                        <a:latin typeface="Cambria Math" panose="02040503050406030204" pitchFamily="18" charset="0"/>
                      </a:rPr>
                      <m:t>=</m:t>
                    </m:r>
                    <m:f>
                      <m:fPr>
                        <m:ctrlPr>
                          <a:rPr lang="en-US" i="1" smtClean="0">
                            <a:latin typeface="Cambria Math"/>
                          </a:rPr>
                        </m:ctrlPr>
                      </m:fPr>
                      <m:num>
                        <m:r>
                          <m:rPr>
                            <m:sty m:val="p"/>
                          </m:rPr>
                          <a:rPr lang="en-US" b="0" i="0" smtClean="0">
                            <a:latin typeface="Cambria Math" panose="02040503050406030204" pitchFamily="18" charset="0"/>
                          </a:rPr>
                          <m:t>c</m:t>
                        </m:r>
                      </m:num>
                      <m:den>
                        <m:r>
                          <a:rPr lang="en-US" b="0" i="1" smtClean="0">
                            <a:latin typeface="Cambria Math" panose="02040503050406030204" pitchFamily="18" charset="0"/>
                          </a:rPr>
                          <m:t>2</m:t>
                        </m:r>
                        <m:r>
                          <a:rPr lang="en-US" b="0" i="1" smtClean="0">
                            <a:latin typeface="Cambria Math" panose="02040503050406030204" pitchFamily="18" charset="0"/>
                          </a:rPr>
                          <m:t>𝐵</m:t>
                        </m:r>
                      </m:den>
                    </m:f>
                  </m:oMath>
                </a14:m>
                <a:r>
                  <a:rPr lang="en-US" dirty="0"/>
                  <a:t>, </a:t>
                </a:r>
              </a:p>
              <a:p>
                <a:pPr lvl="1">
                  <a:buFont typeface="Arial" panose="020B0604020202020204" pitchFamily="34" charset="0"/>
                  <a:buChar char="•"/>
                </a:pPr>
                <a:r>
                  <a:rPr lang="en-US" dirty="0"/>
                  <a:t>maximum velocity, </a:t>
                </a:r>
                <a14:m>
                  <m:oMath xmlns:m="http://schemas.openxmlformats.org/officeDocument/2006/math">
                    <m:sSub>
                      <m:sSubPr>
                        <m:ctrlPr>
                          <a:rPr lang="en-US" i="1" smtClean="0">
                            <a:latin typeface="Cambria Math"/>
                          </a:rPr>
                        </m:ctrlPr>
                      </m:sSubPr>
                      <m:e>
                        <m:r>
                          <a:rPr lang="en-US" b="0" i="1" smtClean="0">
                            <a:latin typeface="Cambria Math" panose="02040503050406030204" pitchFamily="18" charset="0"/>
                          </a:rPr>
                          <m:t>𝑣</m:t>
                        </m:r>
                      </m:e>
                      <m:sub>
                        <m:r>
                          <a:rPr lang="en-US" b="0" i="1" smtClean="0">
                            <a:latin typeface="Cambria Math" panose="02040503050406030204" pitchFamily="18" charset="0"/>
                          </a:rPr>
                          <m:t>𝑚𝑎𝑥</m:t>
                        </m:r>
                      </m:sub>
                    </m:sSub>
                    <m:r>
                      <a:rPr lang="en-US" b="0" i="1" smtClean="0">
                        <a:latin typeface="Cambria Math" panose="02040503050406030204" pitchFamily="18" charset="0"/>
                      </a:rPr>
                      <m:t>=</m:t>
                    </m:r>
                    <m:f>
                      <m:fPr>
                        <m:ctrlPr>
                          <a:rPr lang="en-US" i="1" smtClean="0">
                            <a:latin typeface="Cambria Math"/>
                          </a:rPr>
                        </m:ctrlPr>
                      </m:fPr>
                      <m:num>
                        <m:r>
                          <a:rPr lang="en-US" b="0" i="1" smtClean="0">
                            <a:latin typeface="Cambria Math" panose="02040503050406030204" pitchFamily="18" charset="0"/>
                          </a:rPr>
                          <m:t>𝜆</m:t>
                        </m:r>
                        <m:r>
                          <a:rPr lang="en-US" b="0" i="1" smtClean="0">
                            <a:latin typeface="Cambria Math" panose="02040503050406030204" pitchFamily="18" charset="0"/>
                          </a:rPr>
                          <m:t>𝐵</m:t>
                        </m:r>
                      </m:num>
                      <m:den>
                        <m:r>
                          <a:rPr lang="en-US" b="0" i="1" smtClean="0">
                            <a:latin typeface="Cambria Math" panose="02040503050406030204" pitchFamily="18" charset="0"/>
                          </a:rPr>
                          <m:t>2</m:t>
                        </m:r>
                      </m:den>
                    </m:f>
                  </m:oMath>
                </a14:m>
                <a:r>
                  <a:rPr lang="en-US" dirty="0"/>
                  <a:t>, </a:t>
                </a:r>
              </a:p>
              <a:p>
                <a:pPr lvl="1">
                  <a:buFont typeface="Arial" panose="020B0604020202020204" pitchFamily="34" charset="0"/>
                  <a:buChar char="•"/>
                </a:pPr>
                <a:r>
                  <a:rPr lang="en-US" dirty="0"/>
                  <a:t>velocity resolution, </a:t>
                </a:r>
                <a14:m>
                  <m:oMath xmlns:m="http://schemas.openxmlformats.org/officeDocument/2006/math">
                    <m:r>
                      <m:rPr>
                        <m:sty m:val="p"/>
                      </m:rPr>
                      <a:rPr lang="en-US" b="0" i="0" smtClean="0">
                        <a:latin typeface="Cambria Math" panose="02040503050406030204" pitchFamily="18" charset="0"/>
                      </a:rPr>
                      <m:t>Δ</m:t>
                    </m:r>
                    <m:r>
                      <a:rPr lang="en-US" b="0" i="1" smtClean="0">
                        <a:latin typeface="Cambria Math" panose="02040503050406030204" pitchFamily="18" charset="0"/>
                      </a:rPr>
                      <m:t>𝑣</m:t>
                    </m:r>
                    <m:r>
                      <a:rPr lang="en-US" b="0" i="1" smtClean="0">
                        <a:latin typeface="Cambria Math" panose="02040503050406030204" pitchFamily="18" charset="0"/>
                      </a:rPr>
                      <m:t>=</m:t>
                    </m:r>
                    <m:f>
                      <m:fPr>
                        <m:ctrlPr>
                          <a:rPr lang="en-US" i="1" smtClean="0">
                            <a:latin typeface="Cambria Math"/>
                          </a:rPr>
                        </m:ctrlPr>
                      </m:fPr>
                      <m:num>
                        <m:r>
                          <a:rPr lang="en-US" b="0" i="1" smtClean="0">
                            <a:latin typeface="Cambria Math" panose="02040503050406030204" pitchFamily="18" charset="0"/>
                          </a:rPr>
                          <m:t>𝜆</m:t>
                        </m:r>
                        <m:r>
                          <a:rPr lang="en-US" b="0" i="1" smtClean="0">
                            <a:latin typeface="Cambria Math" panose="02040503050406030204" pitchFamily="18" charset="0"/>
                          </a:rPr>
                          <m:t>𝐵</m:t>
                        </m:r>
                      </m:num>
                      <m:den>
                        <m:r>
                          <a:rPr lang="en-US" b="0" i="1" smtClean="0">
                            <a:latin typeface="Cambria Math" panose="02040503050406030204" pitchFamily="18" charset="0"/>
                          </a:rPr>
                          <m:t>2</m:t>
                        </m:r>
                        <m:r>
                          <a:rPr lang="en-US" b="0" i="1" smtClean="0">
                            <a:latin typeface="Cambria Math" panose="02040503050406030204" pitchFamily="18" charset="0"/>
                          </a:rPr>
                          <m:t>𝑀</m:t>
                        </m:r>
                      </m:den>
                    </m:f>
                  </m:oMath>
                </a14:m>
                <a:endParaRPr lang="en-US" dirty="0"/>
              </a:p>
              <a:p>
                <a:pPr marL="0" indent="0"/>
                <a:endParaRPr lang="en-US" dirty="0"/>
              </a:p>
              <a:p>
                <a:endParaRPr lang="en-US" dirty="0"/>
              </a:p>
            </p:txBody>
          </p:sp>
        </mc:Choice>
        <mc:Fallback xmlns="">
          <p:sp>
            <p:nvSpPr>
              <p:cNvPr id="3" name="Content Placeholder 2">
                <a:extLst>
                  <a:ext uri="{FF2B5EF4-FFF2-40B4-BE49-F238E27FC236}">
                    <a16:creationId xmlns:a16="http://schemas.microsoft.com/office/drawing/2014/main" id="{0F4FA202-8113-49AF-BE10-2E6361151590}"/>
                  </a:ext>
                </a:extLst>
              </p:cNvPr>
              <p:cNvSpPr>
                <a:spLocks noGrp="1" noRot="1" noChangeAspect="1" noMove="1" noResize="1" noEditPoints="1" noAdjustHandles="1" noChangeArrowheads="1" noChangeShapeType="1" noTextEdit="1"/>
              </p:cNvSpPr>
              <p:nvPr>
                <p:ph idx="1"/>
              </p:nvPr>
            </p:nvSpPr>
            <p:spPr>
              <a:xfrm>
                <a:off x="644702" y="3014636"/>
                <a:ext cx="5401557" cy="3539221"/>
              </a:xfrm>
              <a:blipFill>
                <a:blip r:embed="rId3"/>
                <a:stretch>
                  <a:fillRect l="-1580" t="-1379"/>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xmlns="" id="{4C2751C9-D19F-4131-952E-65A691B0FC08}"/>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xmlns="" id="{44C4EA80-9D23-45BD-9EC2-9C25D68A57A6}"/>
              </a:ext>
            </a:extLst>
          </p:cNvPr>
          <p:cNvSpPr>
            <a:spLocks noGrp="1"/>
          </p:cNvSpPr>
          <p:nvPr>
            <p:ph type="ftr" idx="14"/>
          </p:nvPr>
        </p:nvSpPr>
        <p:spPr/>
        <p:txBody>
          <a:bodyPr/>
          <a:lstStyle/>
          <a:p>
            <a:r>
              <a:rPr lang="en-GB" dirty="0">
                <a:latin typeface="Times New Roman"/>
                <a:ea typeface="MS Gothic"/>
                <a:cs typeface="Arial Unicode MS"/>
              </a:rPr>
              <a:t>Halise Türkmen, Vestel</a:t>
            </a:r>
            <a:endParaRPr lang="en-GB" dirty="0"/>
          </a:p>
        </p:txBody>
      </p:sp>
      <p:sp>
        <p:nvSpPr>
          <p:cNvPr id="6" name="Date Placeholder 5">
            <a:extLst>
              <a:ext uri="{FF2B5EF4-FFF2-40B4-BE49-F238E27FC236}">
                <a16:creationId xmlns:a16="http://schemas.microsoft.com/office/drawing/2014/main" xmlns="" id="{08076DCD-5AE4-4A60-BDF7-3F2DB8BDB082}"/>
              </a:ext>
            </a:extLst>
          </p:cNvPr>
          <p:cNvSpPr>
            <a:spLocks noGrp="1"/>
          </p:cNvSpPr>
          <p:nvPr>
            <p:ph type="dt" idx="15"/>
          </p:nvPr>
        </p:nvSpPr>
        <p:spPr/>
        <p:txBody>
          <a:bodyPr/>
          <a:lstStyle/>
          <a:p>
            <a:r>
              <a:rPr lang="en-US" dirty="0"/>
              <a:t>March 2021</a:t>
            </a:r>
            <a:endParaRPr lang="en-GB" dirty="0"/>
          </a:p>
        </p:txBody>
      </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xmlns="" id="{C586C3F1-25C6-4004-88CE-AF9DFB30F475}"/>
                  </a:ext>
                </a:extLst>
              </p:cNvPr>
              <p:cNvSpPr txBox="1"/>
              <p:nvPr/>
            </p:nvSpPr>
            <p:spPr>
              <a:xfrm>
                <a:off x="6145742" y="3014636"/>
                <a:ext cx="5654497" cy="3297441"/>
              </a:xfrm>
              <a:prstGeom prst="rect">
                <a:avLst/>
              </a:prstGeom>
              <a:noFill/>
            </p:spPr>
            <p:txBody>
              <a:bodyPr wrap="square">
                <a:spAutoFit/>
              </a:bodyPr>
              <a:lstStyle/>
              <a:p>
                <a:pPr marL="342900" indent="-342900" eaLnBrk="1" hangingPunct="1">
                  <a:spcBef>
                    <a:spcPts val="600"/>
                  </a:spcBef>
                  <a:buFont typeface="Arial" panose="020B0604020202020204" pitchFamily="34" charset="0"/>
                  <a:buChar char="•"/>
                </a:pPr>
                <a:r>
                  <a:rPr lang="en-US" b="1" dirty="0">
                    <a:solidFill>
                      <a:srgbClr val="000000"/>
                    </a:solidFill>
                    <a:latin typeface="+mn-lt"/>
                    <a:ea typeface="+mn-ea"/>
                  </a:rPr>
                  <a:t>Frequency (Channel)</a:t>
                </a:r>
              </a:p>
              <a:p>
                <a:pPr marL="342900" indent="-342900" eaLnBrk="1" hangingPunct="1">
                  <a:spcBef>
                    <a:spcPts val="600"/>
                  </a:spcBef>
                  <a:buFont typeface="Arial" panose="020B0604020202020204" pitchFamily="34" charset="0"/>
                  <a:buChar char="•"/>
                </a:pPr>
                <a:r>
                  <a:rPr lang="en-US" b="1" dirty="0">
                    <a:solidFill>
                      <a:srgbClr val="000000"/>
                    </a:solidFill>
                    <a:latin typeface="+mn-lt"/>
                    <a:ea typeface="+mn-ea"/>
                  </a:rPr>
                  <a:t>Subcarrier Spacing: </a:t>
                </a:r>
              </a:p>
              <a:p>
                <a:pPr lvl="1">
                  <a:buFont typeface="Arial" panose="020B0604020202020204" pitchFamily="34" charset="0"/>
                  <a:buChar char="•"/>
                </a:pPr>
                <a:r>
                  <a:rPr lang="en-US" sz="2000" dirty="0">
                    <a:solidFill>
                      <a:schemeClr val="tx1"/>
                    </a:solidFill>
                  </a:rPr>
                  <a:t>affects unambiguous range, </a:t>
                </a:r>
                <a14:m>
                  <m:oMath xmlns:m="http://schemas.openxmlformats.org/officeDocument/2006/math">
                    <m:sSub>
                      <m:sSubPr>
                        <m:ctrlPr>
                          <a:rPr lang="en-US" sz="2000" i="1" smtClean="0">
                            <a:solidFill>
                              <a:schemeClr val="tx1"/>
                            </a:solidFill>
                            <a:latin typeface="Cambria Math"/>
                          </a:rPr>
                        </m:ctrlPr>
                      </m:sSubPr>
                      <m:e>
                        <m:r>
                          <a:rPr lang="en-US" sz="2000" b="0" i="1" smtClean="0">
                            <a:solidFill>
                              <a:schemeClr val="tx1"/>
                            </a:solidFill>
                            <a:latin typeface="Cambria Math" panose="02040503050406030204" pitchFamily="18" charset="0"/>
                          </a:rPr>
                          <m:t>𝑅</m:t>
                        </m:r>
                      </m:e>
                      <m:sub>
                        <m:r>
                          <a:rPr lang="en-US" sz="2000" b="0" i="1" smtClean="0">
                            <a:solidFill>
                              <a:schemeClr val="tx1"/>
                            </a:solidFill>
                            <a:latin typeface="Cambria Math" panose="02040503050406030204" pitchFamily="18" charset="0"/>
                          </a:rPr>
                          <m:t>𝑢𝑛𝑎𝑚</m:t>
                        </m:r>
                      </m:sub>
                    </m:sSub>
                    <m:r>
                      <a:rPr lang="en-US" sz="2000" b="0" i="1" smtClean="0">
                        <a:solidFill>
                          <a:schemeClr val="tx1"/>
                        </a:solidFill>
                        <a:latin typeface="Cambria Math" panose="02040503050406030204" pitchFamily="18" charset="0"/>
                      </a:rPr>
                      <m:t>=</m:t>
                    </m:r>
                    <m:f>
                      <m:fPr>
                        <m:ctrlPr>
                          <a:rPr lang="en-US" sz="2000" i="1" smtClean="0">
                            <a:solidFill>
                              <a:schemeClr val="tx1"/>
                            </a:solidFill>
                            <a:latin typeface="Cambria Math"/>
                          </a:rPr>
                        </m:ctrlPr>
                      </m:fPr>
                      <m:num>
                        <m:r>
                          <a:rPr lang="en-US" sz="2000" b="0" i="1" smtClean="0">
                            <a:solidFill>
                              <a:schemeClr val="tx1"/>
                            </a:solidFill>
                            <a:latin typeface="Cambria Math" panose="02040503050406030204" pitchFamily="18" charset="0"/>
                          </a:rPr>
                          <m:t>𝑐</m:t>
                        </m:r>
                      </m:num>
                      <m:den>
                        <m:r>
                          <a:rPr lang="en-US" sz="2000" b="0" i="1" smtClean="0">
                            <a:solidFill>
                              <a:schemeClr val="tx1"/>
                            </a:solidFill>
                            <a:latin typeface="Cambria Math" panose="02040503050406030204" pitchFamily="18" charset="0"/>
                          </a:rPr>
                          <m:t>2</m:t>
                        </m:r>
                        <m:r>
                          <m:rPr>
                            <m:sty m:val="p"/>
                          </m:rPr>
                          <a:rPr lang="en-US" sz="2000" b="0" i="0" smtClean="0">
                            <a:solidFill>
                              <a:schemeClr val="tx1"/>
                            </a:solidFill>
                            <a:latin typeface="Cambria Math" panose="02040503050406030204" pitchFamily="18" charset="0"/>
                          </a:rPr>
                          <m:t>Δ</m:t>
                        </m:r>
                        <m:r>
                          <a:rPr lang="en-US" sz="2000" b="0" i="1" smtClean="0">
                            <a:solidFill>
                              <a:schemeClr val="tx1"/>
                            </a:solidFill>
                            <a:latin typeface="Cambria Math" panose="02040503050406030204" pitchFamily="18" charset="0"/>
                          </a:rPr>
                          <m:t>𝑓</m:t>
                        </m:r>
                      </m:den>
                    </m:f>
                  </m:oMath>
                </a14:m>
                <a:endParaRPr lang="en-US" sz="2000" dirty="0">
                  <a:solidFill>
                    <a:schemeClr val="tx1"/>
                  </a:solidFill>
                </a:endParaRPr>
              </a:p>
              <a:p>
                <a:pPr lvl="1">
                  <a:buFont typeface="Arial" panose="020B0604020202020204" pitchFamily="34" charset="0"/>
                  <a:buChar char="•"/>
                </a:pPr>
                <a:r>
                  <a:rPr lang="en-US" sz="2000" dirty="0">
                    <a:solidFill>
                      <a:schemeClr val="tx1"/>
                    </a:solidFill>
                  </a:rPr>
                  <a:t>affects range resolution,  </a:t>
                </a:r>
                <a14:m>
                  <m:oMath xmlns:m="http://schemas.openxmlformats.org/officeDocument/2006/math">
                    <m:r>
                      <m:rPr>
                        <m:sty m:val="p"/>
                      </m:rPr>
                      <a:rPr lang="en-US" sz="2000" b="0" i="0" smtClean="0">
                        <a:solidFill>
                          <a:schemeClr val="tx1"/>
                        </a:solidFill>
                        <a:latin typeface="Cambria Math" panose="02040503050406030204" pitchFamily="18" charset="0"/>
                      </a:rPr>
                      <m:t>Δ</m:t>
                    </m:r>
                    <m:r>
                      <a:rPr lang="en-US" sz="2000" b="0" i="1" smtClean="0">
                        <a:solidFill>
                          <a:schemeClr val="tx1"/>
                        </a:solidFill>
                        <a:latin typeface="Cambria Math" panose="02040503050406030204" pitchFamily="18" charset="0"/>
                      </a:rPr>
                      <m:t>𝑅</m:t>
                    </m:r>
                    <m:r>
                      <a:rPr lang="en-US" sz="2000" b="0" i="0" smtClean="0">
                        <a:solidFill>
                          <a:schemeClr val="tx1"/>
                        </a:solidFill>
                        <a:latin typeface="Cambria Math" panose="02040503050406030204" pitchFamily="18" charset="0"/>
                      </a:rPr>
                      <m:t>=</m:t>
                    </m:r>
                    <m:f>
                      <m:fPr>
                        <m:ctrlPr>
                          <a:rPr lang="en-US" sz="2000" i="1" smtClean="0">
                            <a:solidFill>
                              <a:schemeClr val="tx1"/>
                            </a:solidFill>
                            <a:latin typeface="Cambria Math"/>
                          </a:rPr>
                        </m:ctrlPr>
                      </m:fPr>
                      <m:num>
                        <m:r>
                          <m:rPr>
                            <m:sty m:val="p"/>
                          </m:rPr>
                          <a:rPr lang="en-US" sz="2000" b="0" i="0" smtClean="0">
                            <a:solidFill>
                              <a:schemeClr val="tx1"/>
                            </a:solidFill>
                            <a:latin typeface="Cambria Math" panose="02040503050406030204" pitchFamily="18" charset="0"/>
                          </a:rPr>
                          <m:t>c</m:t>
                        </m:r>
                      </m:num>
                      <m:den>
                        <m:r>
                          <a:rPr lang="en-US" sz="2000" b="0" i="1" smtClean="0">
                            <a:solidFill>
                              <a:schemeClr val="tx1"/>
                            </a:solidFill>
                            <a:latin typeface="Cambria Math" panose="02040503050406030204" pitchFamily="18" charset="0"/>
                          </a:rPr>
                          <m:t>2</m:t>
                        </m:r>
                        <m:r>
                          <m:rPr>
                            <m:sty m:val="p"/>
                          </m:rPr>
                          <a:rPr lang="en-US" sz="2000" b="0" i="0" smtClean="0">
                            <a:solidFill>
                              <a:schemeClr val="tx1"/>
                            </a:solidFill>
                            <a:latin typeface="Cambria Math" panose="02040503050406030204" pitchFamily="18" charset="0"/>
                          </a:rPr>
                          <m:t>NΔ</m:t>
                        </m:r>
                        <m:r>
                          <a:rPr lang="en-US" sz="2000" b="0" i="1" smtClean="0">
                            <a:solidFill>
                              <a:schemeClr val="tx1"/>
                            </a:solidFill>
                            <a:latin typeface="Cambria Math" panose="02040503050406030204" pitchFamily="18" charset="0"/>
                          </a:rPr>
                          <m:t>𝑓</m:t>
                        </m:r>
                      </m:den>
                    </m:f>
                  </m:oMath>
                </a14:m>
                <a:r>
                  <a:rPr lang="en-US" sz="2000" dirty="0">
                    <a:solidFill>
                      <a:schemeClr val="tx1"/>
                    </a:solidFill>
                  </a:rPr>
                  <a:t>, </a:t>
                </a:r>
              </a:p>
              <a:p>
                <a:pPr marL="341313" indent="-341313">
                  <a:buFont typeface="Arial" panose="020B0604020202020204" pitchFamily="34" charset="0"/>
                  <a:buChar char="•"/>
                </a:pPr>
                <a:r>
                  <a:rPr lang="en-US" b="1" dirty="0">
                    <a:solidFill>
                      <a:schemeClr val="tx1"/>
                    </a:solidFill>
                  </a:rPr>
                  <a:t>Number of antenna (Beamwidth):</a:t>
                </a:r>
              </a:p>
              <a:p>
                <a:pPr lvl="1" indent="-341313">
                  <a:buFont typeface="Arial" panose="020B0604020202020204" pitchFamily="34" charset="0"/>
                  <a:buChar char="•"/>
                </a:pPr>
                <a:r>
                  <a:rPr lang="en-US" sz="2000" dirty="0">
                    <a:solidFill>
                      <a:schemeClr val="tx1"/>
                    </a:solidFill>
                  </a:rPr>
                  <a:t>affects angular resolution, </a:t>
                </a:r>
                <a14:m>
                  <m:oMath xmlns:m="http://schemas.openxmlformats.org/officeDocument/2006/math">
                    <m:r>
                      <m:rPr>
                        <m:sty m:val="p"/>
                      </m:rPr>
                      <a:rPr lang="en-US" sz="2000" b="0" i="0" smtClean="0">
                        <a:solidFill>
                          <a:schemeClr val="tx1"/>
                        </a:solidFill>
                        <a:latin typeface="Cambria Math" panose="02040503050406030204" pitchFamily="18" charset="0"/>
                      </a:rPr>
                      <m:t>Δ</m:t>
                    </m:r>
                    <m:r>
                      <a:rPr lang="en-US" sz="2000" b="0" i="1" smtClean="0">
                        <a:solidFill>
                          <a:schemeClr val="tx1"/>
                        </a:solidFill>
                        <a:latin typeface="Cambria Math" panose="02040503050406030204" pitchFamily="18" charset="0"/>
                      </a:rPr>
                      <m:t>𝜃</m:t>
                    </m:r>
                    <m:r>
                      <a:rPr lang="en-US" sz="2000" b="0" i="1" smtClean="0">
                        <a:solidFill>
                          <a:schemeClr val="tx1"/>
                        </a:solidFill>
                        <a:latin typeface="Cambria Math" panose="02040503050406030204" pitchFamily="18" charset="0"/>
                      </a:rPr>
                      <m:t>=2</m:t>
                    </m:r>
                    <m:r>
                      <a:rPr lang="en-US" sz="2000" b="0" i="1" smtClean="0">
                        <a:solidFill>
                          <a:schemeClr val="tx1"/>
                        </a:solidFill>
                        <a:latin typeface="Cambria Math" panose="02040503050406030204" pitchFamily="18" charset="0"/>
                      </a:rPr>
                      <m:t>𝑅</m:t>
                    </m:r>
                    <m:func>
                      <m:funcPr>
                        <m:ctrlPr>
                          <a:rPr lang="en-US" sz="2000" b="0" i="1" smtClean="0">
                            <a:solidFill>
                              <a:schemeClr val="tx1"/>
                            </a:solidFill>
                            <a:latin typeface="Cambria Math"/>
                          </a:rPr>
                        </m:ctrlPr>
                      </m:funcPr>
                      <m:fName>
                        <m:r>
                          <m:rPr>
                            <m:sty m:val="p"/>
                          </m:rPr>
                          <a:rPr lang="en-US" sz="2000" b="0" i="0" smtClean="0">
                            <a:solidFill>
                              <a:schemeClr val="tx1"/>
                            </a:solidFill>
                            <a:latin typeface="Cambria Math" panose="02040503050406030204" pitchFamily="18" charset="0"/>
                          </a:rPr>
                          <m:t>sin</m:t>
                        </m:r>
                      </m:fName>
                      <m:e>
                        <m:f>
                          <m:fPr>
                            <m:ctrlPr>
                              <a:rPr lang="en-US" sz="2000" b="0" i="1" smtClean="0">
                                <a:solidFill>
                                  <a:schemeClr val="tx1"/>
                                </a:solidFill>
                                <a:latin typeface="Cambria Math"/>
                              </a:rPr>
                            </m:ctrlPr>
                          </m:fPr>
                          <m:num>
                            <m:r>
                              <a:rPr lang="en-US" sz="2000" b="0" i="1" smtClean="0">
                                <a:solidFill>
                                  <a:schemeClr val="tx1"/>
                                </a:solidFill>
                                <a:latin typeface="Cambria Math" panose="02040503050406030204" pitchFamily="18" charset="0"/>
                              </a:rPr>
                              <m:t>𝜃</m:t>
                            </m:r>
                          </m:num>
                          <m:den>
                            <m:r>
                              <a:rPr lang="en-US" sz="2000" b="0" i="1" smtClean="0">
                                <a:solidFill>
                                  <a:schemeClr val="tx1"/>
                                </a:solidFill>
                                <a:latin typeface="Cambria Math" panose="02040503050406030204" pitchFamily="18" charset="0"/>
                              </a:rPr>
                              <m:t>2</m:t>
                            </m:r>
                          </m:den>
                        </m:f>
                      </m:e>
                    </m:func>
                  </m:oMath>
                </a14:m>
                <a:endParaRPr lang="en-US" sz="2000" b="1" dirty="0">
                  <a:solidFill>
                    <a:schemeClr val="tx1"/>
                  </a:solidFill>
                </a:endParaRPr>
              </a:p>
              <a:p>
                <a:pPr marL="341313" indent="-341313">
                  <a:buFont typeface="Arial" panose="020B0604020202020204" pitchFamily="34" charset="0"/>
                  <a:buChar char="•"/>
                </a:pPr>
                <a:r>
                  <a:rPr lang="en-US" b="1" dirty="0">
                    <a:solidFill>
                      <a:schemeClr val="tx1"/>
                    </a:solidFill>
                  </a:rPr>
                  <a:t>Training/Sensing Sequences</a:t>
                </a:r>
              </a:p>
              <a:p>
                <a:pPr lvl="1" indent="-341313">
                  <a:buFont typeface="Arial" panose="020B0604020202020204" pitchFamily="34" charset="0"/>
                  <a:buChar char="•"/>
                </a:pPr>
                <a:r>
                  <a:rPr lang="en-US" sz="2000" dirty="0">
                    <a:solidFill>
                      <a:schemeClr val="tx1"/>
                    </a:solidFill>
                    <a:cs typeface="Times New Roman"/>
                  </a:rPr>
                  <a:t>affects</a:t>
                </a:r>
                <a:r>
                  <a:rPr lang="en-US" sz="2000" b="1" dirty="0">
                    <a:solidFill>
                      <a:schemeClr val="tx1"/>
                    </a:solidFill>
                    <a:cs typeface="Times New Roman"/>
                  </a:rPr>
                  <a:t> </a:t>
                </a:r>
                <a:r>
                  <a:rPr lang="en-US" sz="2000" dirty="0">
                    <a:solidFill>
                      <a:schemeClr val="tx1"/>
                    </a:solidFill>
                  </a:rPr>
                  <a:t>correlation properties</a:t>
                </a:r>
                <a:endParaRPr lang="en-US" sz="2000" b="1" dirty="0">
                  <a:solidFill>
                    <a:schemeClr val="tx1"/>
                  </a:solidFill>
                </a:endParaRPr>
              </a:p>
            </p:txBody>
          </p:sp>
        </mc:Choice>
        <mc:Fallback xmlns="">
          <p:sp>
            <p:nvSpPr>
              <p:cNvPr id="8" name="TextBox 7">
                <a:extLst>
                  <a:ext uri="{FF2B5EF4-FFF2-40B4-BE49-F238E27FC236}">
                    <a16:creationId xmlns:a16="http://schemas.microsoft.com/office/drawing/2014/main" id="{C586C3F1-25C6-4004-88CE-AF9DFB30F475}"/>
                  </a:ext>
                </a:extLst>
              </p:cNvPr>
              <p:cNvSpPr txBox="1">
                <a:spLocks noRot="1" noChangeAspect="1" noMove="1" noResize="1" noEditPoints="1" noAdjustHandles="1" noChangeArrowheads="1" noChangeShapeType="1" noTextEdit="1"/>
              </p:cNvSpPr>
              <p:nvPr/>
            </p:nvSpPr>
            <p:spPr>
              <a:xfrm>
                <a:off x="6145742" y="3014636"/>
                <a:ext cx="5654497" cy="3297441"/>
              </a:xfrm>
              <a:prstGeom prst="rect">
                <a:avLst/>
              </a:prstGeom>
              <a:blipFill>
                <a:blip r:embed="rId4"/>
                <a:stretch>
                  <a:fillRect l="-1401" t="-1481" b="-2593"/>
                </a:stretch>
              </a:blipFill>
            </p:spPr>
            <p:txBody>
              <a:bodyPr/>
              <a:lstStyle/>
              <a:p>
                <a:r>
                  <a:rPr lang="en-US">
                    <a:noFill/>
                  </a:rPr>
                  <a:t> </a:t>
                </a:r>
              </a:p>
            </p:txBody>
          </p:sp>
        </mc:Fallback>
      </mc:AlternateContent>
      <p:sp>
        <p:nvSpPr>
          <p:cNvPr id="9" name="TextBox 8">
            <a:extLst>
              <a:ext uri="{FF2B5EF4-FFF2-40B4-BE49-F238E27FC236}">
                <a16:creationId xmlns:a16="http://schemas.microsoft.com/office/drawing/2014/main" xmlns="" id="{1E1DFA11-E3A9-4110-A315-7B716FCC2876}"/>
              </a:ext>
            </a:extLst>
          </p:cNvPr>
          <p:cNvSpPr txBox="1"/>
          <p:nvPr/>
        </p:nvSpPr>
        <p:spPr>
          <a:xfrm>
            <a:off x="644702" y="1967326"/>
            <a:ext cx="10902596" cy="830997"/>
          </a:xfrm>
          <a:prstGeom prst="rect">
            <a:avLst/>
          </a:prstGeom>
          <a:noFill/>
        </p:spPr>
        <p:txBody>
          <a:bodyPr wrap="square" lIns="91440" tIns="45720" rIns="91440" bIns="45720" anchor="t">
            <a:spAutoFit/>
          </a:bodyPr>
          <a:lstStyle/>
          <a:p>
            <a:pPr algn="just" eaLnBrk="1" hangingPunct="1">
              <a:spcBef>
                <a:spcPts val="600"/>
              </a:spcBef>
            </a:pPr>
            <a:r>
              <a:rPr lang="en-US" b="1">
                <a:solidFill>
                  <a:srgbClr val="000000"/>
                </a:solidFill>
                <a:latin typeface="+mn-lt"/>
                <a:ea typeface="+mn-ea"/>
              </a:rPr>
              <a:t>Radar-based</a:t>
            </a:r>
            <a:r>
              <a:rPr lang="en-US" b="1" dirty="0">
                <a:solidFill>
                  <a:srgbClr val="000000"/>
                </a:solidFill>
                <a:latin typeface="+mn-lt"/>
                <a:ea typeface="+mn-ea"/>
              </a:rPr>
              <a:t> sensing can be further divided to correlation-based approach of pulsed radar [3] and the approach mentioned in [4].</a:t>
            </a:r>
            <a:endParaRPr lang="en-US" b="1">
              <a:solidFill>
                <a:schemeClr val="tx1"/>
              </a:solidFill>
              <a:cs typeface="Times New Roman" pitchFamily="16" charset="0"/>
            </a:endParaRPr>
          </a:p>
        </p:txBody>
      </p:sp>
    </p:spTree>
    <p:extLst>
      <p:ext uri="{BB962C8B-B14F-4D97-AF65-F5344CB8AC3E}">
        <p14:creationId xmlns:p14="http://schemas.microsoft.com/office/powerpoint/2010/main" val="2430055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354733-2957-475B-817B-9F86932B2AE4}"/>
              </a:ext>
            </a:extLst>
          </p:cNvPr>
          <p:cNvSpPr>
            <a:spLocks noGrp="1"/>
          </p:cNvSpPr>
          <p:nvPr>
            <p:ph type="title"/>
          </p:nvPr>
        </p:nvSpPr>
        <p:spPr/>
        <p:txBody>
          <a:bodyPr/>
          <a:lstStyle/>
          <a:p>
            <a:r>
              <a:rPr lang="en-US" dirty="0"/>
              <a:t>CSI-Based Sensing [5]</a:t>
            </a:r>
          </a:p>
        </p:txBody>
      </p:sp>
      <p:sp>
        <p:nvSpPr>
          <p:cNvPr id="3" name="Content Placeholder 2">
            <a:extLst>
              <a:ext uri="{FF2B5EF4-FFF2-40B4-BE49-F238E27FC236}">
                <a16:creationId xmlns:a16="http://schemas.microsoft.com/office/drawing/2014/main" xmlns="" id="{F54340CA-A15E-45D0-8AF7-AF32FB856878}"/>
              </a:ext>
            </a:extLst>
          </p:cNvPr>
          <p:cNvSpPr>
            <a:spLocks noGrp="1"/>
          </p:cNvSpPr>
          <p:nvPr>
            <p:ph idx="1"/>
          </p:nvPr>
        </p:nvSpPr>
        <p:spPr>
          <a:xfrm>
            <a:off x="1349709" y="1830390"/>
            <a:ext cx="5794048" cy="4113213"/>
          </a:xfrm>
        </p:spPr>
        <p:txBody>
          <a:bodyPr/>
          <a:lstStyle/>
          <a:p>
            <a:pPr algn="just">
              <a:buFont typeface="Arial" panose="020B0604020202020204" pitchFamily="34" charset="0"/>
              <a:buChar char="•"/>
            </a:pPr>
            <a:r>
              <a:rPr lang="en-US" dirty="0"/>
              <a:t>Periodicity</a:t>
            </a:r>
            <a:endParaRPr lang="tr-TR" dirty="0"/>
          </a:p>
          <a:p>
            <a:pPr lvl="1" algn="just">
              <a:buFont typeface="Arial" panose="020B0604020202020204" pitchFamily="34" charset="0"/>
              <a:buChar char="•"/>
            </a:pPr>
            <a:r>
              <a:rPr lang="en-US" sz="1800" dirty="0"/>
              <a:t>Rate of the measurements</a:t>
            </a:r>
            <a:endParaRPr lang="en-US" sz="1800" dirty="0">
              <a:cs typeface="Times New Roman"/>
            </a:endParaRPr>
          </a:p>
          <a:p>
            <a:pPr algn="just">
              <a:buFont typeface="Arial" panose="020B0604020202020204" pitchFamily="34" charset="0"/>
              <a:buChar char="•"/>
            </a:pPr>
            <a:r>
              <a:rPr lang="en-US" dirty="0"/>
              <a:t>Bandwidth </a:t>
            </a:r>
            <a:endParaRPr lang="en-US" dirty="0">
              <a:cs typeface="Times New Roman"/>
            </a:endParaRPr>
          </a:p>
          <a:p>
            <a:pPr lvl="1" algn="just">
              <a:buFont typeface="Arial" panose="020B0604020202020204" pitchFamily="34" charset="0"/>
              <a:buChar char="•"/>
            </a:pPr>
            <a:r>
              <a:rPr lang="en-US" sz="1800" dirty="0"/>
              <a:t>Amount of data collected per measurement</a:t>
            </a:r>
            <a:endParaRPr lang="en-US" sz="1800" dirty="0">
              <a:cs typeface="Times New Roman"/>
            </a:endParaRPr>
          </a:p>
          <a:p>
            <a:pPr algn="just">
              <a:buFont typeface="Arial" panose="020B0604020202020204" pitchFamily="34" charset="0"/>
              <a:buChar char="•"/>
            </a:pPr>
            <a:r>
              <a:rPr lang="en-US" dirty="0"/>
              <a:t>Frequency (Channel)</a:t>
            </a:r>
            <a:endParaRPr lang="en-US" dirty="0">
              <a:cs typeface="Times New Roman"/>
            </a:endParaRPr>
          </a:p>
          <a:p>
            <a:pPr lvl="1" algn="just">
              <a:buFont typeface="Arial" panose="020B0604020202020204" pitchFamily="34" charset="0"/>
              <a:buChar char="•"/>
            </a:pPr>
            <a:r>
              <a:rPr lang="en-US" sz="1800" dirty="0"/>
              <a:t>Sensitivity of measurements to motion size</a:t>
            </a:r>
            <a:endParaRPr lang="en-US" sz="1800" dirty="0">
              <a:cs typeface="Times New Roman"/>
            </a:endParaRPr>
          </a:p>
          <a:p>
            <a:pPr algn="just">
              <a:buFont typeface="Arial" panose="020B0604020202020204" pitchFamily="34" charset="0"/>
              <a:buChar char="•"/>
            </a:pPr>
            <a:r>
              <a:rPr lang="en-US" dirty="0"/>
              <a:t>Sub-carrier Spacing</a:t>
            </a:r>
            <a:endParaRPr lang="en-US" dirty="0">
              <a:cs typeface="Times New Roman"/>
            </a:endParaRPr>
          </a:p>
          <a:p>
            <a:pPr lvl="1" algn="just">
              <a:buFont typeface="Arial" panose="020B0604020202020204" pitchFamily="34" charset="0"/>
              <a:buChar char="•"/>
            </a:pPr>
            <a:r>
              <a:rPr lang="en-US" sz="1800" dirty="0"/>
              <a:t>Quality of data for each measurement</a:t>
            </a:r>
          </a:p>
          <a:p>
            <a:pPr algn="just">
              <a:buFont typeface="Arial" panose="020B0604020202020204" pitchFamily="34" charset="0"/>
              <a:buChar char="•"/>
            </a:pPr>
            <a:r>
              <a:rPr lang="en-US" dirty="0">
                <a:cs typeface="Times New Roman"/>
              </a:rPr>
              <a:t>Number of Antenna (Beamwidth)</a:t>
            </a:r>
          </a:p>
          <a:p>
            <a:pPr lvl="1" algn="just">
              <a:buFont typeface="Arial" panose="020B0604020202020204" pitchFamily="34" charset="0"/>
              <a:buChar char="•"/>
            </a:pPr>
            <a:r>
              <a:rPr lang="en-US" sz="1800" dirty="0">
                <a:cs typeface="Times New Roman"/>
              </a:rPr>
              <a:t>Determines the area being sensed per measurement</a:t>
            </a:r>
          </a:p>
          <a:p>
            <a:pPr lvl="1" algn="just">
              <a:buFont typeface="Arial" panose="020B0604020202020204" pitchFamily="34" charset="0"/>
              <a:buChar char="•"/>
            </a:pPr>
            <a:endParaRPr lang="en-US" dirty="0">
              <a:cs typeface="Times New Roman"/>
            </a:endParaRPr>
          </a:p>
        </p:txBody>
      </p:sp>
      <p:sp>
        <p:nvSpPr>
          <p:cNvPr id="4" name="Slide Number Placeholder 3">
            <a:extLst>
              <a:ext uri="{FF2B5EF4-FFF2-40B4-BE49-F238E27FC236}">
                <a16:creationId xmlns:a16="http://schemas.microsoft.com/office/drawing/2014/main" xmlns="" id="{33F1D15B-14BF-49D7-A074-6606243FDEA2}"/>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xmlns="" id="{C901A098-E1D0-4F6A-9E3D-A72C24741863}"/>
              </a:ext>
            </a:extLst>
          </p:cNvPr>
          <p:cNvSpPr>
            <a:spLocks noGrp="1"/>
          </p:cNvSpPr>
          <p:nvPr>
            <p:ph type="ftr" idx="14"/>
          </p:nvPr>
        </p:nvSpPr>
        <p:spPr/>
        <p:txBody>
          <a:bodyPr/>
          <a:lstStyle/>
          <a:p>
            <a:r>
              <a:rPr lang="en-GB" dirty="0">
                <a:latin typeface="Times New Roman"/>
                <a:ea typeface="MS Gothic"/>
                <a:cs typeface="Arial Unicode MS"/>
              </a:rPr>
              <a:t>Halise Türkmen, Vestel</a:t>
            </a:r>
            <a:endParaRPr lang="en-GB" dirty="0"/>
          </a:p>
        </p:txBody>
      </p:sp>
      <p:sp>
        <p:nvSpPr>
          <p:cNvPr id="6" name="Date Placeholder 5">
            <a:extLst>
              <a:ext uri="{FF2B5EF4-FFF2-40B4-BE49-F238E27FC236}">
                <a16:creationId xmlns:a16="http://schemas.microsoft.com/office/drawing/2014/main" xmlns="" id="{303E3BD9-F357-4D5B-827C-469134789EFD}"/>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0672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354733-2957-475B-817B-9F86932B2AE4}"/>
              </a:ext>
            </a:extLst>
          </p:cNvPr>
          <p:cNvSpPr>
            <a:spLocks noGrp="1"/>
          </p:cNvSpPr>
          <p:nvPr>
            <p:ph type="title"/>
          </p:nvPr>
        </p:nvSpPr>
        <p:spPr/>
        <p:txBody>
          <a:bodyPr/>
          <a:lstStyle/>
          <a:p>
            <a:r>
              <a:rPr lang="en-US" dirty="0"/>
              <a:t>Sensing Transmission Parameter Selection</a:t>
            </a:r>
          </a:p>
        </p:txBody>
      </p:sp>
      <p:sp>
        <p:nvSpPr>
          <p:cNvPr id="3" name="Content Placeholder 2">
            <a:extLst>
              <a:ext uri="{FF2B5EF4-FFF2-40B4-BE49-F238E27FC236}">
                <a16:creationId xmlns:a16="http://schemas.microsoft.com/office/drawing/2014/main" xmlns="" id="{F54340CA-A15E-45D0-8AF7-AF32FB856878}"/>
              </a:ext>
            </a:extLst>
          </p:cNvPr>
          <p:cNvSpPr>
            <a:spLocks noGrp="1"/>
          </p:cNvSpPr>
          <p:nvPr>
            <p:ph idx="1"/>
          </p:nvPr>
        </p:nvSpPr>
        <p:spPr/>
        <p:txBody>
          <a:bodyPr/>
          <a:lstStyle/>
          <a:p>
            <a:pPr algn="just">
              <a:buFont typeface="Arial" panose="020B0604020202020204" pitchFamily="34" charset="0"/>
              <a:buChar char="•"/>
            </a:pPr>
            <a:r>
              <a:rPr lang="en-US" dirty="0"/>
              <a:t>There is a wide range of choices for sensing transmission parameters, and many possible combinations.</a:t>
            </a:r>
            <a:endParaRPr lang="tr-TR" dirty="0"/>
          </a:p>
          <a:p>
            <a:pPr algn="just">
              <a:buFont typeface="Arial" panose="020B0604020202020204" pitchFamily="34" charset="0"/>
              <a:buChar char="•"/>
            </a:pPr>
            <a:r>
              <a:rPr lang="en-US" dirty="0"/>
              <a:t>In a multi-sensing application scenario, tailoring sensing transmissions for each application and transmitting multiple sensing transmissions will increase network load, computational complexity, and negotiation stage duration (if there are back and forths). </a:t>
            </a:r>
            <a:endParaRPr lang="en-US" dirty="0">
              <a:cs typeface="Times New Roman"/>
            </a:endParaRPr>
          </a:p>
          <a:p>
            <a:pPr algn="just">
              <a:buFont typeface="Arial" panose="020B0604020202020204" pitchFamily="34" charset="0"/>
              <a:buChar char="•"/>
            </a:pPr>
            <a:r>
              <a:rPr lang="en-US" dirty="0"/>
              <a:t>Possible Solutions:</a:t>
            </a:r>
            <a:endParaRPr lang="en-US" dirty="0">
              <a:cs typeface="Times New Roman"/>
            </a:endParaRPr>
          </a:p>
          <a:p>
            <a:pPr lvl="1" algn="just">
              <a:buFont typeface="Arial" panose="020B0604020202020204" pitchFamily="34" charset="0"/>
              <a:buChar char="•"/>
            </a:pPr>
            <a:r>
              <a:rPr lang="en-US" dirty="0"/>
              <a:t>It may be beneficial to have suggest signal designs which are suitable for multiple applications. </a:t>
            </a:r>
            <a:endParaRPr lang="en-US" dirty="0">
              <a:cs typeface="Times New Roman"/>
            </a:endParaRPr>
          </a:p>
          <a:p>
            <a:pPr lvl="1" algn="just">
              <a:buFont typeface="Arial" panose="020B0604020202020204" pitchFamily="34" charset="0"/>
              <a:buChar char="•"/>
            </a:pPr>
            <a:r>
              <a:rPr lang="en-US" dirty="0"/>
              <a:t>It may be beneficial to suggest specific signal designs for specific applications for devices which have limited capability (secondary sensing devices).</a:t>
            </a:r>
            <a:endParaRPr lang="en-US" dirty="0">
              <a:cs typeface="Times New Roman"/>
            </a:endParaRPr>
          </a:p>
        </p:txBody>
      </p:sp>
      <p:sp>
        <p:nvSpPr>
          <p:cNvPr id="4" name="Slide Number Placeholder 3">
            <a:extLst>
              <a:ext uri="{FF2B5EF4-FFF2-40B4-BE49-F238E27FC236}">
                <a16:creationId xmlns:a16="http://schemas.microsoft.com/office/drawing/2014/main" xmlns="" id="{33F1D15B-14BF-49D7-A074-6606243FDEA2}"/>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xmlns="" id="{C901A098-E1D0-4F6A-9E3D-A72C24741863}"/>
              </a:ext>
            </a:extLst>
          </p:cNvPr>
          <p:cNvSpPr>
            <a:spLocks noGrp="1"/>
          </p:cNvSpPr>
          <p:nvPr>
            <p:ph type="ftr" idx="14"/>
          </p:nvPr>
        </p:nvSpPr>
        <p:spPr/>
        <p:txBody>
          <a:bodyPr/>
          <a:lstStyle/>
          <a:p>
            <a:r>
              <a:rPr lang="en-GB" dirty="0">
                <a:latin typeface="Times New Roman"/>
                <a:ea typeface="MS Gothic"/>
                <a:cs typeface="Arial Unicode MS"/>
              </a:rPr>
              <a:t>Halise Türkmen, Vestel</a:t>
            </a:r>
            <a:endParaRPr lang="en-GB" dirty="0"/>
          </a:p>
        </p:txBody>
      </p:sp>
      <p:sp>
        <p:nvSpPr>
          <p:cNvPr id="6" name="Date Placeholder 5">
            <a:extLst>
              <a:ext uri="{FF2B5EF4-FFF2-40B4-BE49-F238E27FC236}">
                <a16:creationId xmlns:a16="http://schemas.microsoft.com/office/drawing/2014/main" xmlns="" id="{303E3BD9-F357-4D5B-827C-469134789EFD}"/>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873297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SP1</a:t>
            </a:r>
            <a:endParaRPr lang="en-US" dirty="0"/>
          </a:p>
        </p:txBody>
      </p:sp>
      <p:sp>
        <p:nvSpPr>
          <p:cNvPr id="3" name="Content Placeholder 2"/>
          <p:cNvSpPr>
            <a:spLocks noGrp="1"/>
          </p:cNvSpPr>
          <p:nvPr>
            <p:ph idx="1"/>
          </p:nvPr>
        </p:nvSpPr>
        <p:spPr/>
        <p:txBody>
          <a:bodyPr/>
          <a:lstStyle/>
          <a:p>
            <a:pPr marL="0" indent="0"/>
            <a:r>
              <a:rPr lang="en-US" dirty="0">
                <a:cs typeface="Times New Roman"/>
              </a:rPr>
              <a:t>Do you agree with the following:</a:t>
            </a:r>
          </a:p>
          <a:p>
            <a:pPr>
              <a:buFont typeface="Arial" panose="020B0604020202020204" pitchFamily="34" charset="0"/>
              <a:buChar char="•"/>
            </a:pPr>
            <a:r>
              <a:rPr lang="en-US" b="0" dirty="0">
                <a:cs typeface="Times New Roman"/>
              </a:rPr>
              <a:t>The adjustable sensing parameters are</a:t>
            </a:r>
          </a:p>
          <a:p>
            <a:pPr lvl="1">
              <a:buFont typeface="Arial" panose="020B0604020202020204" pitchFamily="34" charset="0"/>
              <a:buChar char="•"/>
            </a:pPr>
            <a:r>
              <a:rPr lang="en-US" b="0" dirty="0">
                <a:cs typeface="Times New Roman"/>
              </a:rPr>
              <a:t>Periodicity</a:t>
            </a:r>
          </a:p>
          <a:p>
            <a:pPr lvl="1">
              <a:buFont typeface="Arial" panose="020B0604020202020204" pitchFamily="34" charset="0"/>
              <a:buChar char="•"/>
            </a:pPr>
            <a:r>
              <a:rPr lang="en-US" b="0" dirty="0">
                <a:cs typeface="Times New Roman"/>
              </a:rPr>
              <a:t>Bandwidth</a:t>
            </a:r>
          </a:p>
          <a:p>
            <a:pPr lvl="1">
              <a:buFont typeface="Arial" panose="020B0604020202020204" pitchFamily="34" charset="0"/>
              <a:buChar char="•"/>
            </a:pPr>
            <a:r>
              <a:rPr lang="en-US" b="0" dirty="0">
                <a:cs typeface="Times New Roman"/>
              </a:rPr>
              <a:t>Frequency</a:t>
            </a:r>
          </a:p>
          <a:p>
            <a:pPr lvl="1">
              <a:buFont typeface="Arial" panose="020B0604020202020204" pitchFamily="34" charset="0"/>
              <a:buChar char="•"/>
            </a:pPr>
            <a:r>
              <a:rPr lang="en-US" b="0" dirty="0">
                <a:cs typeface="Times New Roman"/>
              </a:rPr>
              <a:t>Channel</a:t>
            </a:r>
          </a:p>
          <a:p>
            <a:pPr lvl="1">
              <a:buFont typeface="Arial" panose="020B0604020202020204" pitchFamily="34" charset="0"/>
              <a:buChar char="•"/>
            </a:pPr>
            <a:r>
              <a:rPr lang="en-US" dirty="0">
                <a:cs typeface="Times New Roman"/>
              </a:rPr>
              <a:t>S</a:t>
            </a:r>
            <a:r>
              <a:rPr lang="en-US" b="0" dirty="0">
                <a:cs typeface="Times New Roman"/>
              </a:rPr>
              <a:t>ubcarrier spacing</a:t>
            </a:r>
          </a:p>
          <a:p>
            <a:pPr lvl="1">
              <a:buFont typeface="Arial" panose="020B0604020202020204" pitchFamily="34" charset="0"/>
              <a:buChar char="•"/>
            </a:pPr>
            <a:r>
              <a:rPr lang="en-US" dirty="0">
                <a:cs typeface="Times New Roman"/>
              </a:rPr>
              <a:t>Training/sensing sequence</a:t>
            </a:r>
          </a:p>
          <a:p>
            <a:pPr lvl="1">
              <a:buFont typeface="Arial" panose="020B0604020202020204" pitchFamily="34" charset="0"/>
              <a:buChar char="•"/>
            </a:pPr>
            <a:r>
              <a:rPr lang="en-US" b="0" dirty="0">
                <a:cs typeface="Times New Roman"/>
              </a:rPr>
              <a:t>Number of antennas</a:t>
            </a:r>
          </a:p>
          <a:p>
            <a:pPr marL="0" indent="0"/>
            <a:endParaRPr lang="en-US" dirty="0">
              <a:cs typeface="Times New Roman"/>
            </a:endParaRPr>
          </a:p>
          <a:p>
            <a:pPr>
              <a:buFont typeface="Arial" panose="020B0604020202020204" pitchFamily="34" charset="0"/>
              <a:buChar char="•"/>
            </a:pPr>
            <a:endParaRPr lang="en-US" dirty="0">
              <a:cs typeface="Times New Roman"/>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latin typeface="Times New Roman"/>
                <a:ea typeface="MS Gothic"/>
                <a:cs typeface="Arial Unicode MS"/>
              </a:rPr>
              <a:t>Halise Türkmen, Vestel</a:t>
            </a:r>
            <a:endParaRPr lang="en-GB" dirty="0"/>
          </a:p>
        </p:txBody>
      </p:sp>
      <p:sp>
        <p:nvSpPr>
          <p:cNvPr id="6" name="Date Placeholder 5"/>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4074302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SP</a:t>
            </a:r>
            <a:r>
              <a:rPr lang="en-US" dirty="0"/>
              <a:t>2</a:t>
            </a:r>
          </a:p>
        </p:txBody>
      </p:sp>
      <p:sp>
        <p:nvSpPr>
          <p:cNvPr id="3" name="Content Placeholder 2"/>
          <p:cNvSpPr>
            <a:spLocks noGrp="1"/>
          </p:cNvSpPr>
          <p:nvPr>
            <p:ph idx="1"/>
          </p:nvPr>
        </p:nvSpPr>
        <p:spPr/>
        <p:txBody>
          <a:bodyPr/>
          <a:lstStyle/>
          <a:p>
            <a:pPr marL="0" indent="0"/>
            <a:endParaRPr lang="en-US" dirty="0">
              <a:cs typeface="Times New Roman"/>
            </a:endParaRPr>
          </a:p>
          <a:p>
            <a:pPr marL="0" indent="0" algn="just"/>
            <a:r>
              <a:rPr lang="en-US" dirty="0"/>
              <a:t>Do you think it will be beneficial to have some preset sensing parameters for specific use-cases/use-case types?</a:t>
            </a:r>
          </a:p>
          <a:p>
            <a:pPr marL="0" indent="0"/>
            <a:endParaRPr lang="en-US" dirty="0">
              <a:cs typeface="Times New Roman"/>
            </a:endParaRPr>
          </a:p>
          <a:p>
            <a:pPr>
              <a:buFont typeface="Arial" panose="020B0604020202020204" pitchFamily="34" charset="0"/>
              <a:buChar char="•"/>
            </a:pPr>
            <a:endParaRPr lang="en-US" dirty="0">
              <a:cs typeface="Times New Roman"/>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latin typeface="Times New Roman"/>
                <a:ea typeface="MS Gothic"/>
                <a:cs typeface="Arial Unicode MS"/>
              </a:rPr>
              <a:t>Halise Türkmen, Vestel</a:t>
            </a:r>
            <a:endParaRPr lang="en-GB" dirty="0"/>
          </a:p>
        </p:txBody>
      </p:sp>
      <p:sp>
        <p:nvSpPr>
          <p:cNvPr id="6" name="Date Placeholder 5"/>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86920375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28</TotalTime>
  <Words>781</Words>
  <Application>Microsoft Office PowerPoint</Application>
  <PresentationFormat>Custom</PresentationFormat>
  <Paragraphs>154</Paragraphs>
  <Slides>10</Slides>
  <Notes>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Office Theme</vt:lpstr>
      <vt:lpstr>Document</vt:lpstr>
      <vt:lpstr>Wi-Fi Sensing Parameters</vt:lpstr>
      <vt:lpstr>Abstract</vt:lpstr>
      <vt:lpstr>PPDU of the PHY Amendments</vt:lpstr>
      <vt:lpstr>Adjustable parameters affecting sensing performance</vt:lpstr>
      <vt:lpstr>Radar-Based Sensing</vt:lpstr>
      <vt:lpstr>CSI-Based Sensing [5]</vt:lpstr>
      <vt:lpstr>Sensing Transmission Parameter Selection</vt:lpstr>
      <vt:lpstr>SP1</vt:lpstr>
      <vt:lpstr>SP2</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hturkmen@medipol.edu.tr</dc:creator>
  <cp:lastModifiedBy>Başak Özbakış</cp:lastModifiedBy>
  <cp:revision>31</cp:revision>
  <cp:lastPrinted>1601-01-01T00:00:00Z</cp:lastPrinted>
  <dcterms:created xsi:type="dcterms:W3CDTF">2021-02-24T11:30:41Z</dcterms:created>
  <dcterms:modified xsi:type="dcterms:W3CDTF">2021-03-03T08:17:25Z</dcterms:modified>
</cp:coreProperties>
</file>