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331" r:id="rId2"/>
    <p:sldId id="414" r:id="rId3"/>
    <p:sldId id="439" r:id="rId4"/>
    <p:sldId id="435" r:id="rId5"/>
    <p:sldId id="434" r:id="rId6"/>
    <p:sldId id="437" r:id="rId7"/>
    <p:sldId id="433" r:id="rId8"/>
    <p:sldId id="387" r:id="rId9"/>
    <p:sldId id="443" r:id="rId10"/>
    <p:sldId id="420" r:id="rId11"/>
    <p:sldId id="441" r:id="rId12"/>
    <p:sldId id="440" r:id="rId13"/>
    <p:sldId id="442" r:id="rId14"/>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ein, Arik" initials="Arik" lastIdx="9" clrIdx="0">
    <p:extLst>
      <p:ext uri="{19B8F6BF-5375-455C-9EA6-DF929625EA0E}">
        <p15:presenceInfo xmlns:p15="http://schemas.microsoft.com/office/powerpoint/2012/main" userId="Klein, Arik" providerId="None"/>
      </p:ext>
    </p:extLst>
  </p:cmAuthor>
  <p:cmAuthor id="2" name="Huang, Po-kai" initials="HP" lastIdx="17" clrIdx="1">
    <p:extLst>
      <p:ext uri="{19B8F6BF-5375-455C-9EA6-DF929625EA0E}">
        <p15:presenceInfo xmlns:p15="http://schemas.microsoft.com/office/powerpoint/2012/main" userId="S-1-5-21-725345543-602162358-527237240-2471230" providerId="AD"/>
      </p:ext>
    </p:extLst>
  </p:cmAuthor>
  <p:cmAuthor id="3" name="Cordeiro, Carlos" initials="CC" lastIdx="10" clrIdx="2">
    <p:extLst>
      <p:ext uri="{19B8F6BF-5375-455C-9EA6-DF929625EA0E}">
        <p15:presenceInfo xmlns:p15="http://schemas.microsoft.com/office/powerpoint/2012/main" userId="S-1-5-21-725345543-602162358-527237240-833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61D6FF"/>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1465" autoAdjust="0"/>
  </p:normalViewPr>
  <p:slideViewPr>
    <p:cSldViewPr>
      <p:cViewPr varScale="1">
        <p:scale>
          <a:sx n="98" d="100"/>
          <a:sy n="98" d="100"/>
        </p:scale>
        <p:origin x="1602" y="84"/>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3492"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'High data rate LL traffic'!$A$51</c:f>
              <c:strCache>
                <c:ptCount val="1"/>
                <c:pt idx="0">
                  <c:v>MU-BAR</c:v>
                </c:pt>
              </c:strCache>
            </c:strRef>
          </c:tx>
          <c:spPr>
            <a:solidFill>
              <a:schemeClr val="accent1"/>
            </a:solidFill>
            <a:ln>
              <a:noFill/>
            </a:ln>
            <a:effectLst/>
            <a:sp3d/>
          </c:spPr>
          <c:invertIfNegative val="0"/>
          <c:cat>
            <c:numRef>
              <c:f>'High data rate LL traffic'!$B$50:$AL$50</c:f>
              <c:numCache>
                <c:formatCode>General</c:formatCode>
                <c:ptCount val="37"/>
                <c:pt idx="0">
                  <c:v>200</c:v>
                </c:pt>
                <c:pt idx="1">
                  <c:v>195</c:v>
                </c:pt>
                <c:pt idx="2">
                  <c:v>190</c:v>
                </c:pt>
                <c:pt idx="3">
                  <c:v>185</c:v>
                </c:pt>
                <c:pt idx="4">
                  <c:v>180</c:v>
                </c:pt>
                <c:pt idx="5">
                  <c:v>175</c:v>
                </c:pt>
                <c:pt idx="6">
                  <c:v>170</c:v>
                </c:pt>
                <c:pt idx="7">
                  <c:v>165</c:v>
                </c:pt>
                <c:pt idx="8">
                  <c:v>160</c:v>
                </c:pt>
                <c:pt idx="9">
                  <c:v>155</c:v>
                </c:pt>
                <c:pt idx="10">
                  <c:v>150</c:v>
                </c:pt>
                <c:pt idx="11">
                  <c:v>145</c:v>
                </c:pt>
                <c:pt idx="12">
                  <c:v>140</c:v>
                </c:pt>
                <c:pt idx="13">
                  <c:v>135</c:v>
                </c:pt>
                <c:pt idx="14">
                  <c:v>130</c:v>
                </c:pt>
                <c:pt idx="15">
                  <c:v>125</c:v>
                </c:pt>
                <c:pt idx="16">
                  <c:v>120</c:v>
                </c:pt>
                <c:pt idx="17">
                  <c:v>115</c:v>
                </c:pt>
                <c:pt idx="18">
                  <c:v>110</c:v>
                </c:pt>
                <c:pt idx="19">
                  <c:v>105</c:v>
                </c:pt>
                <c:pt idx="20">
                  <c:v>100</c:v>
                </c:pt>
                <c:pt idx="21">
                  <c:v>95</c:v>
                </c:pt>
                <c:pt idx="22">
                  <c:v>90</c:v>
                </c:pt>
                <c:pt idx="23">
                  <c:v>85</c:v>
                </c:pt>
                <c:pt idx="24">
                  <c:v>80</c:v>
                </c:pt>
                <c:pt idx="25">
                  <c:v>75</c:v>
                </c:pt>
                <c:pt idx="26">
                  <c:v>70</c:v>
                </c:pt>
                <c:pt idx="27">
                  <c:v>65</c:v>
                </c:pt>
                <c:pt idx="28">
                  <c:v>60</c:v>
                </c:pt>
                <c:pt idx="29">
                  <c:v>55</c:v>
                </c:pt>
                <c:pt idx="30">
                  <c:v>50</c:v>
                </c:pt>
                <c:pt idx="31">
                  <c:v>45</c:v>
                </c:pt>
                <c:pt idx="32">
                  <c:v>40</c:v>
                </c:pt>
                <c:pt idx="33">
                  <c:v>35</c:v>
                </c:pt>
                <c:pt idx="34">
                  <c:v>30</c:v>
                </c:pt>
                <c:pt idx="35">
                  <c:v>25</c:v>
                </c:pt>
                <c:pt idx="36">
                  <c:v>20</c:v>
                </c:pt>
              </c:numCache>
            </c:numRef>
          </c:cat>
          <c:val>
            <c:numRef>
              <c:f>'High data rate LL traffic'!$B$51:$AL$51</c:f>
              <c:numCache>
                <c:formatCode>General</c:formatCode>
                <c:ptCount val="37"/>
                <c:pt idx="0">
                  <c:v>2512</c:v>
                </c:pt>
                <c:pt idx="1">
                  <c:v>2372</c:v>
                </c:pt>
                <c:pt idx="2">
                  <c:v>2368</c:v>
                </c:pt>
                <c:pt idx="3">
                  <c:v>2312</c:v>
                </c:pt>
                <c:pt idx="4">
                  <c:v>2160</c:v>
                </c:pt>
                <c:pt idx="5">
                  <c:v>2152</c:v>
                </c:pt>
                <c:pt idx="6">
                  <c:v>2116</c:v>
                </c:pt>
                <c:pt idx="7">
                  <c:v>2080</c:v>
                </c:pt>
                <c:pt idx="8">
                  <c:v>1940</c:v>
                </c:pt>
                <c:pt idx="9">
                  <c:v>1936</c:v>
                </c:pt>
                <c:pt idx="10">
                  <c:v>1884</c:v>
                </c:pt>
                <c:pt idx="11">
                  <c:v>1860</c:v>
                </c:pt>
                <c:pt idx="12">
                  <c:v>1724</c:v>
                </c:pt>
                <c:pt idx="13">
                  <c:v>1684</c:v>
                </c:pt>
                <c:pt idx="14">
                  <c:v>1664</c:v>
                </c:pt>
                <c:pt idx="15">
                  <c:v>1508</c:v>
                </c:pt>
                <c:pt idx="16">
                  <c:v>1504</c:v>
                </c:pt>
                <c:pt idx="17">
                  <c:v>1468</c:v>
                </c:pt>
                <c:pt idx="18">
                  <c:v>1432</c:v>
                </c:pt>
                <c:pt idx="19">
                  <c:v>1292</c:v>
                </c:pt>
                <c:pt idx="20">
                  <c:v>1288</c:v>
                </c:pt>
                <c:pt idx="21">
                  <c:v>1232</c:v>
                </c:pt>
                <c:pt idx="22">
                  <c:v>1080</c:v>
                </c:pt>
                <c:pt idx="23">
                  <c:v>1072</c:v>
                </c:pt>
                <c:pt idx="24">
                  <c:v>1036</c:v>
                </c:pt>
                <c:pt idx="25">
                  <c:v>1000</c:v>
                </c:pt>
                <c:pt idx="26">
                  <c:v>860</c:v>
                </c:pt>
                <c:pt idx="27">
                  <c:v>856</c:v>
                </c:pt>
                <c:pt idx="28">
                  <c:v>804</c:v>
                </c:pt>
                <c:pt idx="29">
                  <c:v>780</c:v>
                </c:pt>
                <c:pt idx="30">
                  <c:v>644</c:v>
                </c:pt>
                <c:pt idx="31">
                  <c:v>604</c:v>
                </c:pt>
                <c:pt idx="32">
                  <c:v>584</c:v>
                </c:pt>
                <c:pt idx="33">
                  <c:v>428</c:v>
                </c:pt>
                <c:pt idx="34">
                  <c:v>424</c:v>
                </c:pt>
                <c:pt idx="35">
                  <c:v>388</c:v>
                </c:pt>
                <c:pt idx="36">
                  <c:v>352</c:v>
                </c:pt>
              </c:numCache>
            </c:numRef>
          </c:val>
        </c:ser>
        <c:ser>
          <c:idx val="1"/>
          <c:order val="1"/>
          <c:tx>
            <c:strRef>
              <c:f>'High data rate LL traffic'!$A$52</c:f>
              <c:strCache>
                <c:ptCount val="1"/>
                <c:pt idx="0">
                  <c:v>Proposed</c:v>
                </c:pt>
              </c:strCache>
            </c:strRef>
          </c:tx>
          <c:spPr>
            <a:solidFill>
              <a:schemeClr val="accent2"/>
            </a:solidFill>
            <a:ln>
              <a:noFill/>
            </a:ln>
            <a:effectLst/>
            <a:sp3d/>
          </c:spPr>
          <c:invertIfNegative val="0"/>
          <c:cat>
            <c:numRef>
              <c:f>'High data rate LL traffic'!$B$50:$AL$50</c:f>
              <c:numCache>
                <c:formatCode>General</c:formatCode>
                <c:ptCount val="37"/>
                <c:pt idx="0">
                  <c:v>200</c:v>
                </c:pt>
                <c:pt idx="1">
                  <c:v>195</c:v>
                </c:pt>
                <c:pt idx="2">
                  <c:v>190</c:v>
                </c:pt>
                <c:pt idx="3">
                  <c:v>185</c:v>
                </c:pt>
                <c:pt idx="4">
                  <c:v>180</c:v>
                </c:pt>
                <c:pt idx="5">
                  <c:v>175</c:v>
                </c:pt>
                <c:pt idx="6">
                  <c:v>170</c:v>
                </c:pt>
                <c:pt idx="7">
                  <c:v>165</c:v>
                </c:pt>
                <c:pt idx="8">
                  <c:v>160</c:v>
                </c:pt>
                <c:pt idx="9">
                  <c:v>155</c:v>
                </c:pt>
                <c:pt idx="10">
                  <c:v>150</c:v>
                </c:pt>
                <c:pt idx="11">
                  <c:v>145</c:v>
                </c:pt>
                <c:pt idx="12">
                  <c:v>140</c:v>
                </c:pt>
                <c:pt idx="13">
                  <c:v>135</c:v>
                </c:pt>
                <c:pt idx="14">
                  <c:v>130</c:v>
                </c:pt>
                <c:pt idx="15">
                  <c:v>125</c:v>
                </c:pt>
                <c:pt idx="16">
                  <c:v>120</c:v>
                </c:pt>
                <c:pt idx="17">
                  <c:v>115</c:v>
                </c:pt>
                <c:pt idx="18">
                  <c:v>110</c:v>
                </c:pt>
                <c:pt idx="19">
                  <c:v>105</c:v>
                </c:pt>
                <c:pt idx="20">
                  <c:v>100</c:v>
                </c:pt>
                <c:pt idx="21">
                  <c:v>95</c:v>
                </c:pt>
                <c:pt idx="22">
                  <c:v>90</c:v>
                </c:pt>
                <c:pt idx="23">
                  <c:v>85</c:v>
                </c:pt>
                <c:pt idx="24">
                  <c:v>80</c:v>
                </c:pt>
                <c:pt idx="25">
                  <c:v>75</c:v>
                </c:pt>
                <c:pt idx="26">
                  <c:v>70</c:v>
                </c:pt>
                <c:pt idx="27">
                  <c:v>65</c:v>
                </c:pt>
                <c:pt idx="28">
                  <c:v>60</c:v>
                </c:pt>
                <c:pt idx="29">
                  <c:v>55</c:v>
                </c:pt>
                <c:pt idx="30">
                  <c:v>50</c:v>
                </c:pt>
                <c:pt idx="31">
                  <c:v>45</c:v>
                </c:pt>
                <c:pt idx="32">
                  <c:v>40</c:v>
                </c:pt>
                <c:pt idx="33">
                  <c:v>35</c:v>
                </c:pt>
                <c:pt idx="34">
                  <c:v>30</c:v>
                </c:pt>
                <c:pt idx="35">
                  <c:v>25</c:v>
                </c:pt>
                <c:pt idx="36">
                  <c:v>20</c:v>
                </c:pt>
              </c:numCache>
            </c:numRef>
          </c:cat>
          <c:val>
            <c:numRef>
              <c:f>'High data rate LL traffic'!$B$52:$AL$52</c:f>
              <c:numCache>
                <c:formatCode>General</c:formatCode>
                <c:ptCount val="37"/>
                <c:pt idx="0">
                  <c:v>612</c:v>
                </c:pt>
                <c:pt idx="1">
                  <c:v>612</c:v>
                </c:pt>
                <c:pt idx="2">
                  <c:v>612</c:v>
                </c:pt>
                <c:pt idx="3">
                  <c:v>612</c:v>
                </c:pt>
                <c:pt idx="4">
                  <c:v>612</c:v>
                </c:pt>
                <c:pt idx="5">
                  <c:v>612</c:v>
                </c:pt>
                <c:pt idx="6">
                  <c:v>612</c:v>
                </c:pt>
                <c:pt idx="7">
                  <c:v>612</c:v>
                </c:pt>
                <c:pt idx="8">
                  <c:v>612</c:v>
                </c:pt>
                <c:pt idx="9">
                  <c:v>612</c:v>
                </c:pt>
                <c:pt idx="10">
                  <c:v>612</c:v>
                </c:pt>
                <c:pt idx="11">
                  <c:v>612</c:v>
                </c:pt>
                <c:pt idx="12">
                  <c:v>480</c:v>
                </c:pt>
                <c:pt idx="13">
                  <c:v>480</c:v>
                </c:pt>
                <c:pt idx="14">
                  <c:v>480</c:v>
                </c:pt>
                <c:pt idx="15">
                  <c:v>480</c:v>
                </c:pt>
                <c:pt idx="16">
                  <c:v>480</c:v>
                </c:pt>
                <c:pt idx="17">
                  <c:v>480</c:v>
                </c:pt>
                <c:pt idx="18">
                  <c:v>480</c:v>
                </c:pt>
                <c:pt idx="19">
                  <c:v>480</c:v>
                </c:pt>
                <c:pt idx="20">
                  <c:v>480</c:v>
                </c:pt>
                <c:pt idx="21">
                  <c:v>480</c:v>
                </c:pt>
                <c:pt idx="22">
                  <c:v>480</c:v>
                </c:pt>
                <c:pt idx="23">
                  <c:v>480</c:v>
                </c:pt>
                <c:pt idx="24">
                  <c:v>480</c:v>
                </c:pt>
                <c:pt idx="25">
                  <c:v>480</c:v>
                </c:pt>
                <c:pt idx="26">
                  <c:v>348</c:v>
                </c:pt>
                <c:pt idx="27">
                  <c:v>348</c:v>
                </c:pt>
                <c:pt idx="28">
                  <c:v>348</c:v>
                </c:pt>
                <c:pt idx="29">
                  <c:v>348</c:v>
                </c:pt>
                <c:pt idx="30">
                  <c:v>348</c:v>
                </c:pt>
                <c:pt idx="31">
                  <c:v>348</c:v>
                </c:pt>
                <c:pt idx="32">
                  <c:v>348</c:v>
                </c:pt>
                <c:pt idx="33">
                  <c:v>348</c:v>
                </c:pt>
                <c:pt idx="34">
                  <c:v>348</c:v>
                </c:pt>
                <c:pt idx="35">
                  <c:v>348</c:v>
                </c:pt>
                <c:pt idx="36">
                  <c:v>348</c:v>
                </c:pt>
              </c:numCache>
            </c:numRef>
          </c:val>
        </c:ser>
        <c:dLbls>
          <c:showLegendKey val="0"/>
          <c:showVal val="0"/>
          <c:showCatName val="0"/>
          <c:showSerName val="0"/>
          <c:showPercent val="0"/>
          <c:showBubbleSize val="0"/>
        </c:dLbls>
        <c:gapWidth val="150"/>
        <c:shape val="box"/>
        <c:axId val="1467732768"/>
        <c:axId val="1467731136"/>
        <c:axId val="0"/>
      </c:bar3DChart>
      <c:catAx>
        <c:axId val="1467732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1467731136"/>
        <c:crosses val="autoZero"/>
        <c:auto val="1"/>
        <c:lblAlgn val="ctr"/>
        <c:lblOffset val="100"/>
        <c:noMultiLvlLbl val="0"/>
      </c:catAx>
      <c:valAx>
        <c:axId val="1467731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1467732768"/>
        <c:crosses val="autoZero"/>
        <c:crossBetween val="between"/>
      </c:valAx>
      <c:spPr>
        <a:noFill/>
        <a:ln>
          <a:noFill/>
        </a:ln>
        <a:effectLst/>
      </c:spPr>
    </c:plotArea>
    <c:legend>
      <c:legendPos val="b"/>
      <c:layout>
        <c:manualLayout>
          <c:xMode val="edge"/>
          <c:yMode val="edge"/>
          <c:x val="0.61130269753907862"/>
          <c:y val="9.7489060725017437E-2"/>
          <c:w val="0.35480988944479913"/>
          <c:h val="0.101947339659771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'High data rate LL traffic'!$B$58</c:f>
              <c:strCache>
                <c:ptCount val="1"/>
                <c:pt idx="0">
                  <c:v>MU-BAR</c:v>
                </c:pt>
              </c:strCache>
            </c:strRef>
          </c:tx>
          <c:spPr>
            <a:solidFill>
              <a:schemeClr val="accent1"/>
            </a:solidFill>
            <a:ln>
              <a:noFill/>
            </a:ln>
            <a:effectLst/>
            <a:sp3d/>
          </c:spPr>
          <c:invertIfNegative val="0"/>
          <c:cat>
            <c:numRef>
              <c:f>'High data rate LL traffic'!$C$57:$AM$57</c:f>
              <c:numCache>
                <c:formatCode>General</c:formatCode>
                <c:ptCount val="37"/>
                <c:pt idx="0">
                  <c:v>200</c:v>
                </c:pt>
                <c:pt idx="1">
                  <c:v>195</c:v>
                </c:pt>
                <c:pt idx="2">
                  <c:v>190</c:v>
                </c:pt>
                <c:pt idx="3">
                  <c:v>185</c:v>
                </c:pt>
                <c:pt idx="4">
                  <c:v>180</c:v>
                </c:pt>
                <c:pt idx="5">
                  <c:v>175</c:v>
                </c:pt>
                <c:pt idx="6">
                  <c:v>170</c:v>
                </c:pt>
                <c:pt idx="7">
                  <c:v>165</c:v>
                </c:pt>
                <c:pt idx="8">
                  <c:v>160</c:v>
                </c:pt>
                <c:pt idx="9">
                  <c:v>155</c:v>
                </c:pt>
                <c:pt idx="10">
                  <c:v>150</c:v>
                </c:pt>
                <c:pt idx="11">
                  <c:v>145</c:v>
                </c:pt>
                <c:pt idx="12">
                  <c:v>140</c:v>
                </c:pt>
                <c:pt idx="13">
                  <c:v>135</c:v>
                </c:pt>
                <c:pt idx="14">
                  <c:v>130</c:v>
                </c:pt>
                <c:pt idx="15">
                  <c:v>125</c:v>
                </c:pt>
                <c:pt idx="16">
                  <c:v>120</c:v>
                </c:pt>
                <c:pt idx="17">
                  <c:v>115</c:v>
                </c:pt>
                <c:pt idx="18">
                  <c:v>110</c:v>
                </c:pt>
                <c:pt idx="19">
                  <c:v>105</c:v>
                </c:pt>
                <c:pt idx="20">
                  <c:v>100</c:v>
                </c:pt>
                <c:pt idx="21">
                  <c:v>95</c:v>
                </c:pt>
                <c:pt idx="22">
                  <c:v>90</c:v>
                </c:pt>
                <c:pt idx="23">
                  <c:v>85</c:v>
                </c:pt>
                <c:pt idx="24">
                  <c:v>80</c:v>
                </c:pt>
                <c:pt idx="25">
                  <c:v>75</c:v>
                </c:pt>
                <c:pt idx="26">
                  <c:v>70</c:v>
                </c:pt>
                <c:pt idx="27">
                  <c:v>65</c:v>
                </c:pt>
                <c:pt idx="28">
                  <c:v>60</c:v>
                </c:pt>
                <c:pt idx="29">
                  <c:v>55</c:v>
                </c:pt>
                <c:pt idx="30">
                  <c:v>50</c:v>
                </c:pt>
                <c:pt idx="31">
                  <c:v>45</c:v>
                </c:pt>
                <c:pt idx="32">
                  <c:v>40</c:v>
                </c:pt>
                <c:pt idx="33">
                  <c:v>35</c:v>
                </c:pt>
                <c:pt idx="34">
                  <c:v>30</c:v>
                </c:pt>
                <c:pt idx="35">
                  <c:v>25</c:v>
                </c:pt>
                <c:pt idx="36">
                  <c:v>20</c:v>
                </c:pt>
              </c:numCache>
            </c:numRef>
          </c:cat>
          <c:val>
            <c:numRef>
              <c:f>'High data rate LL traffic'!$C$58:$AM$58</c:f>
              <c:numCache>
                <c:formatCode>General</c:formatCode>
                <c:ptCount val="37"/>
                <c:pt idx="0">
                  <c:v>2512</c:v>
                </c:pt>
                <c:pt idx="1">
                  <c:v>2372</c:v>
                </c:pt>
                <c:pt idx="2">
                  <c:v>2368</c:v>
                </c:pt>
                <c:pt idx="3">
                  <c:v>2312</c:v>
                </c:pt>
                <c:pt idx="4">
                  <c:v>2160</c:v>
                </c:pt>
                <c:pt idx="5">
                  <c:v>2152</c:v>
                </c:pt>
                <c:pt idx="6">
                  <c:v>2116</c:v>
                </c:pt>
                <c:pt idx="7">
                  <c:v>2080</c:v>
                </c:pt>
                <c:pt idx="8">
                  <c:v>1940</c:v>
                </c:pt>
                <c:pt idx="9">
                  <c:v>1936</c:v>
                </c:pt>
                <c:pt idx="10">
                  <c:v>1884</c:v>
                </c:pt>
                <c:pt idx="11">
                  <c:v>1860</c:v>
                </c:pt>
                <c:pt idx="12">
                  <c:v>1724</c:v>
                </c:pt>
                <c:pt idx="13">
                  <c:v>1684</c:v>
                </c:pt>
                <c:pt idx="14">
                  <c:v>1664</c:v>
                </c:pt>
                <c:pt idx="15">
                  <c:v>1508</c:v>
                </c:pt>
                <c:pt idx="16">
                  <c:v>1504</c:v>
                </c:pt>
                <c:pt idx="17">
                  <c:v>1468</c:v>
                </c:pt>
                <c:pt idx="18">
                  <c:v>1432</c:v>
                </c:pt>
                <c:pt idx="19">
                  <c:v>1292</c:v>
                </c:pt>
                <c:pt idx="20">
                  <c:v>1288</c:v>
                </c:pt>
                <c:pt idx="21">
                  <c:v>1232</c:v>
                </c:pt>
                <c:pt idx="22">
                  <c:v>1080</c:v>
                </c:pt>
                <c:pt idx="23">
                  <c:v>1072</c:v>
                </c:pt>
                <c:pt idx="24">
                  <c:v>1036</c:v>
                </c:pt>
                <c:pt idx="25">
                  <c:v>1000</c:v>
                </c:pt>
                <c:pt idx="26">
                  <c:v>860</c:v>
                </c:pt>
                <c:pt idx="27">
                  <c:v>856</c:v>
                </c:pt>
                <c:pt idx="28">
                  <c:v>804</c:v>
                </c:pt>
                <c:pt idx="29">
                  <c:v>780</c:v>
                </c:pt>
                <c:pt idx="30">
                  <c:v>644</c:v>
                </c:pt>
                <c:pt idx="31">
                  <c:v>604</c:v>
                </c:pt>
                <c:pt idx="32">
                  <c:v>584</c:v>
                </c:pt>
                <c:pt idx="33">
                  <c:v>428</c:v>
                </c:pt>
                <c:pt idx="34">
                  <c:v>424</c:v>
                </c:pt>
                <c:pt idx="35">
                  <c:v>388</c:v>
                </c:pt>
                <c:pt idx="36">
                  <c:v>352</c:v>
                </c:pt>
              </c:numCache>
            </c:numRef>
          </c:val>
        </c:ser>
        <c:ser>
          <c:idx val="1"/>
          <c:order val="1"/>
          <c:tx>
            <c:strRef>
              <c:f>'High data rate LL traffic'!$B$59</c:f>
              <c:strCache>
                <c:ptCount val="1"/>
                <c:pt idx="0">
                  <c:v>Proposed</c:v>
                </c:pt>
              </c:strCache>
            </c:strRef>
          </c:tx>
          <c:spPr>
            <a:solidFill>
              <a:schemeClr val="accent2"/>
            </a:solidFill>
            <a:ln>
              <a:noFill/>
            </a:ln>
            <a:effectLst/>
            <a:sp3d/>
          </c:spPr>
          <c:invertIfNegative val="0"/>
          <c:cat>
            <c:numRef>
              <c:f>'High data rate LL traffic'!$C$57:$AM$57</c:f>
              <c:numCache>
                <c:formatCode>General</c:formatCode>
                <c:ptCount val="37"/>
                <c:pt idx="0">
                  <c:v>200</c:v>
                </c:pt>
                <c:pt idx="1">
                  <c:v>195</c:v>
                </c:pt>
                <c:pt idx="2">
                  <c:v>190</c:v>
                </c:pt>
                <c:pt idx="3">
                  <c:v>185</c:v>
                </c:pt>
                <c:pt idx="4">
                  <c:v>180</c:v>
                </c:pt>
                <c:pt idx="5">
                  <c:v>175</c:v>
                </c:pt>
                <c:pt idx="6">
                  <c:v>170</c:v>
                </c:pt>
                <c:pt idx="7">
                  <c:v>165</c:v>
                </c:pt>
                <c:pt idx="8">
                  <c:v>160</c:v>
                </c:pt>
                <c:pt idx="9">
                  <c:v>155</c:v>
                </c:pt>
                <c:pt idx="10">
                  <c:v>150</c:v>
                </c:pt>
                <c:pt idx="11">
                  <c:v>145</c:v>
                </c:pt>
                <c:pt idx="12">
                  <c:v>140</c:v>
                </c:pt>
                <c:pt idx="13">
                  <c:v>135</c:v>
                </c:pt>
                <c:pt idx="14">
                  <c:v>130</c:v>
                </c:pt>
                <c:pt idx="15">
                  <c:v>125</c:v>
                </c:pt>
                <c:pt idx="16">
                  <c:v>120</c:v>
                </c:pt>
                <c:pt idx="17">
                  <c:v>115</c:v>
                </c:pt>
                <c:pt idx="18">
                  <c:v>110</c:v>
                </c:pt>
                <c:pt idx="19">
                  <c:v>105</c:v>
                </c:pt>
                <c:pt idx="20">
                  <c:v>100</c:v>
                </c:pt>
                <c:pt idx="21">
                  <c:v>95</c:v>
                </c:pt>
                <c:pt idx="22">
                  <c:v>90</c:v>
                </c:pt>
                <c:pt idx="23">
                  <c:v>85</c:v>
                </c:pt>
                <c:pt idx="24">
                  <c:v>80</c:v>
                </c:pt>
                <c:pt idx="25">
                  <c:v>75</c:v>
                </c:pt>
                <c:pt idx="26">
                  <c:v>70</c:v>
                </c:pt>
                <c:pt idx="27">
                  <c:v>65</c:v>
                </c:pt>
                <c:pt idx="28">
                  <c:v>60</c:v>
                </c:pt>
                <c:pt idx="29">
                  <c:v>55</c:v>
                </c:pt>
                <c:pt idx="30">
                  <c:v>50</c:v>
                </c:pt>
                <c:pt idx="31">
                  <c:v>45</c:v>
                </c:pt>
                <c:pt idx="32">
                  <c:v>40</c:v>
                </c:pt>
                <c:pt idx="33">
                  <c:v>35</c:v>
                </c:pt>
                <c:pt idx="34">
                  <c:v>30</c:v>
                </c:pt>
                <c:pt idx="35">
                  <c:v>25</c:v>
                </c:pt>
                <c:pt idx="36">
                  <c:v>20</c:v>
                </c:pt>
              </c:numCache>
            </c:numRef>
          </c:cat>
          <c:val>
            <c:numRef>
              <c:f>'High data rate LL traffic'!$C$59:$AM$59</c:f>
              <c:numCache>
                <c:formatCode>General</c:formatCode>
                <c:ptCount val="37"/>
                <c:pt idx="0">
                  <c:v>1008</c:v>
                </c:pt>
                <c:pt idx="1">
                  <c:v>1008</c:v>
                </c:pt>
                <c:pt idx="2">
                  <c:v>1008</c:v>
                </c:pt>
                <c:pt idx="3">
                  <c:v>1008</c:v>
                </c:pt>
                <c:pt idx="4">
                  <c:v>876</c:v>
                </c:pt>
                <c:pt idx="5">
                  <c:v>876</c:v>
                </c:pt>
                <c:pt idx="6">
                  <c:v>876</c:v>
                </c:pt>
                <c:pt idx="7">
                  <c:v>876</c:v>
                </c:pt>
                <c:pt idx="8">
                  <c:v>876</c:v>
                </c:pt>
                <c:pt idx="9">
                  <c:v>876</c:v>
                </c:pt>
                <c:pt idx="10">
                  <c:v>876</c:v>
                </c:pt>
                <c:pt idx="11">
                  <c:v>876</c:v>
                </c:pt>
                <c:pt idx="12">
                  <c:v>744</c:v>
                </c:pt>
                <c:pt idx="13">
                  <c:v>744</c:v>
                </c:pt>
                <c:pt idx="14">
                  <c:v>744</c:v>
                </c:pt>
                <c:pt idx="15">
                  <c:v>744</c:v>
                </c:pt>
                <c:pt idx="16">
                  <c:v>744</c:v>
                </c:pt>
                <c:pt idx="17">
                  <c:v>744</c:v>
                </c:pt>
                <c:pt idx="18">
                  <c:v>744</c:v>
                </c:pt>
                <c:pt idx="19">
                  <c:v>612</c:v>
                </c:pt>
                <c:pt idx="20">
                  <c:v>612</c:v>
                </c:pt>
                <c:pt idx="21">
                  <c:v>612</c:v>
                </c:pt>
                <c:pt idx="22">
                  <c:v>612</c:v>
                </c:pt>
                <c:pt idx="23">
                  <c:v>612</c:v>
                </c:pt>
                <c:pt idx="24">
                  <c:v>612</c:v>
                </c:pt>
                <c:pt idx="25">
                  <c:v>612</c:v>
                </c:pt>
                <c:pt idx="26">
                  <c:v>480</c:v>
                </c:pt>
                <c:pt idx="27">
                  <c:v>480</c:v>
                </c:pt>
                <c:pt idx="28">
                  <c:v>480</c:v>
                </c:pt>
                <c:pt idx="29">
                  <c:v>480</c:v>
                </c:pt>
                <c:pt idx="30">
                  <c:v>480</c:v>
                </c:pt>
                <c:pt idx="31">
                  <c:v>480</c:v>
                </c:pt>
                <c:pt idx="32">
                  <c:v>480</c:v>
                </c:pt>
                <c:pt idx="33">
                  <c:v>348</c:v>
                </c:pt>
                <c:pt idx="34">
                  <c:v>348</c:v>
                </c:pt>
                <c:pt idx="35">
                  <c:v>348</c:v>
                </c:pt>
                <c:pt idx="36">
                  <c:v>348</c:v>
                </c:pt>
              </c:numCache>
            </c:numRef>
          </c:val>
        </c:ser>
        <c:dLbls>
          <c:showLegendKey val="0"/>
          <c:showVal val="0"/>
          <c:showCatName val="0"/>
          <c:showSerName val="0"/>
          <c:showPercent val="0"/>
          <c:showBubbleSize val="0"/>
        </c:dLbls>
        <c:gapWidth val="150"/>
        <c:shape val="box"/>
        <c:axId val="1467729504"/>
        <c:axId val="1467733856"/>
        <c:axId val="0"/>
      </c:bar3DChart>
      <c:catAx>
        <c:axId val="1467729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1467733856"/>
        <c:crosses val="autoZero"/>
        <c:auto val="1"/>
        <c:lblAlgn val="ctr"/>
        <c:lblOffset val="100"/>
        <c:noMultiLvlLbl val="0"/>
      </c:catAx>
      <c:valAx>
        <c:axId val="146773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1467729504"/>
        <c:crosses val="autoZero"/>
        <c:crossBetween val="between"/>
      </c:valAx>
      <c:spPr>
        <a:noFill/>
        <a:ln>
          <a:noFill/>
        </a:ln>
        <a:effectLst/>
      </c:spPr>
    </c:plotArea>
    <c:legend>
      <c:legendPos val="b"/>
      <c:layout>
        <c:manualLayout>
          <c:xMode val="edge"/>
          <c:yMode val="edge"/>
          <c:x val="0.58025885189592341"/>
          <c:y val="9.94667900390587E-2"/>
          <c:w val="0.35480988944479913"/>
          <c:h val="0.101092435532129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3075" name="Rectangle 3">
            <a:extLst>
              <a:ext uri="{FF2B5EF4-FFF2-40B4-BE49-F238E27FC236}">
                <a16:creationId xmlns:a16="http://schemas.microsoft.com/office/drawing/2014/main" xmlns="" id="{C3847927-4241-4395-85F2-4DA1D4673C1D}"/>
              </a:ext>
            </a:extLst>
          </p:cNvPr>
          <p:cNvSpPr>
            <a:spLocks noGrp="1" noChangeArrowheads="1"/>
          </p:cNvSpPr>
          <p:nvPr>
            <p:ph type="dt" sz="quarter" idx="1"/>
          </p:nvPr>
        </p:nvSpPr>
        <p:spPr bwMode="auto">
          <a:xfrm>
            <a:off x="682625" y="203656"/>
            <a:ext cx="920060"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dirty="0" smtClean="0"/>
              <a:t>March 2021</a:t>
            </a:r>
            <a:endParaRPr lang="en-GB" altLang="en-US" dirty="0"/>
          </a:p>
        </p:txBody>
      </p:sp>
      <p:sp>
        <p:nvSpPr>
          <p:cNvPr id="3076" name="Rectangle 4">
            <a:extLst>
              <a:ext uri="{FF2B5EF4-FFF2-40B4-BE49-F238E27FC236}">
                <a16:creationId xmlns:a16="http://schemas.microsoft.com/office/drawing/2014/main" xmlns="" id="{0835B85C-0C92-4AAB-B5CD-5874F0F84968}"/>
              </a:ext>
            </a:extLst>
          </p:cNvPr>
          <p:cNvSpPr>
            <a:spLocks noGrp="1" noChangeArrowheads="1"/>
          </p:cNvSpPr>
          <p:nvPr>
            <p:ph type="ftr" sz="quarter" idx="2"/>
          </p:nvPr>
        </p:nvSpPr>
        <p:spPr bwMode="auto">
          <a:xfrm>
            <a:off x="4880010" y="9612313"/>
            <a:ext cx="130965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smtClean="0"/>
              <a:t>Boyce Yangbo Huawei</a:t>
            </a:r>
            <a:endParaRPr lang="en-GB" dirty="0"/>
          </a:p>
        </p:txBody>
      </p:sp>
      <p:sp>
        <p:nvSpPr>
          <p:cNvPr id="3077" name="Rectangle 5">
            <a:extLst>
              <a:ext uri="{FF2B5EF4-FFF2-40B4-BE49-F238E27FC236}">
                <a16:creationId xmlns:a16="http://schemas.microsoft.com/office/drawing/2014/main" xmlns=""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a16="http://schemas.microsoft.com/office/drawing/2014/main" xmlns=""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xmlns=""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xmlns=""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13947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smtClean="0"/>
              <a:t>doc.: IEEE 802.11-20/xxxr0</a:t>
            </a:r>
            <a:endParaRPr lang="en-GB"/>
          </a:p>
        </p:txBody>
      </p:sp>
      <p:sp>
        <p:nvSpPr>
          <p:cNvPr id="2051" name="Rectangle 3">
            <a:extLst>
              <a:ext uri="{FF2B5EF4-FFF2-40B4-BE49-F238E27FC236}">
                <a16:creationId xmlns:a16="http://schemas.microsoft.com/office/drawing/2014/main" xmlns="" id="{92CFA2B8-A839-4F7B-A8F9-45D426ADBADE}"/>
              </a:ext>
            </a:extLst>
          </p:cNvPr>
          <p:cNvSpPr>
            <a:spLocks noGrp="1" noChangeArrowheads="1"/>
          </p:cNvSpPr>
          <p:nvPr>
            <p:ph type="dt" idx="1"/>
          </p:nvPr>
        </p:nvSpPr>
        <p:spPr bwMode="auto">
          <a:xfrm>
            <a:off x="641350" y="117931"/>
            <a:ext cx="920060"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zh-CN" dirty="0" smtClean="0"/>
              <a:t>March 2021</a:t>
            </a:r>
            <a:endParaRPr lang="en-GB" altLang="en-US" dirty="0"/>
          </a:p>
        </p:txBody>
      </p:sp>
      <p:sp>
        <p:nvSpPr>
          <p:cNvPr id="13316" name="Rectangle 4">
            <a:extLst>
              <a:ext uri="{FF2B5EF4-FFF2-40B4-BE49-F238E27FC236}">
                <a16:creationId xmlns:a16="http://schemas.microsoft.com/office/drawing/2014/main" xmlns=""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xmlns=""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xmlns="" id="{E2EF01C8-FB3D-4155-B52F-C120FD4754F2}"/>
              </a:ext>
            </a:extLst>
          </p:cNvPr>
          <p:cNvSpPr>
            <a:spLocks noGrp="1" noChangeArrowheads="1"/>
          </p:cNvSpPr>
          <p:nvPr>
            <p:ph type="ftr" sz="quarter" idx="4"/>
          </p:nvPr>
        </p:nvSpPr>
        <p:spPr bwMode="auto">
          <a:xfrm>
            <a:off x="4381496" y="9615488"/>
            <a:ext cx="177324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smtClean="0"/>
              <a:t>Boyce Yangbo Huawei</a:t>
            </a:r>
            <a:endParaRPr lang="en-GB" dirty="0"/>
          </a:p>
        </p:txBody>
      </p:sp>
      <p:sp>
        <p:nvSpPr>
          <p:cNvPr id="2055" name="Rectangle 7">
            <a:extLst>
              <a:ext uri="{FF2B5EF4-FFF2-40B4-BE49-F238E27FC236}">
                <a16:creationId xmlns:a16="http://schemas.microsoft.com/office/drawing/2014/main" xmlns=""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a16="http://schemas.microsoft.com/office/drawing/2014/main" xmlns=""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xmlns=""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xmlns=""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482203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xmlns="" id="{F360D31C-0BCD-4994-837B-7A36503701B9}"/>
              </a:ext>
            </a:extLst>
          </p:cNvPr>
          <p:cNvSpPr>
            <a:spLocks noGrp="1" noChangeArrowheads="1"/>
          </p:cNvSpPr>
          <p:nvPr>
            <p:ph type="dt" sz="quarter" idx="1"/>
          </p:nvPr>
        </p:nvSpPr>
        <p:spPr>
          <a:xfrm>
            <a:off x="641350" y="117931"/>
            <a:ext cx="920060"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zh-CN" sz="1400" dirty="0" smtClean="0"/>
              <a:t>March 2021</a:t>
            </a:r>
            <a:endParaRPr lang="en-GB" altLang="en-US" sz="1400" dirty="0"/>
          </a:p>
        </p:txBody>
      </p:sp>
      <p:sp>
        <p:nvSpPr>
          <p:cNvPr id="16387" name="Rectangle 2">
            <a:extLst>
              <a:ext uri="{FF2B5EF4-FFF2-40B4-BE49-F238E27FC236}">
                <a16:creationId xmlns:a16="http://schemas.microsoft.com/office/drawing/2014/main" xmlns=""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802.11-20/xxxr0</a:t>
            </a:r>
            <a:endParaRPr lang="en-GB" altLang="en-US" sz="1400"/>
          </a:p>
        </p:txBody>
      </p:sp>
      <p:sp>
        <p:nvSpPr>
          <p:cNvPr id="16389" name="Rectangle 6">
            <a:extLst>
              <a:ext uri="{FF2B5EF4-FFF2-40B4-BE49-F238E27FC236}">
                <a16:creationId xmlns:a16="http://schemas.microsoft.com/office/drawing/2014/main" xmlns="" id="{44F662B7-7009-4912-B6F1-2566616E04FB}"/>
              </a:ext>
            </a:extLst>
          </p:cNvPr>
          <p:cNvSpPr>
            <a:spLocks noGrp="1" noChangeArrowheads="1"/>
          </p:cNvSpPr>
          <p:nvPr>
            <p:ph type="ftr" sz="quarter" idx="4"/>
          </p:nvPr>
        </p:nvSpPr>
        <p:spPr>
          <a:xfrm>
            <a:off x="4381496" y="9615488"/>
            <a:ext cx="177324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Boyce Yangbo Huawei</a:t>
            </a:r>
            <a:endParaRPr lang="en-GB" altLang="en-US" dirty="0"/>
          </a:p>
        </p:txBody>
      </p:sp>
      <p:sp>
        <p:nvSpPr>
          <p:cNvPr id="16390" name="Rectangle 7">
            <a:extLst>
              <a:ext uri="{FF2B5EF4-FFF2-40B4-BE49-F238E27FC236}">
                <a16:creationId xmlns:a16="http://schemas.microsoft.com/office/drawing/2014/main" xmlns=""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xmlns=""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xmlns=""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3029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920060" cy="215444"/>
          </a:xfrm>
        </p:spPr>
        <p:txBody>
          <a:bodyPr/>
          <a:lstStyle/>
          <a:p>
            <a:pPr>
              <a:defRPr/>
            </a:pPr>
            <a:r>
              <a:rPr lang="en-US" altLang="zh-CN" dirty="0" smtClean="0"/>
              <a:t>March 2021</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10</a:t>
            </a:fld>
            <a:endParaRPr lang="en-GB" altLang="en-US"/>
          </a:p>
        </p:txBody>
      </p:sp>
    </p:spTree>
    <p:extLst>
      <p:ext uri="{BB962C8B-B14F-4D97-AF65-F5344CB8AC3E}">
        <p14:creationId xmlns:p14="http://schemas.microsoft.com/office/powerpoint/2010/main" val="1264171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920060" cy="215444"/>
          </a:xfrm>
        </p:spPr>
        <p:txBody>
          <a:bodyPr/>
          <a:lstStyle/>
          <a:p>
            <a:pPr>
              <a:defRPr/>
            </a:pPr>
            <a:r>
              <a:rPr lang="en-US" altLang="zh-CN" dirty="0" smtClean="0"/>
              <a:t>March 2021</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11</a:t>
            </a:fld>
            <a:endParaRPr lang="en-GB" altLang="en-US"/>
          </a:p>
        </p:txBody>
      </p:sp>
    </p:spTree>
    <p:extLst>
      <p:ext uri="{BB962C8B-B14F-4D97-AF65-F5344CB8AC3E}">
        <p14:creationId xmlns:p14="http://schemas.microsoft.com/office/powerpoint/2010/main" val="235241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179747" cy="215444"/>
          </a:xfrm>
        </p:spPr>
        <p:txBody>
          <a:bodyPr/>
          <a:lstStyle/>
          <a:p>
            <a:r>
              <a:rPr lang="en-US" altLang="zh-CN" dirty="0" smtClean="0"/>
              <a:t>December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20284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1179747" cy="215444"/>
          </a:xfrm>
        </p:spPr>
        <p:txBody>
          <a:bodyPr/>
          <a:lstStyle/>
          <a:p>
            <a:r>
              <a:rPr lang="en-US" altLang="zh-CN" dirty="0" smtClean="0"/>
              <a:t>December 2020</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13</a:t>
            </a:fld>
            <a:endParaRPr lang="en-US"/>
          </a:p>
        </p:txBody>
      </p:sp>
    </p:spTree>
    <p:extLst>
      <p:ext uri="{BB962C8B-B14F-4D97-AF65-F5344CB8AC3E}">
        <p14:creationId xmlns:p14="http://schemas.microsoft.com/office/powerpoint/2010/main" val="26752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baseline="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2</a:t>
            </a:fld>
            <a:endParaRPr lang="en-US"/>
          </a:p>
        </p:txBody>
      </p:sp>
    </p:spTree>
    <p:extLst>
      <p:ext uri="{BB962C8B-B14F-4D97-AF65-F5344CB8AC3E}">
        <p14:creationId xmlns:p14="http://schemas.microsoft.com/office/powerpoint/2010/main" val="171372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baseline="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22796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378704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233262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100832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baseline="0" dirty="0" smtClean="0"/>
          </a:p>
        </p:txBody>
      </p:sp>
      <p:sp>
        <p:nvSpPr>
          <p:cNvPr id="4" name="页眉占位符 3"/>
          <p:cNvSpPr>
            <a:spLocks noGrp="1"/>
          </p:cNvSpPr>
          <p:nvPr>
            <p:ph type="hdr" idx="10"/>
          </p:nvPr>
        </p:nvSpPr>
        <p:spPr/>
        <p:txBody>
          <a:bodyPr/>
          <a:lstStyle/>
          <a:p>
            <a:r>
              <a:rPr lang="en-US" smtClean="0"/>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smtClean="0"/>
              <a:t>March 2021</a:t>
            </a:r>
            <a:endParaRPr lang="en-US" dirty="0"/>
          </a:p>
        </p:txBody>
      </p:sp>
      <p:sp>
        <p:nvSpPr>
          <p:cNvPr id="6" name="页脚占位符 5"/>
          <p:cNvSpPr>
            <a:spLocks noGrp="1"/>
          </p:cNvSpPr>
          <p:nvPr>
            <p:ph type="ftr" idx="12"/>
          </p:nvPr>
        </p:nvSpPr>
        <p:spPr/>
        <p:txBody>
          <a:bodyPr/>
          <a:lstStyle/>
          <a:p>
            <a:r>
              <a:rPr lang="da-DK" smtClean="0"/>
              <a:t>Boyce Yangbo Huawei</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207487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Header Placeholder 3"/>
          <p:cNvSpPr>
            <a:spLocks noGrp="1"/>
          </p:cNvSpPr>
          <p:nvPr>
            <p:ph type="hdr" sz="quarter" idx="10"/>
          </p:nvPr>
        </p:nvSpPr>
        <p:spPr/>
        <p:txBody>
          <a:bodyPr/>
          <a:lstStyle/>
          <a:p>
            <a:pPr>
              <a:defRPr/>
            </a:pPr>
            <a:r>
              <a:rPr lang="en-GB" smtClean="0"/>
              <a:t>doc.: IEEE 802.11-20/xxxr0</a:t>
            </a:r>
            <a:endParaRPr lang="en-GB"/>
          </a:p>
        </p:txBody>
      </p:sp>
      <p:sp>
        <p:nvSpPr>
          <p:cNvPr id="5" name="Date Placeholder 4"/>
          <p:cNvSpPr>
            <a:spLocks noGrp="1"/>
          </p:cNvSpPr>
          <p:nvPr>
            <p:ph type="dt" idx="11"/>
          </p:nvPr>
        </p:nvSpPr>
        <p:spPr>
          <a:xfrm>
            <a:off x="641350" y="117931"/>
            <a:ext cx="920060" cy="215444"/>
          </a:xfrm>
        </p:spPr>
        <p:txBody>
          <a:bodyPr/>
          <a:lstStyle/>
          <a:p>
            <a:pPr>
              <a:defRPr/>
            </a:pPr>
            <a:r>
              <a:rPr lang="en-US" altLang="zh-CN" dirty="0" smtClean="0"/>
              <a:t>March 2021</a:t>
            </a:r>
            <a:endParaRPr lang="en-GB" altLang="en-US" dirty="0"/>
          </a:p>
        </p:txBody>
      </p:sp>
      <p:sp>
        <p:nvSpPr>
          <p:cNvPr id="6" name="Footer Placeholder 5"/>
          <p:cNvSpPr>
            <a:spLocks noGrp="1"/>
          </p:cNvSpPr>
          <p:nvPr>
            <p:ph type="ftr" sz="quarter" idx="12"/>
          </p:nvPr>
        </p:nvSpPr>
        <p:spPr/>
        <p:txBody>
          <a:bodyPr/>
          <a:lstStyle/>
          <a:p>
            <a:pPr lvl="4">
              <a:defRPr/>
            </a:pPr>
            <a:r>
              <a:rPr lang="en-GB" smtClean="0"/>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8</a:t>
            </a:fld>
            <a:endParaRPr lang="en-GB" altLang="en-US"/>
          </a:p>
        </p:txBody>
      </p:sp>
    </p:spTree>
    <p:extLst>
      <p:ext uri="{BB962C8B-B14F-4D97-AF65-F5344CB8AC3E}">
        <p14:creationId xmlns:p14="http://schemas.microsoft.com/office/powerpoint/2010/main" val="48079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802.11-20/xxxr0</a:t>
            </a:r>
            <a:endParaRPr lang="en-GB"/>
          </a:p>
        </p:txBody>
      </p:sp>
      <p:sp>
        <p:nvSpPr>
          <p:cNvPr id="5" name="日期占位符 4"/>
          <p:cNvSpPr>
            <a:spLocks noGrp="1"/>
          </p:cNvSpPr>
          <p:nvPr>
            <p:ph type="dt" idx="11"/>
          </p:nvPr>
        </p:nvSpPr>
        <p:spPr>
          <a:xfrm>
            <a:off x="641350" y="117931"/>
            <a:ext cx="920060" cy="215444"/>
          </a:xfrm>
        </p:spPr>
        <p:txBody>
          <a:bodyPr/>
          <a:lstStyle/>
          <a:p>
            <a:pPr>
              <a:defRPr/>
            </a:pPr>
            <a:r>
              <a:rPr lang="en-US" altLang="zh-CN" dirty="0" smtClean="0"/>
              <a:t>March 2021</a:t>
            </a:r>
            <a:endParaRPr lang="en-GB" altLang="en-US" dirty="0"/>
          </a:p>
        </p:txBody>
      </p:sp>
      <p:sp>
        <p:nvSpPr>
          <p:cNvPr id="6" name="页脚占位符 5"/>
          <p:cNvSpPr>
            <a:spLocks noGrp="1"/>
          </p:cNvSpPr>
          <p:nvPr>
            <p:ph type="ftr" sz="quarter" idx="12"/>
          </p:nvPr>
        </p:nvSpPr>
        <p:spPr/>
        <p:txBody>
          <a:bodyPr/>
          <a:lstStyle/>
          <a:p>
            <a:pPr lvl="4">
              <a:defRPr/>
            </a:pPr>
            <a:r>
              <a:rPr lang="en-GB" smtClean="0"/>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9</a:t>
            </a:fld>
            <a:endParaRPr lang="en-GB" altLang="en-US"/>
          </a:p>
        </p:txBody>
      </p:sp>
    </p:spTree>
    <p:extLst>
      <p:ext uri="{BB962C8B-B14F-4D97-AF65-F5344CB8AC3E}">
        <p14:creationId xmlns:p14="http://schemas.microsoft.com/office/powerpoint/2010/main" val="391710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日期占位符 3"/>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605707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658620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738835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日期占位符 6"/>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40021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标题 5"/>
          <p:cNvSpPr>
            <a:spLocks noGrp="1"/>
          </p:cNvSpPr>
          <p:nvPr>
            <p:ph type="title"/>
          </p:nvPr>
        </p:nvSpPr>
        <p:spPr/>
        <p:txBody>
          <a:bodyPr/>
          <a:lstStyle/>
          <a:p>
            <a:r>
              <a:rPr lang="zh-CN" altLang="en-US" smtClean="0"/>
              <a:t>单击此处编辑母版标题样式</a:t>
            </a:r>
            <a:endParaRPr lang="zh-CN" altLang="en-US"/>
          </a:p>
        </p:txBody>
      </p:sp>
      <p:sp>
        <p:nvSpPr>
          <p:cNvPr id="7" name="日期占位符 6"/>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2605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日期占位符 3"/>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5" name="页脚占位符 4"/>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6" name="灯片编号占位符 5"/>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599926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期占位符 4"/>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70619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日期占位符 6"/>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8" name="页脚占位符 7"/>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9" name="灯片编号占位符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16948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日期占位符 2"/>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4" name="页脚占位符 3"/>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5" name="灯片编号占位符 4"/>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1228432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3" name="页脚占位符 2"/>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4" name="灯片编号占位符 3"/>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813695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日期占位符 4"/>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8651868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日期占位符 4"/>
          <p:cNvSpPr>
            <a:spLocks noGrp="1"/>
          </p:cNvSpPr>
          <p:nvPr>
            <p:ph type="dt" sz="half" idx="10"/>
          </p:nvPr>
        </p:nvSpPr>
        <p:spPr/>
        <p:txBody>
          <a:bodyPr/>
          <a:lstStyle>
            <a:lvl1pPr>
              <a:defRPr/>
            </a:lvl1pPr>
          </a:lstStyle>
          <a:p>
            <a:pPr>
              <a:defRPr/>
            </a:pPr>
            <a:r>
              <a:rPr lang="en-US" altLang="zh-CN" dirty="0" smtClean="0"/>
              <a:t>March 2021</a:t>
            </a:r>
            <a:endParaRPr lang="en-GB" altLang="en-US" dirty="0"/>
          </a:p>
        </p:txBody>
      </p:sp>
      <p:sp>
        <p:nvSpPr>
          <p:cNvPr id="6" name="页脚占位符 5"/>
          <p:cNvSpPr>
            <a:spLocks noGrp="1"/>
          </p:cNvSpPr>
          <p:nvPr>
            <p:ph type="ftr" sz="quarter" idx="11"/>
          </p:nvPr>
        </p:nvSpPr>
        <p:spPr/>
        <p:txBody>
          <a:bodyPr/>
          <a:lstStyle/>
          <a:p>
            <a:pPr>
              <a:defRPr/>
            </a:pPr>
            <a:r>
              <a:rPr lang="en-GB" smtClean="0"/>
              <a:t>B</a:t>
            </a:r>
            <a:r>
              <a:rPr lang="en-US" altLang="zh-CN" smtClean="0"/>
              <a:t>oyce Yangbo</a:t>
            </a:r>
            <a:r>
              <a:rPr lang="en-GB" smtClean="0"/>
              <a:t>, Huawei</a:t>
            </a:r>
            <a:endParaRPr lang="en-GB" dirty="0"/>
          </a:p>
        </p:txBody>
      </p:sp>
      <p:sp>
        <p:nvSpPr>
          <p:cNvPr id="7" name="灯片编号占位符 6"/>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3367119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dirty="0"/>
              <a:t>Click to edit Master title style</a:t>
            </a:r>
          </a:p>
        </p:txBody>
      </p:sp>
      <p:sp>
        <p:nvSpPr>
          <p:cNvPr id="1027" name="Rectangle 3">
            <a:extLst>
              <a:ext uri="{FF2B5EF4-FFF2-40B4-BE49-F238E27FC236}">
                <a16:creationId xmlns:a16="http://schemas.microsoft.com/office/drawing/2014/main" xmlns=""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1CADB04A-8BC5-4077-AD64-B68ADEED3033}"/>
              </a:ext>
            </a:extLst>
          </p:cNvPr>
          <p:cNvSpPr>
            <a:spLocks noGrp="1" noChangeArrowheads="1"/>
          </p:cNvSpPr>
          <p:nvPr>
            <p:ph type="dt" sz="half" idx="2"/>
          </p:nvPr>
        </p:nvSpPr>
        <p:spPr bwMode="auto">
          <a:xfrm>
            <a:off x="696913" y="332601"/>
            <a:ext cx="118205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zh-CN" dirty="0" smtClean="0"/>
              <a:t>March 2021</a:t>
            </a:r>
            <a:endParaRPr lang="en-GB" altLang="en-US" dirty="0"/>
          </a:p>
        </p:txBody>
      </p:sp>
      <p:sp>
        <p:nvSpPr>
          <p:cNvPr id="1029" name="Rectangle 5">
            <a:extLst>
              <a:ext uri="{FF2B5EF4-FFF2-40B4-BE49-F238E27FC236}">
                <a16:creationId xmlns:a16="http://schemas.microsoft.com/office/drawing/2014/main" xmlns="" id="{38AB3E98-49DA-464A-B03C-7E5902DC0D58}"/>
              </a:ext>
            </a:extLst>
          </p:cNvPr>
          <p:cNvSpPr>
            <a:spLocks noGrp="1" noChangeArrowheads="1"/>
          </p:cNvSpPr>
          <p:nvPr>
            <p:ph type="ftr" sz="quarter" idx="3"/>
          </p:nvPr>
        </p:nvSpPr>
        <p:spPr bwMode="auto">
          <a:xfrm>
            <a:off x="7088655" y="6475413"/>
            <a:ext cx="14552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dirty="0" smtClean="0"/>
              <a:t>B</a:t>
            </a:r>
            <a:r>
              <a:rPr lang="en-US" altLang="zh-CN" dirty="0" err="1" smtClean="0"/>
              <a:t>oyce</a:t>
            </a:r>
            <a:r>
              <a:rPr lang="en-US" altLang="zh-CN" dirty="0" smtClean="0"/>
              <a:t> Yangbo</a:t>
            </a:r>
            <a:r>
              <a:rPr lang="en-GB" dirty="0" smtClean="0"/>
              <a:t>, Huawei</a:t>
            </a:r>
            <a:endParaRPr lang="en-GB" dirty="0"/>
          </a:p>
        </p:txBody>
      </p:sp>
      <p:sp>
        <p:nvSpPr>
          <p:cNvPr id="1030" name="Rectangle 6">
            <a:extLst>
              <a:ext uri="{FF2B5EF4-FFF2-40B4-BE49-F238E27FC236}">
                <a16:creationId xmlns:a16="http://schemas.microsoft.com/office/drawing/2014/main" xmlns=""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a16="http://schemas.microsoft.com/office/drawing/2014/main" xmlns="" id="{F47EBAF5-52AC-49CF-A3FD-31E596F2D8C6}"/>
              </a:ext>
            </a:extLst>
          </p:cNvPr>
          <p:cNvSpPr>
            <a:spLocks noChangeArrowheads="1"/>
          </p:cNvSpPr>
          <p:nvPr/>
        </p:nvSpPr>
        <p:spPr bwMode="auto">
          <a:xfrm>
            <a:off x="5052204" y="331014"/>
            <a:ext cx="3359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a:t>
            </a:r>
            <a:r>
              <a:rPr lang="en-GB" altLang="en-US" sz="1800" b="1" dirty="0" smtClean="0"/>
              <a:t>802.11-21-</a:t>
            </a:r>
            <a:r>
              <a:rPr lang="en-US" altLang="en-US" sz="1800" b="1" dirty="0" smtClean="0"/>
              <a:t>0362</a:t>
            </a:r>
            <a:r>
              <a:rPr lang="en-GB" altLang="en-US" sz="1800" b="1" smtClean="0"/>
              <a:t>/r1</a:t>
            </a:r>
            <a:endParaRPr lang="en-GB" altLang="en-US" sz="1800" b="1" dirty="0"/>
          </a:p>
        </p:txBody>
      </p:sp>
      <p:sp>
        <p:nvSpPr>
          <p:cNvPr id="1032" name="Line 8">
            <a:extLst>
              <a:ext uri="{FF2B5EF4-FFF2-40B4-BE49-F238E27FC236}">
                <a16:creationId xmlns:a16="http://schemas.microsoft.com/office/drawing/2014/main" xmlns=""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xmlns=""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a16="http://schemas.microsoft.com/office/drawing/2014/main" xmlns="" id="{A5E172D9-FA67-45B8-9FE7-7DF4FC3AC9D3}"/>
              </a:ext>
            </a:extLst>
          </p:cNvPr>
          <p:cNvSpPr>
            <a:spLocks noChangeShapeType="1"/>
          </p:cNvSpPr>
          <p:nvPr/>
        </p:nvSpPr>
        <p:spPr bwMode="auto">
          <a:xfrm>
            <a:off x="696913"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2" r:id="rId1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xmlns="" id="{4DFE3077-6BFB-4E1C-9218-0E8E2CEA90BE}"/>
              </a:ext>
            </a:extLst>
          </p:cNvPr>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a16="http://schemas.microsoft.com/office/drawing/2014/main" xmlns="" id="{5EB80220-6DDA-46D8-A532-4F8294B75F35}"/>
              </a:ext>
            </a:extLst>
          </p:cNvPr>
          <p:cNvSpPr>
            <a:spLocks noGrp="1" noChangeArrowheads="1"/>
          </p:cNvSpPr>
          <p:nvPr>
            <p:ph type="title"/>
          </p:nvPr>
        </p:nvSpPr>
        <p:spPr>
          <a:xfrm>
            <a:off x="685800" y="685800"/>
            <a:ext cx="7774632" cy="1066800"/>
          </a:xfrm>
          <a:noFill/>
        </p:spPr>
        <p:txBody>
          <a:bodyPr/>
          <a:lstStyle/>
          <a:p>
            <a:r>
              <a:rPr lang="en-US" altLang="zh-CN" dirty="0" smtClean="0"/>
              <a:t>GCR NRFP acknowledgment follow-up</a:t>
            </a:r>
            <a:endParaRPr lang="en-GB" altLang="en-US" dirty="0"/>
          </a:p>
        </p:txBody>
      </p:sp>
      <p:sp>
        <p:nvSpPr>
          <p:cNvPr id="15366" name="Rectangle 4">
            <a:extLst>
              <a:ext uri="{FF2B5EF4-FFF2-40B4-BE49-F238E27FC236}">
                <a16:creationId xmlns:a16="http://schemas.microsoft.com/office/drawing/2014/main" xmlns="" id="{AAB4AADD-B9F4-45B4-B9D2-5B5E3506EF55}"/>
              </a:ext>
            </a:extLst>
          </p:cNvPr>
          <p:cNvSpPr>
            <a:spLocks noGrp="1" noChangeArrowheads="1"/>
          </p:cNvSpPr>
          <p:nvPr>
            <p:ph type="body" idx="1"/>
          </p:nvPr>
        </p:nvSpPr>
        <p:spPr>
          <a:xfrm>
            <a:off x="685799" y="197136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2021-03-03</a:t>
            </a:r>
            <a:endParaRPr lang="en-GB" altLang="en-US" sz="2000" b="0" dirty="0"/>
          </a:p>
        </p:txBody>
      </p:sp>
      <p:sp>
        <p:nvSpPr>
          <p:cNvPr id="15368" name="Rectangle 6">
            <a:extLst>
              <a:ext uri="{FF2B5EF4-FFF2-40B4-BE49-F238E27FC236}">
                <a16:creationId xmlns:a16="http://schemas.microsoft.com/office/drawing/2014/main" xmlns="" id="{1F254AD5-AF47-4227-BA6A-AD2DFF84AC29}"/>
              </a:ext>
            </a:extLst>
          </p:cNvPr>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8" name="Footer Placeholder 3"/>
          <p:cNvSpPr>
            <a:spLocks noGrp="1"/>
          </p:cNvSpPr>
          <p:nvPr>
            <p:ph type="ftr" sz="quarter" idx="11"/>
          </p:nvPr>
        </p:nvSpPr>
        <p:spPr>
          <a:xfrm>
            <a:off x="7234271" y="6475413"/>
            <a:ext cx="1309654" cy="184666"/>
          </a:xfrm>
        </p:spPr>
        <p:txBody>
          <a:bodyPr/>
          <a:lstStyle/>
          <a:p>
            <a:pPr>
              <a:defRPr/>
            </a:pPr>
            <a:r>
              <a:rPr lang="en-GB" dirty="0" smtClean="0"/>
              <a:t>Boyce Yangbo, Huawei</a:t>
            </a:r>
            <a:endParaRPr lang="en-GB" dirty="0"/>
          </a:p>
        </p:txBody>
      </p:sp>
      <p:graphicFrame>
        <p:nvGraphicFramePr>
          <p:cNvPr id="9" name="Table"/>
          <p:cNvGraphicFramePr/>
          <p:nvPr>
            <p:extLst>
              <p:ext uri="{D42A27DB-BD31-4B8C-83A1-F6EECF244321}">
                <p14:modId xmlns:p14="http://schemas.microsoft.com/office/powerpoint/2010/main" val="3681234391"/>
              </p:ext>
            </p:extLst>
          </p:nvPr>
        </p:nvGraphicFramePr>
        <p:xfrm>
          <a:off x="792695" y="2952138"/>
          <a:ext cx="7558608" cy="2465795"/>
        </p:xfrm>
        <a:graphic>
          <a:graphicData uri="http://schemas.openxmlformats.org/drawingml/2006/table">
            <a:tbl>
              <a:tblPr firstRow="1" bandRow="1"/>
              <a:tblGrid>
                <a:gridCol w="1797968">
                  <a:extLst>
                    <a:ext uri="{9D8B030D-6E8A-4147-A177-3AD203B41FA5}">
                      <a16:colId xmlns:a16="http://schemas.microsoft.com/office/drawing/2014/main" xmlns="" val="20000"/>
                    </a:ext>
                  </a:extLst>
                </a:gridCol>
                <a:gridCol w="1412461">
                  <a:extLst>
                    <a:ext uri="{9D8B030D-6E8A-4147-A177-3AD203B41FA5}">
                      <a16:colId xmlns:a16="http://schemas.microsoft.com/office/drawing/2014/main" xmlns="" val="20001"/>
                    </a:ext>
                  </a:extLst>
                </a:gridCol>
                <a:gridCol w="2106356">
                  <a:extLst>
                    <a:ext uri="{9D8B030D-6E8A-4147-A177-3AD203B41FA5}">
                      <a16:colId xmlns:a16="http://schemas.microsoft.com/office/drawing/2014/main" xmlns="" val="20002"/>
                    </a:ext>
                  </a:extLst>
                </a:gridCol>
                <a:gridCol w="2241823">
                  <a:extLst>
                    <a:ext uri="{9D8B030D-6E8A-4147-A177-3AD203B41FA5}">
                      <a16:colId xmlns:a16="http://schemas.microsoft.com/office/drawing/2014/main" xmlns="" val="20003"/>
                    </a:ext>
                  </a:extLst>
                </a:gridCol>
              </a:tblGrid>
              <a:tr h="493159">
                <a:tc>
                  <a:txBody>
                    <a:bodyPr/>
                    <a:lstStyle/>
                    <a:p>
                      <a:pPr algn="l">
                        <a:defRPr sz="1800" b="0">
                          <a:solidFill>
                            <a:srgbClr val="000000"/>
                          </a:solidFill>
                        </a:defRPr>
                      </a:pPr>
                      <a:r>
                        <a:rPr sz="1400" b="1" dirty="0">
                          <a:latin typeface="+mj-lt"/>
                        </a:rPr>
                        <a:t>Name</a:t>
                      </a:r>
                    </a:p>
                  </a:txBody>
                  <a:tcPr marL="0" marR="0" marT="0" marB="0" anchor="ctr" horzOverflow="overflow">
                    <a:lnL w="254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sz="1400" b="1" dirty="0">
                          <a:latin typeface="+mj-lt"/>
                        </a:rPr>
                        <a:t>Affiliations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400" b="1" dirty="0">
                          <a:latin typeface="+mj-lt"/>
                        </a:rPr>
                        <a:t>Address</a:t>
                      </a:r>
                    </a:p>
                  </a:txBody>
                  <a:tcPr marL="0" marR="0" marT="0" marB="0" anchor="ctr" horzOverflow="overflow">
                    <a:lnL w="127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lang="en-US" altLang="zh-CN" sz="1400" b="1" dirty="0" smtClean="0">
                          <a:latin typeface="+mj-lt"/>
                        </a:rPr>
                        <a:t>E</a:t>
                      </a:r>
                      <a:r>
                        <a:rPr sz="1400" b="1" dirty="0" smtClean="0">
                          <a:latin typeface="+mj-lt"/>
                        </a:rPr>
                        <a:t>mail</a:t>
                      </a:r>
                      <a:endParaRPr sz="1400" b="1"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0"/>
                  </a:ext>
                </a:extLst>
              </a:tr>
              <a:tr h="49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smtClean="0">
                          <a:solidFill>
                            <a:schemeClr val="tx1"/>
                          </a:solidFill>
                        </a:rPr>
                        <a:t>Boyce</a:t>
                      </a:r>
                      <a:r>
                        <a:rPr lang="en-US" sz="1400" baseline="0" dirty="0" smtClean="0">
                          <a:solidFill>
                            <a:schemeClr val="tx1"/>
                          </a:solidFill>
                        </a:rPr>
                        <a:t> Bo Yang</a:t>
                      </a:r>
                      <a:endParaRPr lang="en-US" sz="1400" dirty="0">
                        <a:solidFill>
                          <a:schemeClr val="tx1"/>
                        </a:solidFill>
                      </a:endParaRPr>
                    </a:p>
                  </a:txBody>
                  <a:tcPr marR="0" marT="0" marB="0" anchor="ctr" horzOverflow="overflow">
                    <a:lnL w="25400">
                      <a:solidFill>
                        <a:srgbClr val="535353"/>
                      </a:solidFill>
                    </a:lnL>
                    <a:lnR w="12700">
                      <a:solidFill>
                        <a:srgbClr val="535353"/>
                      </a:solidFill>
                    </a:lnR>
                    <a:lnT w="25400">
                      <a:solidFill>
                        <a:srgbClr val="535353"/>
                      </a:solidFill>
                    </a:lnT>
                    <a:lnB w="12700" cap="flat" cmpd="sng" algn="ctr">
                      <a:solidFill>
                        <a:srgbClr val="535353"/>
                      </a:solidFill>
                      <a:prstDash val="solid"/>
                      <a:round/>
                      <a:headEnd type="none" w="med" len="med"/>
                      <a:tailEnd type="none" w="med" len="med"/>
                    </a:lnB>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tx1"/>
                          </a:solidFill>
                        </a:rPr>
                        <a:t>    Huawei</a:t>
                      </a:r>
                    </a:p>
                    <a:p>
                      <a:pPr algn="l">
                        <a:defRPr sz="1800"/>
                      </a:pP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12700" cap="flat" cmpd="sng" algn="ctr">
                      <a:solidFill>
                        <a:srgbClr val="535353"/>
                      </a:solidFill>
                      <a:prstDash val="solid"/>
                      <a:round/>
                      <a:headEnd type="none" w="med" len="med"/>
                      <a:tailEnd type="none" w="med" len="med"/>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25400">
                      <a:solidFill>
                        <a:srgbClr val="535353"/>
                      </a:solidFill>
                    </a:lnT>
                    <a:lnB w="12700" cap="flat" cmpd="sng" algn="ctr">
                      <a:solidFill>
                        <a:srgbClr val="535353"/>
                      </a:solidFill>
                      <a:prstDash val="solid"/>
                      <a:round/>
                      <a:headEnd type="none" w="med" len="med"/>
                      <a:tailEnd type="none" w="med" len="med"/>
                    </a:lnB>
                    <a:noFill/>
                  </a:tcPr>
                </a:tc>
                <a:tc>
                  <a:txBody>
                    <a:bodyPr/>
                    <a:lstStyle/>
                    <a:p>
                      <a:pPr algn="l"/>
                      <a:r>
                        <a:rPr lang="en-US" sz="1400" dirty="0" smtClean="0">
                          <a:latin typeface="+mj-lt"/>
                        </a:rPr>
                        <a:t> yangbo59@huawei.com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1"/>
                  </a:ext>
                </a:extLst>
              </a:tr>
              <a:tr h="49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err="1" smtClean="0">
                          <a:solidFill>
                            <a:schemeClr val="tx1"/>
                          </a:solidFill>
                          <a:latin typeface="+mn-lt"/>
                          <a:ea typeface="+mn-ea"/>
                          <a:cs typeface="+mn-cs"/>
                        </a:rPr>
                        <a:t>Chenhe</a:t>
                      </a:r>
                      <a:r>
                        <a:rPr lang="en-US" altLang="zh-CN" sz="1400" kern="1200" dirty="0" smtClean="0">
                          <a:solidFill>
                            <a:schemeClr val="tx1"/>
                          </a:solidFill>
                          <a:latin typeface="+mn-lt"/>
                          <a:ea typeface="+mn-ea"/>
                          <a:cs typeface="+mn-cs"/>
                        </a:rPr>
                        <a:t> Ji</a:t>
                      </a:r>
                    </a:p>
                  </a:txBody>
                  <a:tcPr marR="0" marT="0" marB="0" anchor="ctr" horzOverflow="overflow">
                    <a:lnL w="25400">
                      <a:solidFill>
                        <a:srgbClr val="535353"/>
                      </a:solidFill>
                    </a:lnL>
                    <a:lnR w="12700">
                      <a:solidFill>
                        <a:srgbClr val="535353"/>
                      </a:solidFill>
                    </a:lnR>
                    <a:lnT w="12700">
                      <a:solidFill>
                        <a:srgbClr val="535353"/>
                      </a:solidFill>
                    </a:lnT>
                    <a:lnB w="12700" cap="flat" cmpd="sng" algn="ctr">
                      <a:solidFill>
                        <a:srgbClr val="535353"/>
                      </a:solidFill>
                      <a:prstDash val="solid"/>
                      <a:round/>
                      <a:headEnd type="none" w="med" len="med"/>
                      <a:tailEnd type="none" w="med" len="med"/>
                    </a:lnB>
                    <a:noFill/>
                  </a:tcPr>
                </a:tc>
                <a:tc vMerge="1">
                  <a:txBody>
                    <a:bodyPr/>
                    <a:lstStyle/>
                    <a:p>
                      <a:pPr algn="l">
                        <a:defRPr sz="1800"/>
                      </a:pPr>
                      <a:endParaRPr sz="1400" dirty="0">
                        <a:latin typeface="+mj-lt"/>
                      </a:endParaRP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tx1"/>
                          </a:solidFill>
                          <a:latin typeface="+mn-lt"/>
                          <a:ea typeface="+mn-ea"/>
                          <a:cs typeface="+mn-cs"/>
                        </a:rPr>
                        <a:t>jichenhe@huawei.com</a:t>
                      </a: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2"/>
                  </a:ext>
                </a:extLst>
              </a:tr>
              <a:tr h="493159">
                <a:tc>
                  <a:txBody>
                    <a:bodyPr/>
                    <a:lstStyle/>
                    <a:p>
                      <a:pPr algn="l"/>
                      <a:endParaRPr lang="en-US" altLang="zh-CN" sz="1400" kern="1200" dirty="0">
                        <a:solidFill>
                          <a:schemeClr val="tx1"/>
                        </a:solidFill>
                        <a:latin typeface="+mn-lt"/>
                        <a:ea typeface="+mn-ea"/>
                        <a:cs typeface="+mn-cs"/>
                      </a:endParaRPr>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127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pPr algn="l">
                        <a:defRPr sz="1800"/>
                      </a:pP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xmlns="" val="10003"/>
                  </a:ext>
                </a:extLst>
              </a:tr>
              <a:tr h="493159">
                <a:tc>
                  <a:txBody>
                    <a:bodyPr/>
                    <a:lstStyle/>
                    <a:p>
                      <a:endParaRPr lang="zh-CN" altLang="en-US" sz="1400" dirty="0"/>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dirty="0" smtClean="0"/>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25400">
                      <a:solidFill>
                        <a:srgbClr val="535353"/>
                      </a:solidFill>
                    </a:lnB>
                    <a:noFill/>
                  </a:tcPr>
                </a:tc>
                <a:tc>
                  <a:txBody>
                    <a:bodyPr/>
                    <a:lstStyle/>
                    <a:p>
                      <a:endParaRPr lang="zh-CN" altLang="en-US" sz="1400" dirty="0"/>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extLst>
                  <a:ext uri="{0D108BD9-81ED-4DB2-BD59-A6C34878D82A}">
                    <a16:rowId xmlns:a16="http://schemas.microsoft.com/office/drawing/2014/main" xmlns="" val="10004"/>
                  </a:ext>
                </a:extLst>
              </a:tr>
            </a:tbl>
          </a:graphicData>
        </a:graphic>
      </p:graphicFrame>
      <p:sp>
        <p:nvSpPr>
          <p:cNvPr id="3" name="日期占位符 2"/>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smtClean="0"/>
              <a:t>Reference</a:t>
            </a:r>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10</a:t>
            </a:fld>
            <a:endParaRPr lang="en-GB" altLang="en-US"/>
          </a:p>
        </p:txBody>
      </p:sp>
      <p:sp>
        <p:nvSpPr>
          <p:cNvPr id="7" name="日期占位符 6"/>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
        <p:nvSpPr>
          <p:cNvPr id="6" name="矩形 5"/>
          <p:cNvSpPr/>
          <p:nvPr/>
        </p:nvSpPr>
        <p:spPr>
          <a:xfrm>
            <a:off x="827584" y="1844824"/>
            <a:ext cx="4770858" cy="830997"/>
          </a:xfrm>
          <a:prstGeom prst="rect">
            <a:avLst/>
          </a:prstGeom>
        </p:spPr>
        <p:txBody>
          <a:bodyPr wrap="none">
            <a:spAutoFit/>
          </a:bodyPr>
          <a:lstStyle/>
          <a:p>
            <a:r>
              <a:rPr lang="en-US" altLang="zh-CN" sz="1600" b="1" dirty="0"/>
              <a:t>[1] IEEE 802.11-15/1261r2 </a:t>
            </a:r>
            <a:endParaRPr lang="en-US" altLang="zh-CN" sz="1600" b="1" dirty="0" smtClean="0"/>
          </a:p>
          <a:p>
            <a:r>
              <a:rPr lang="en-US" altLang="zh-CN" sz="1600" b="1" dirty="0" smtClean="0"/>
              <a:t>[2] </a:t>
            </a:r>
            <a:r>
              <a:rPr lang="zh-CN" altLang="en-US" sz="1600" b="1" dirty="0"/>
              <a:t>https://www.sohu.com/a/250956802_</a:t>
            </a:r>
            <a:r>
              <a:rPr lang="zh-CN" altLang="en-US" sz="1600" b="1" dirty="0" smtClean="0"/>
              <a:t>526149</a:t>
            </a:r>
            <a:endParaRPr lang="en-US" altLang="zh-CN" sz="1600" b="1" dirty="0" smtClean="0"/>
          </a:p>
          <a:p>
            <a:r>
              <a:rPr lang="en-US" altLang="zh-CN" sz="1600" b="1" dirty="0" smtClean="0"/>
              <a:t>[3]</a:t>
            </a:r>
            <a:r>
              <a:rPr lang="zh-CN" altLang="en-US" sz="1600" b="1" dirty="0"/>
              <a:t> https://kknews.cc/zh-my/education/4beo2yq.</a:t>
            </a:r>
            <a:r>
              <a:rPr lang="zh-CN" altLang="en-US" sz="1600" b="1" dirty="0" smtClean="0"/>
              <a:t>html</a:t>
            </a:r>
            <a:endParaRPr lang="zh-CN" altLang="en-US" sz="1600" b="1" dirty="0"/>
          </a:p>
        </p:txBody>
      </p:sp>
    </p:spTree>
    <p:extLst>
      <p:ext uri="{BB962C8B-B14F-4D97-AF65-F5344CB8AC3E}">
        <p14:creationId xmlns:p14="http://schemas.microsoft.com/office/powerpoint/2010/main" val="282504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08920"/>
            <a:ext cx="7772400" cy="1066800"/>
          </a:xfrm>
        </p:spPr>
        <p:txBody>
          <a:bodyPr/>
          <a:lstStyle/>
          <a:p>
            <a:r>
              <a:rPr lang="en-US" altLang="zh-CN" dirty="0" smtClean="0"/>
              <a:t>Backup</a:t>
            </a:r>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11</a:t>
            </a:fld>
            <a:endParaRPr lang="en-GB" altLang="en-US"/>
          </a:p>
        </p:txBody>
      </p:sp>
      <p:sp>
        <p:nvSpPr>
          <p:cNvPr id="7" name="日期占位符 6"/>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Tree>
    <p:extLst>
      <p:ext uri="{BB962C8B-B14F-4D97-AF65-F5344CB8AC3E}">
        <p14:creationId xmlns:p14="http://schemas.microsoft.com/office/powerpoint/2010/main" val="3153703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Evaluation on BA feedback overheads</a:t>
            </a:r>
            <a:endParaRPr lang="zh-CN" altLang="en-US" dirty="0"/>
          </a:p>
        </p:txBody>
      </p:sp>
      <p:sp>
        <p:nvSpPr>
          <p:cNvPr id="3" name="内容占位符 2"/>
          <p:cNvSpPr>
            <a:spLocks noGrp="1"/>
          </p:cNvSpPr>
          <p:nvPr>
            <p:ph idx="1"/>
          </p:nvPr>
        </p:nvSpPr>
        <p:spPr>
          <a:xfrm>
            <a:off x="683568" y="1916832"/>
            <a:ext cx="3672408" cy="2160240"/>
          </a:xfrm>
        </p:spPr>
        <p:txBody>
          <a:bodyPr/>
          <a:lstStyle/>
          <a:p>
            <a:pPr marL="0" indent="0">
              <a:spcAft>
                <a:spcPts val="0"/>
              </a:spcAft>
              <a:buNone/>
            </a:pPr>
            <a:r>
              <a:rPr lang="en-US" altLang="zh-CN" sz="1800" dirty="0" smtClean="0"/>
              <a:t>Simulation setup</a:t>
            </a:r>
          </a:p>
          <a:p>
            <a:pPr>
              <a:spcAft>
                <a:spcPts val="0"/>
              </a:spcAft>
              <a:buFont typeface="Arial" panose="020B0604020202020204" pitchFamily="34" charset="0"/>
              <a:buChar char="•"/>
            </a:pPr>
            <a:r>
              <a:rPr lang="en-US" altLang="zh-CN" sz="1400" b="0" dirty="0" smtClean="0"/>
              <a:t>BW: 40MHz</a:t>
            </a:r>
          </a:p>
          <a:p>
            <a:pPr>
              <a:spcAft>
                <a:spcPts val="0"/>
              </a:spcAft>
              <a:buFont typeface="Arial" panose="020B0604020202020204" pitchFamily="34" charset="0"/>
              <a:buChar char="•"/>
            </a:pPr>
            <a:r>
              <a:rPr lang="en-US" altLang="zh-CN" sz="1400" b="0" dirty="0" err="1" smtClean="0"/>
              <a:t>Num</a:t>
            </a:r>
            <a:r>
              <a:rPr lang="en-US" altLang="zh-CN" sz="1400" b="0" dirty="0" smtClean="0"/>
              <a:t> of STAs with decoding errors: &lt;=18</a:t>
            </a:r>
          </a:p>
          <a:p>
            <a:pPr>
              <a:spcAft>
                <a:spcPts val="0"/>
              </a:spcAft>
              <a:buFont typeface="Arial" panose="020B0604020202020204" pitchFamily="34" charset="0"/>
              <a:buChar char="•"/>
            </a:pPr>
            <a:r>
              <a:rPr lang="en-US" altLang="zh-CN" sz="1400" b="0" dirty="0" smtClean="0"/>
              <a:t>MCS for Trigger/BA: 4</a:t>
            </a:r>
          </a:p>
          <a:p>
            <a:pPr marL="0" indent="0">
              <a:spcAft>
                <a:spcPts val="0"/>
              </a:spcAft>
              <a:buNone/>
            </a:pPr>
            <a:r>
              <a:rPr lang="en-US" altLang="zh-CN" sz="1800" dirty="0" smtClean="0"/>
              <a:t>Observations:</a:t>
            </a:r>
          </a:p>
          <a:p>
            <a:pPr marL="0" indent="0">
              <a:spcAft>
                <a:spcPts val="0"/>
              </a:spcAft>
              <a:buNone/>
            </a:pPr>
            <a:r>
              <a:rPr lang="en-US" altLang="zh-CN" sz="1400" b="0" dirty="0" smtClean="0"/>
              <a:t>As shown in the figures, the gain is significant if there are more than 40 recipients</a:t>
            </a:r>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12</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2020</a:t>
            </a:r>
            <a:endParaRPr lang="en-GB" altLang="en-US" dirty="0"/>
          </a:p>
        </p:txBody>
      </p:sp>
      <p:pic>
        <p:nvPicPr>
          <p:cNvPr id="15" name="图片 14"/>
          <p:cNvPicPr>
            <a:picLocks noChangeAspect="1"/>
          </p:cNvPicPr>
          <p:nvPr/>
        </p:nvPicPr>
        <p:blipFill>
          <a:blip r:embed="rId3"/>
          <a:stretch>
            <a:fillRect/>
          </a:stretch>
        </p:blipFill>
        <p:spPr>
          <a:xfrm>
            <a:off x="4716016" y="1700808"/>
            <a:ext cx="4021581" cy="2520280"/>
          </a:xfrm>
          <a:prstGeom prst="rect">
            <a:avLst/>
          </a:prstGeom>
        </p:spPr>
      </p:pic>
      <p:sp>
        <p:nvSpPr>
          <p:cNvPr id="16" name="文本框 15"/>
          <p:cNvSpPr txBox="1"/>
          <p:nvPr/>
        </p:nvSpPr>
        <p:spPr>
          <a:xfrm>
            <a:off x="2471265" y="4562078"/>
            <a:ext cx="588567" cy="261610"/>
          </a:xfrm>
          <a:prstGeom prst="rect">
            <a:avLst/>
          </a:prstGeom>
          <a:noFill/>
        </p:spPr>
        <p:txBody>
          <a:bodyPr wrap="square" rtlCol="0">
            <a:spAutoFit/>
          </a:bodyPr>
          <a:lstStyle/>
          <a:p>
            <a:r>
              <a:rPr lang="en-US" altLang="zh-CN" sz="1100" dirty="0" smtClean="0">
                <a:solidFill>
                  <a:schemeClr val="tx1">
                    <a:lumMod val="65000"/>
                    <a:lumOff val="35000"/>
                  </a:schemeClr>
                </a:solidFill>
                <a:latin typeface="Calibri" panose="020F0502020204030204" pitchFamily="34" charset="0"/>
                <a:cs typeface="Calibri" panose="020F0502020204030204" pitchFamily="34" charset="0"/>
              </a:rPr>
              <a:t>MF = 1</a:t>
            </a:r>
            <a:endParaRPr lang="zh-CN" altLang="en-US" sz="1100"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46" name="图表 45"/>
          <p:cNvGraphicFramePr>
            <a:graphicFrameLocks/>
          </p:cNvGraphicFramePr>
          <p:nvPr>
            <p:extLst/>
          </p:nvPr>
        </p:nvGraphicFramePr>
        <p:xfrm>
          <a:off x="481012" y="4365104"/>
          <a:ext cx="4090988" cy="22526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图表 63"/>
          <p:cNvGraphicFramePr>
            <a:graphicFrameLocks/>
          </p:cNvGraphicFramePr>
          <p:nvPr>
            <p:extLst/>
          </p:nvPr>
        </p:nvGraphicFramePr>
        <p:xfrm>
          <a:off x="4729484" y="4365104"/>
          <a:ext cx="4090988" cy="2271713"/>
        </p:xfrm>
        <a:graphic>
          <a:graphicData uri="http://schemas.openxmlformats.org/drawingml/2006/chart">
            <c:chart xmlns:c="http://schemas.openxmlformats.org/drawingml/2006/chart" xmlns:r="http://schemas.openxmlformats.org/officeDocument/2006/relationships" r:id="rId5"/>
          </a:graphicData>
        </a:graphic>
      </p:graphicFrame>
      <p:sp>
        <p:nvSpPr>
          <p:cNvPr id="66" name="文本框 65"/>
          <p:cNvSpPr txBox="1"/>
          <p:nvPr/>
        </p:nvSpPr>
        <p:spPr>
          <a:xfrm>
            <a:off x="6529684" y="4562078"/>
            <a:ext cx="634604" cy="261610"/>
          </a:xfrm>
          <a:prstGeom prst="rect">
            <a:avLst/>
          </a:prstGeom>
          <a:noFill/>
        </p:spPr>
        <p:txBody>
          <a:bodyPr wrap="square" rtlCol="0">
            <a:spAutoFit/>
          </a:bodyPr>
          <a:lstStyle/>
          <a:p>
            <a:r>
              <a:rPr lang="en-US" altLang="zh-CN" sz="1100" dirty="0" smtClean="0">
                <a:solidFill>
                  <a:schemeClr val="tx1">
                    <a:lumMod val="65000"/>
                    <a:lumOff val="35000"/>
                  </a:schemeClr>
                </a:solidFill>
                <a:latin typeface="Calibri" panose="020F0502020204030204" pitchFamily="34" charset="0"/>
                <a:cs typeface="Calibri" panose="020F0502020204030204" pitchFamily="34" charset="0"/>
              </a:rPr>
              <a:t>MF = 0</a:t>
            </a:r>
            <a:endParaRPr lang="zh-CN" altLang="en-US"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0" name="文本框 69"/>
          <p:cNvSpPr txBox="1"/>
          <p:nvPr/>
        </p:nvSpPr>
        <p:spPr>
          <a:xfrm>
            <a:off x="5148064" y="4437112"/>
            <a:ext cx="504056" cy="261610"/>
          </a:xfrm>
          <a:prstGeom prst="rect">
            <a:avLst/>
          </a:prstGeom>
          <a:noFill/>
        </p:spPr>
        <p:txBody>
          <a:bodyPr wrap="square" rtlCol="0">
            <a:spAutoFit/>
          </a:bodyPr>
          <a:lstStyle/>
          <a:p>
            <a:pPr algn="ctr"/>
            <a:r>
              <a:rPr lang="en-US" altLang="zh-CN" sz="1100" dirty="0" smtClean="0">
                <a:solidFill>
                  <a:schemeClr val="tx1">
                    <a:lumMod val="65000"/>
                    <a:lumOff val="35000"/>
                  </a:schemeClr>
                </a:solidFill>
                <a:latin typeface="Calibri" panose="020F0502020204030204" pitchFamily="34" charset="0"/>
                <a:cs typeface="Calibri" panose="020F0502020204030204" pitchFamily="34" charset="0"/>
              </a:rPr>
              <a:t>(us</a:t>
            </a:r>
            <a:r>
              <a:rPr lang="zh-CN" altLang="en-US" sz="1100" dirty="0" smtClean="0">
                <a:solidFill>
                  <a:schemeClr val="tx1">
                    <a:lumMod val="65000"/>
                    <a:lumOff val="35000"/>
                  </a:schemeClr>
                </a:solidFill>
                <a:latin typeface="Calibri" panose="020F0502020204030204" pitchFamily="34" charset="0"/>
                <a:cs typeface="Calibri" panose="020F0502020204030204" pitchFamily="34" charset="0"/>
              </a:rPr>
              <a:t>）</a:t>
            </a:r>
            <a:endParaRPr lang="zh-CN" altLang="en-US"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1" name="文本框 70"/>
          <p:cNvSpPr txBox="1"/>
          <p:nvPr/>
        </p:nvSpPr>
        <p:spPr>
          <a:xfrm>
            <a:off x="971600" y="4437112"/>
            <a:ext cx="504056" cy="261610"/>
          </a:xfrm>
          <a:prstGeom prst="rect">
            <a:avLst/>
          </a:prstGeom>
          <a:noFill/>
        </p:spPr>
        <p:txBody>
          <a:bodyPr wrap="square" rtlCol="0">
            <a:spAutoFit/>
          </a:bodyPr>
          <a:lstStyle/>
          <a:p>
            <a:pPr algn="ctr"/>
            <a:r>
              <a:rPr lang="en-US" altLang="zh-CN" sz="1100" dirty="0" smtClean="0">
                <a:solidFill>
                  <a:schemeClr val="tx1">
                    <a:lumMod val="65000"/>
                    <a:lumOff val="35000"/>
                  </a:schemeClr>
                </a:solidFill>
                <a:latin typeface="Calibri" panose="020F0502020204030204" pitchFamily="34" charset="0"/>
                <a:cs typeface="Calibri" panose="020F0502020204030204" pitchFamily="34" charset="0"/>
              </a:rPr>
              <a:t>(us</a:t>
            </a:r>
            <a:r>
              <a:rPr lang="zh-CN" altLang="en-US" sz="1100" dirty="0" smtClean="0">
                <a:solidFill>
                  <a:schemeClr val="tx1">
                    <a:lumMod val="65000"/>
                    <a:lumOff val="35000"/>
                  </a:schemeClr>
                </a:solidFill>
                <a:latin typeface="Calibri" panose="020F0502020204030204" pitchFamily="34" charset="0"/>
                <a:cs typeface="Calibri" panose="020F0502020204030204" pitchFamily="34" charset="0"/>
              </a:rPr>
              <a:t>）</a:t>
            </a:r>
            <a:endParaRPr lang="zh-CN" altLang="en-US"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2" name="文本框 71"/>
          <p:cNvSpPr txBox="1"/>
          <p:nvPr/>
        </p:nvSpPr>
        <p:spPr>
          <a:xfrm>
            <a:off x="1763688" y="6191726"/>
            <a:ext cx="1620738" cy="261610"/>
          </a:xfrm>
          <a:prstGeom prst="rect">
            <a:avLst/>
          </a:prstGeom>
          <a:noFill/>
        </p:spPr>
        <p:txBody>
          <a:bodyPr wrap="square" rtlCol="0">
            <a:spAutoFit/>
          </a:bodyPr>
          <a:lstStyle/>
          <a:p>
            <a:pPr algn="ctr"/>
            <a:r>
              <a:rPr lang="en-US" altLang="zh-CN" sz="1100" dirty="0" smtClean="0">
                <a:solidFill>
                  <a:schemeClr val="tx1">
                    <a:lumMod val="65000"/>
                    <a:lumOff val="35000"/>
                  </a:schemeClr>
                </a:solidFill>
                <a:latin typeface="Calibri" panose="020F0502020204030204" pitchFamily="34" charset="0"/>
                <a:cs typeface="Calibri" panose="020F0502020204030204" pitchFamily="34" charset="0"/>
              </a:rPr>
              <a:t>Number of Recipients</a:t>
            </a:r>
            <a:endParaRPr lang="zh-CN" altLang="en-US"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3" name="文本框 72"/>
          <p:cNvSpPr txBox="1"/>
          <p:nvPr/>
        </p:nvSpPr>
        <p:spPr>
          <a:xfrm>
            <a:off x="6156176" y="6191726"/>
            <a:ext cx="1620738" cy="261610"/>
          </a:xfrm>
          <a:prstGeom prst="rect">
            <a:avLst/>
          </a:prstGeom>
          <a:noFill/>
        </p:spPr>
        <p:txBody>
          <a:bodyPr wrap="square" rtlCol="0">
            <a:spAutoFit/>
          </a:bodyPr>
          <a:lstStyle/>
          <a:p>
            <a:pPr algn="ctr"/>
            <a:r>
              <a:rPr lang="en-US" altLang="zh-CN" sz="1100" dirty="0" smtClean="0">
                <a:solidFill>
                  <a:schemeClr val="tx1">
                    <a:lumMod val="65000"/>
                    <a:lumOff val="35000"/>
                  </a:schemeClr>
                </a:solidFill>
                <a:latin typeface="Calibri" panose="020F0502020204030204" pitchFamily="34" charset="0"/>
                <a:cs typeface="Calibri" panose="020F0502020204030204" pitchFamily="34" charset="0"/>
              </a:rPr>
              <a:t>Number of Recipients</a:t>
            </a:r>
            <a:endParaRPr lang="zh-CN" altLang="en-US" sz="11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6359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Changes to the spec is minor</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13</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2020</a:t>
            </a:r>
            <a:endParaRPr lang="en-GB" altLang="en-US" dirty="0"/>
          </a:p>
        </p:txBody>
      </p:sp>
      <p:sp>
        <p:nvSpPr>
          <p:cNvPr id="17" name="内容占位符 2"/>
          <p:cNvSpPr>
            <a:spLocks noGrp="1"/>
          </p:cNvSpPr>
          <p:nvPr>
            <p:ph idx="1"/>
          </p:nvPr>
        </p:nvSpPr>
        <p:spPr>
          <a:xfrm>
            <a:off x="611560" y="1700808"/>
            <a:ext cx="7488832" cy="1800200"/>
          </a:xfrm>
        </p:spPr>
        <p:txBody>
          <a:bodyPr/>
          <a:lstStyle/>
          <a:p>
            <a:pPr>
              <a:spcAft>
                <a:spcPts val="450"/>
              </a:spcAft>
              <a:buFont typeface="Arial" panose="020B0604020202020204" pitchFamily="34" charset="0"/>
              <a:buChar char="•"/>
            </a:pPr>
            <a:r>
              <a:rPr lang="en-US" altLang="zh-CN" sz="1800" b="0" dirty="0" smtClean="0"/>
              <a:t>Use one of the reserved values in Feedback Type field to indicate a GRC acknowledgement request</a:t>
            </a:r>
          </a:p>
          <a:p>
            <a:pPr>
              <a:spcAft>
                <a:spcPts val="450"/>
              </a:spcAft>
              <a:buFont typeface="Arial" panose="020B0604020202020204" pitchFamily="34" charset="0"/>
              <a:buChar char="•"/>
            </a:pPr>
            <a:r>
              <a:rPr lang="en-US" altLang="zh-CN" sz="1800" b="0" dirty="0" smtClean="0"/>
              <a:t>Response procedure is very similar to the basic TB-NFRP</a:t>
            </a:r>
          </a:p>
        </p:txBody>
      </p:sp>
      <p:sp>
        <p:nvSpPr>
          <p:cNvPr id="18" name="右箭头 17"/>
          <p:cNvSpPr/>
          <p:nvPr/>
        </p:nvSpPr>
        <p:spPr bwMode="auto">
          <a:xfrm>
            <a:off x="3995936" y="5400640"/>
            <a:ext cx="432048" cy="504056"/>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3236273674"/>
              </p:ext>
            </p:extLst>
          </p:nvPr>
        </p:nvGraphicFramePr>
        <p:xfrm>
          <a:off x="827584" y="5256624"/>
          <a:ext cx="2736304" cy="850384"/>
        </p:xfrm>
        <a:graphic>
          <a:graphicData uri="http://schemas.openxmlformats.org/drawingml/2006/table">
            <a:tbl>
              <a:tblPr firstRow="1" bandRow="1">
                <a:tableStyleId>{5940675A-B579-460E-94D1-54222C63F5DA}</a:tableStyleId>
              </a:tblPr>
              <a:tblGrid>
                <a:gridCol w="1080120"/>
                <a:gridCol w="1656184"/>
              </a:tblGrid>
              <a:tr h="288032">
                <a:tc>
                  <a:txBody>
                    <a:bodyPr/>
                    <a:lstStyle/>
                    <a:p>
                      <a:pPr algn="ctr"/>
                      <a:r>
                        <a:rPr lang="en-US" altLang="zh-CN" sz="1200" b="1" dirty="0" smtClean="0"/>
                        <a:t>Value</a:t>
                      </a:r>
                      <a:endParaRPr lang="zh-CN" altLang="en-US" sz="1200" b="1" dirty="0"/>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CN" sz="1200" b="1" dirty="0" smtClean="0"/>
                        <a:t>Description</a:t>
                      </a:r>
                      <a:endParaRPr lang="zh-CN" altLang="en-US" sz="1200" b="1"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32">
                <a:tc>
                  <a:txBody>
                    <a:bodyPr/>
                    <a:lstStyle/>
                    <a:p>
                      <a:pPr algn="ctr"/>
                      <a:r>
                        <a:rPr lang="en-US" altLang="zh-CN" sz="1200" dirty="0" smtClean="0"/>
                        <a:t>0</a:t>
                      </a:r>
                      <a:endParaRPr lang="zh-CN" altLang="en-US" sz="1200" dirty="0"/>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a:r>
                        <a:rPr lang="en-US" altLang="zh-CN" sz="1200" dirty="0" smtClean="0"/>
                        <a:t>Resource request</a:t>
                      </a:r>
                      <a:endParaRPr lang="zh-CN" altLang="en-US" sz="1200"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222374">
                <a:tc>
                  <a:txBody>
                    <a:bodyPr/>
                    <a:lstStyle/>
                    <a:p>
                      <a:pPr algn="ctr"/>
                      <a:r>
                        <a:rPr lang="en-US" altLang="zh-CN" sz="1200" dirty="0" smtClean="0"/>
                        <a:t>1-15</a:t>
                      </a:r>
                      <a:endParaRPr lang="zh-CN" altLang="en-US" sz="1200" dirty="0"/>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r>
                        <a:rPr lang="en-US" altLang="zh-CN" sz="1200" dirty="0" smtClean="0"/>
                        <a:t>Reserved</a:t>
                      </a:r>
                      <a:endParaRPr lang="zh-CN" altLang="en-US" sz="1200" dirty="0"/>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2673901745"/>
              </p:ext>
            </p:extLst>
          </p:nvPr>
        </p:nvGraphicFramePr>
        <p:xfrm>
          <a:off x="4788024" y="5112608"/>
          <a:ext cx="3384376" cy="1124704"/>
        </p:xfrm>
        <a:graphic>
          <a:graphicData uri="http://schemas.openxmlformats.org/drawingml/2006/table">
            <a:tbl>
              <a:tblPr firstRow="1" bandRow="1">
                <a:tableStyleId>{5940675A-B579-460E-94D1-54222C63F5DA}</a:tableStyleId>
              </a:tblPr>
              <a:tblGrid>
                <a:gridCol w="1080120"/>
                <a:gridCol w="2304256"/>
              </a:tblGrid>
              <a:tr h="288032">
                <a:tc>
                  <a:txBody>
                    <a:bodyPr/>
                    <a:lstStyle/>
                    <a:p>
                      <a:pPr algn="ctr"/>
                      <a:r>
                        <a:rPr lang="en-US" altLang="zh-CN" sz="1200" b="1" dirty="0" smtClean="0"/>
                        <a:t>Value</a:t>
                      </a:r>
                      <a:endParaRPr lang="zh-CN" altLang="en-US" sz="1200" b="1" dirty="0"/>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CN" sz="1200" b="1" dirty="0" smtClean="0"/>
                        <a:t>Description</a:t>
                      </a:r>
                      <a:endParaRPr lang="zh-CN" altLang="en-US" sz="1200" b="1"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8032">
                <a:tc>
                  <a:txBody>
                    <a:bodyPr/>
                    <a:lstStyle/>
                    <a:p>
                      <a:pPr algn="ctr"/>
                      <a:r>
                        <a:rPr lang="en-US" altLang="zh-CN" sz="1200" dirty="0" smtClean="0"/>
                        <a:t>0</a:t>
                      </a:r>
                      <a:endParaRPr lang="zh-CN" altLang="en-US" sz="1200" dirty="0"/>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a:r>
                        <a:rPr lang="en-US" altLang="zh-CN" sz="1200" dirty="0" smtClean="0"/>
                        <a:t>Resource request</a:t>
                      </a:r>
                      <a:endParaRPr lang="zh-CN" altLang="en-US" sz="1200" dirty="0"/>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222374">
                <a:tc>
                  <a:txBody>
                    <a:bodyPr/>
                    <a:lstStyle/>
                    <a:p>
                      <a:pPr algn="ctr"/>
                      <a:r>
                        <a:rPr lang="en-US" altLang="zh-CN" sz="1200" dirty="0" smtClean="0">
                          <a:solidFill>
                            <a:srgbClr val="C00000"/>
                          </a:solidFill>
                        </a:rPr>
                        <a:t>1</a:t>
                      </a:r>
                      <a:endParaRPr lang="zh-CN" altLang="en-US" sz="1200" dirty="0">
                        <a:solidFill>
                          <a:srgbClr val="C00000"/>
                        </a:solidFill>
                      </a:endParaRPr>
                    </a:p>
                  </a:txBody>
                  <a:tcPr anchor="ctr">
                    <a:lnL w="19050" cap="flat" cmpd="sng" algn="ctr">
                      <a:solidFill>
                        <a:schemeClr val="tx1"/>
                      </a:solidFill>
                      <a:prstDash val="solid"/>
                      <a:round/>
                      <a:headEnd type="none" w="med" len="med"/>
                      <a:tailEnd type="none" w="med" len="med"/>
                    </a:lnL>
                  </a:tcPr>
                </a:tc>
                <a:tc>
                  <a:txBody>
                    <a:bodyPr/>
                    <a:lstStyle/>
                    <a:p>
                      <a:pPr algn="ctr"/>
                      <a:r>
                        <a:rPr lang="en-US" altLang="zh-CN" sz="1200" dirty="0" smtClean="0">
                          <a:solidFill>
                            <a:srgbClr val="C00000"/>
                          </a:solidFill>
                        </a:rPr>
                        <a:t>GCR acknowledgement</a:t>
                      </a:r>
                      <a:r>
                        <a:rPr lang="en-US" altLang="zh-CN" sz="1200" baseline="0" dirty="0" smtClean="0">
                          <a:solidFill>
                            <a:srgbClr val="C00000"/>
                          </a:solidFill>
                        </a:rPr>
                        <a:t> request</a:t>
                      </a:r>
                      <a:endParaRPr lang="zh-CN" altLang="en-US" sz="1200" dirty="0">
                        <a:solidFill>
                          <a:srgbClr val="C00000"/>
                        </a:solidFill>
                      </a:endParaRPr>
                    </a:p>
                  </a:txBody>
                  <a:tcPr anchor="ctr">
                    <a:lnR w="19050" cap="flat" cmpd="sng" algn="ctr">
                      <a:solidFill>
                        <a:schemeClr val="tx1"/>
                      </a:solidFill>
                      <a:prstDash val="solid"/>
                      <a:round/>
                      <a:headEnd type="none" w="med" len="med"/>
                      <a:tailEnd type="none" w="med" len="med"/>
                    </a:lnR>
                  </a:tcPr>
                </a:tc>
              </a:tr>
              <a:tr h="222374">
                <a:tc>
                  <a:txBody>
                    <a:bodyPr/>
                    <a:lstStyle/>
                    <a:p>
                      <a:pPr algn="ctr"/>
                      <a:r>
                        <a:rPr lang="en-US" altLang="zh-CN" sz="1200" dirty="0" smtClean="0"/>
                        <a:t>2-15</a:t>
                      </a:r>
                      <a:endParaRPr lang="zh-CN" altLang="en-US" sz="1200" dirty="0"/>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r>
                        <a:rPr lang="en-US" altLang="zh-CN" sz="1200" dirty="0" smtClean="0"/>
                        <a:t>Reserved</a:t>
                      </a:r>
                      <a:endParaRPr lang="zh-CN" altLang="en-US" sz="1200" dirty="0"/>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bl>
          </a:graphicData>
        </a:graphic>
      </p:graphicFrame>
      <p:sp>
        <p:nvSpPr>
          <p:cNvPr id="21" name="文本框 20"/>
          <p:cNvSpPr txBox="1"/>
          <p:nvPr/>
        </p:nvSpPr>
        <p:spPr>
          <a:xfrm>
            <a:off x="2483768" y="3212976"/>
            <a:ext cx="3888432" cy="276999"/>
          </a:xfrm>
          <a:prstGeom prst="rect">
            <a:avLst/>
          </a:prstGeom>
          <a:noFill/>
        </p:spPr>
        <p:txBody>
          <a:bodyPr wrap="square" rtlCol="0">
            <a:spAutoFit/>
          </a:bodyPr>
          <a:lstStyle/>
          <a:p>
            <a:pPr algn="ctr"/>
            <a:r>
              <a:rPr lang="en-US" altLang="zh-CN" dirty="0" smtClean="0"/>
              <a:t>User info of NFRP variant Trigger</a:t>
            </a:r>
            <a:endParaRPr lang="zh-CN" altLang="en-US" dirty="0"/>
          </a:p>
        </p:txBody>
      </p:sp>
      <p:grpSp>
        <p:nvGrpSpPr>
          <p:cNvPr id="22" name="组合 21"/>
          <p:cNvGrpSpPr/>
          <p:nvPr/>
        </p:nvGrpSpPr>
        <p:grpSpPr>
          <a:xfrm>
            <a:off x="1187624" y="3501009"/>
            <a:ext cx="6073055" cy="1008111"/>
            <a:chOff x="5973632" y="2490356"/>
            <a:chExt cx="6073055" cy="1013354"/>
          </a:xfrm>
        </p:grpSpPr>
        <p:sp>
          <p:nvSpPr>
            <p:cNvPr id="23" name="矩形 22"/>
            <p:cNvSpPr/>
            <p:nvPr/>
          </p:nvSpPr>
          <p:spPr bwMode="auto">
            <a:xfrm>
              <a:off x="6357793" y="2493819"/>
              <a:ext cx="5664511" cy="646546"/>
            </a:xfrm>
            <a:prstGeom prst="rect">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24" name="直接连接符 23"/>
            <p:cNvCxnSpPr/>
            <p:nvPr/>
          </p:nvCxnSpPr>
          <p:spPr bwMode="auto">
            <a:xfrm>
              <a:off x="7250257" y="2490356"/>
              <a:ext cx="0" cy="642937"/>
            </a:xfrm>
            <a:prstGeom prst="line">
              <a:avLst/>
            </a:prstGeom>
            <a:noFill/>
            <a:ln w="19050">
              <a:solidFill>
                <a:schemeClr val="tx1"/>
              </a:solidFill>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文本框 24"/>
            <p:cNvSpPr txBox="1"/>
            <p:nvPr/>
          </p:nvSpPr>
          <p:spPr>
            <a:xfrm>
              <a:off x="6477688" y="2648868"/>
              <a:ext cx="639372" cy="371253"/>
            </a:xfrm>
            <a:prstGeom prst="rect">
              <a:avLst/>
            </a:prstGeom>
            <a:noFill/>
          </p:spPr>
          <p:txBody>
            <a:bodyPr wrap="square" rtlCol="0" anchor="ctr">
              <a:spAutoFit/>
            </a:bodyPr>
            <a:lstStyle/>
            <a:p>
              <a:pPr algn="ctr"/>
              <a:r>
                <a:rPr lang="en-US" altLang="zh-CN" sz="900" dirty="0" smtClean="0">
                  <a:latin typeface="Arial" panose="020B0604020202020204" pitchFamily="34" charset="0"/>
                  <a:ea typeface="Arial Unicode MS" panose="020B0604020202020204" pitchFamily="34" charset="-122"/>
                  <a:cs typeface="Arial" panose="020B0604020202020204" pitchFamily="34" charset="0"/>
                </a:rPr>
                <a:t>Starting AID</a:t>
              </a:r>
              <a:endParaRPr lang="zh-CN" altLang="en-US" sz="900" dirty="0" smtClean="0">
                <a:latin typeface="Arial" panose="020B0604020202020204" pitchFamily="34" charset="0"/>
                <a:ea typeface="Arial Unicode MS" panose="020B0604020202020204" pitchFamily="34" charset="-122"/>
                <a:cs typeface="Arial" panose="020B0604020202020204" pitchFamily="34" charset="0"/>
              </a:endParaRPr>
            </a:p>
          </p:txBody>
        </p:sp>
        <p:cxnSp>
          <p:nvCxnSpPr>
            <p:cNvPr id="26" name="直接连接符 25"/>
            <p:cNvCxnSpPr/>
            <p:nvPr/>
          </p:nvCxnSpPr>
          <p:spPr bwMode="auto">
            <a:xfrm>
              <a:off x="8133872" y="2490356"/>
              <a:ext cx="0" cy="642937"/>
            </a:xfrm>
            <a:prstGeom prst="line">
              <a:avLst/>
            </a:prstGeom>
            <a:noFill/>
            <a:ln w="19050">
              <a:solidFill>
                <a:schemeClr val="tx1"/>
              </a:solidFill>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nvCxnSpPr>
          <p:spPr bwMode="auto">
            <a:xfrm>
              <a:off x="9134131" y="2497428"/>
              <a:ext cx="0" cy="642937"/>
            </a:xfrm>
            <a:prstGeom prst="line">
              <a:avLst/>
            </a:prstGeom>
            <a:noFill/>
            <a:ln w="19050">
              <a:solidFill>
                <a:schemeClr val="tx1"/>
              </a:solidFill>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10137090" y="2499881"/>
              <a:ext cx="0" cy="642937"/>
            </a:xfrm>
            <a:prstGeom prst="line">
              <a:avLst/>
            </a:prstGeom>
            <a:noFill/>
            <a:ln w="19050">
              <a:solidFill>
                <a:schemeClr val="tx1"/>
              </a:solidFill>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文本框 28"/>
            <p:cNvSpPr txBox="1"/>
            <p:nvPr/>
          </p:nvSpPr>
          <p:spPr>
            <a:xfrm>
              <a:off x="7341784" y="2689846"/>
              <a:ext cx="734354" cy="232033"/>
            </a:xfrm>
            <a:prstGeom prst="rect">
              <a:avLst/>
            </a:prstGeom>
            <a:noFill/>
          </p:spPr>
          <p:txBody>
            <a:bodyPr wrap="square" rtlCol="0" anchor="ctr">
              <a:spAutoFit/>
            </a:bodyPr>
            <a:lstStyle/>
            <a:p>
              <a:pPr algn="ctr"/>
              <a:r>
                <a:rPr lang="en-US" altLang="zh-CN" sz="900" dirty="0" smtClean="0">
                  <a:latin typeface="Arial" panose="020B0604020202020204" pitchFamily="34" charset="0"/>
                  <a:ea typeface="Arial Unicode MS" panose="020B0604020202020204" pitchFamily="34" charset="-122"/>
                  <a:cs typeface="Arial" panose="020B0604020202020204" pitchFamily="34" charset="0"/>
                </a:rPr>
                <a:t>Reserved</a:t>
              </a:r>
              <a:endParaRPr lang="zh-CN" altLang="en-US" sz="900" dirty="0" smtClean="0">
                <a:latin typeface="Arial" panose="020B0604020202020204" pitchFamily="34" charset="0"/>
                <a:ea typeface="Arial Unicode MS" panose="020B0604020202020204" pitchFamily="34" charset="-122"/>
                <a:cs typeface="Arial" panose="020B0604020202020204" pitchFamily="34" charset="0"/>
              </a:endParaRPr>
            </a:p>
          </p:txBody>
        </p:sp>
        <p:sp>
          <p:nvSpPr>
            <p:cNvPr id="30" name="文本框 29"/>
            <p:cNvSpPr txBox="1"/>
            <p:nvPr/>
          </p:nvSpPr>
          <p:spPr>
            <a:xfrm>
              <a:off x="8277888" y="2611879"/>
              <a:ext cx="747571" cy="371253"/>
            </a:xfrm>
            <a:prstGeom prst="rect">
              <a:avLst/>
            </a:prstGeom>
            <a:noFill/>
          </p:spPr>
          <p:txBody>
            <a:bodyPr wrap="square" rtlCol="0" anchor="ctr">
              <a:spAutoFit/>
            </a:bodyPr>
            <a:lstStyle/>
            <a:p>
              <a:pPr algn="ctr"/>
              <a:r>
                <a:rPr lang="en-US" altLang="zh-CN" sz="900" dirty="0" smtClean="0">
                  <a:solidFill>
                    <a:srgbClr val="C00000"/>
                  </a:solidFill>
                  <a:latin typeface="Arial" panose="020B0604020202020204" pitchFamily="34" charset="0"/>
                  <a:ea typeface="Arial Unicode MS" panose="020B0604020202020204" pitchFamily="34" charset="-122"/>
                  <a:cs typeface="Arial" panose="020B0604020202020204" pitchFamily="34" charset="0"/>
                </a:rPr>
                <a:t>Feedback Type</a:t>
              </a:r>
              <a:endParaRPr lang="zh-CN" altLang="en-US" sz="900" dirty="0" smtClean="0">
                <a:solidFill>
                  <a:srgbClr val="C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31" name="文本框 30"/>
            <p:cNvSpPr txBox="1"/>
            <p:nvPr/>
          </p:nvSpPr>
          <p:spPr>
            <a:xfrm>
              <a:off x="9213992" y="2689844"/>
              <a:ext cx="826264" cy="232033"/>
            </a:xfrm>
            <a:prstGeom prst="rect">
              <a:avLst/>
            </a:prstGeom>
            <a:noFill/>
          </p:spPr>
          <p:txBody>
            <a:bodyPr wrap="square" rtlCol="0" anchor="ctr">
              <a:spAutoFit/>
            </a:bodyPr>
            <a:lstStyle/>
            <a:p>
              <a:pPr algn="ctr"/>
              <a:r>
                <a:rPr lang="en-US" altLang="zh-CN" sz="900" dirty="0" smtClean="0">
                  <a:latin typeface="Arial" panose="020B0604020202020204" pitchFamily="34" charset="0"/>
                  <a:ea typeface="Arial Unicode MS" panose="020B0604020202020204" pitchFamily="34" charset="-122"/>
                  <a:cs typeface="Arial" panose="020B0604020202020204" pitchFamily="34" charset="0"/>
                </a:rPr>
                <a:t>Reserved</a:t>
              </a:r>
              <a:endParaRPr lang="zh-CN" altLang="en-US" sz="900" dirty="0" smtClean="0">
                <a:latin typeface="Arial" panose="020B0604020202020204" pitchFamily="34" charset="0"/>
                <a:ea typeface="Arial Unicode MS" panose="020B0604020202020204" pitchFamily="34" charset="-122"/>
                <a:cs typeface="Arial" panose="020B0604020202020204" pitchFamily="34" charset="0"/>
              </a:endParaRPr>
            </a:p>
          </p:txBody>
        </p:sp>
        <p:sp>
          <p:nvSpPr>
            <p:cNvPr id="32" name="文本框 31"/>
            <p:cNvSpPr txBox="1"/>
            <p:nvPr/>
          </p:nvSpPr>
          <p:spPr>
            <a:xfrm>
              <a:off x="10206978" y="2552385"/>
              <a:ext cx="826264" cy="510472"/>
            </a:xfrm>
            <a:prstGeom prst="rect">
              <a:avLst/>
            </a:prstGeom>
            <a:noFill/>
          </p:spPr>
          <p:txBody>
            <a:bodyPr wrap="square" rtlCol="0" anchor="ctr">
              <a:spAutoFit/>
            </a:bodyPr>
            <a:lstStyle/>
            <a:p>
              <a:pPr algn="ctr"/>
              <a:r>
                <a:rPr lang="en-US" altLang="zh-CN" sz="900" dirty="0" smtClean="0">
                  <a:latin typeface="Arial" panose="020B0604020202020204" pitchFamily="34" charset="0"/>
                  <a:ea typeface="Arial Unicode MS" panose="020B0604020202020204" pitchFamily="34" charset="-122"/>
                  <a:cs typeface="Arial" panose="020B0604020202020204" pitchFamily="34" charset="0"/>
                </a:rPr>
                <a:t>UL Target Receive Power</a:t>
              </a:r>
              <a:endParaRPr lang="zh-CN" altLang="en-US" sz="900" dirty="0" smtClean="0">
                <a:latin typeface="Arial" panose="020B0604020202020204" pitchFamily="34" charset="0"/>
                <a:ea typeface="Arial Unicode MS" panose="020B0604020202020204" pitchFamily="34" charset="-122"/>
                <a:cs typeface="Arial" panose="020B0604020202020204" pitchFamily="34" charset="0"/>
              </a:endParaRPr>
            </a:p>
          </p:txBody>
        </p:sp>
        <p:cxnSp>
          <p:nvCxnSpPr>
            <p:cNvPr id="33" name="直接连接符 32"/>
            <p:cNvCxnSpPr/>
            <p:nvPr/>
          </p:nvCxnSpPr>
          <p:spPr bwMode="auto">
            <a:xfrm>
              <a:off x="11097368" y="2499881"/>
              <a:ext cx="0" cy="642937"/>
            </a:xfrm>
            <a:prstGeom prst="line">
              <a:avLst/>
            </a:prstGeom>
            <a:noFill/>
            <a:ln w="19050">
              <a:solidFill>
                <a:schemeClr val="tx1"/>
              </a:solidFill>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文本框 33"/>
            <p:cNvSpPr txBox="1"/>
            <p:nvPr/>
          </p:nvSpPr>
          <p:spPr>
            <a:xfrm>
              <a:off x="11151717" y="2611879"/>
              <a:ext cx="894970" cy="371253"/>
            </a:xfrm>
            <a:prstGeom prst="rect">
              <a:avLst/>
            </a:prstGeom>
            <a:noFill/>
          </p:spPr>
          <p:txBody>
            <a:bodyPr wrap="square" rtlCol="0" anchor="ctr">
              <a:spAutoFit/>
            </a:bodyPr>
            <a:lstStyle/>
            <a:p>
              <a:pPr algn="ctr"/>
              <a:r>
                <a:rPr lang="en-US" altLang="zh-CN" sz="900" dirty="0" smtClean="0">
                  <a:latin typeface="Arial" panose="020B0604020202020204" pitchFamily="34" charset="0"/>
                  <a:ea typeface="Arial Unicode MS" panose="020B0604020202020204" pitchFamily="34" charset="-122"/>
                  <a:cs typeface="Arial" panose="020B0604020202020204" pitchFamily="34" charset="0"/>
                </a:rPr>
                <a:t>Multiplexing Flag</a:t>
              </a:r>
              <a:endParaRPr lang="zh-CN" altLang="en-US" sz="900" dirty="0" smtClean="0">
                <a:latin typeface="Arial" panose="020B0604020202020204" pitchFamily="34" charset="0"/>
                <a:ea typeface="Arial Unicode MS" panose="020B0604020202020204" pitchFamily="34" charset="-122"/>
                <a:cs typeface="Arial" panose="020B0604020202020204" pitchFamily="34" charset="0"/>
              </a:endParaRPr>
            </a:p>
          </p:txBody>
        </p:sp>
        <p:sp>
          <p:nvSpPr>
            <p:cNvPr id="35" name="文本框 34"/>
            <p:cNvSpPr txBox="1"/>
            <p:nvPr/>
          </p:nvSpPr>
          <p:spPr>
            <a:xfrm>
              <a:off x="5973632" y="3205019"/>
              <a:ext cx="432048" cy="298691"/>
            </a:xfrm>
            <a:prstGeom prst="rect">
              <a:avLst/>
            </a:prstGeom>
            <a:noFill/>
          </p:spPr>
          <p:txBody>
            <a:bodyPr wrap="square" rtlCol="0">
              <a:spAutoFit/>
            </a:bodyPr>
            <a:lstStyle/>
            <a:p>
              <a:r>
                <a:rPr lang="en-US" altLang="zh-CN" sz="1000" dirty="0" smtClean="0">
                  <a:latin typeface="Arial" panose="020B0604020202020204" pitchFamily="34" charset="0"/>
                  <a:cs typeface="Arial" panose="020B0604020202020204" pitchFamily="34" charset="0"/>
                </a:rPr>
                <a:t>Bits:</a:t>
              </a:r>
              <a:endParaRPr lang="zh-CN" altLang="en-US" sz="1000" dirty="0" smtClean="0">
                <a:latin typeface="Arial" panose="020B0604020202020204" pitchFamily="34" charset="0"/>
                <a:cs typeface="Arial" panose="020B0604020202020204" pitchFamily="34" charset="0"/>
              </a:endParaRPr>
            </a:p>
          </p:txBody>
        </p:sp>
        <p:sp>
          <p:nvSpPr>
            <p:cNvPr id="36" name="文本框 35"/>
            <p:cNvSpPr txBox="1"/>
            <p:nvPr/>
          </p:nvSpPr>
          <p:spPr>
            <a:xfrm>
              <a:off x="6621704" y="3205019"/>
              <a:ext cx="397164" cy="298691"/>
            </a:xfrm>
            <a:prstGeom prst="rect">
              <a:avLst/>
            </a:prstGeom>
            <a:noFill/>
          </p:spPr>
          <p:txBody>
            <a:bodyPr wrap="square" rtlCol="0">
              <a:spAutoFit/>
            </a:bodyPr>
            <a:lstStyle/>
            <a:p>
              <a:r>
                <a:rPr lang="en-US" altLang="zh-CN" sz="1000" dirty="0" smtClean="0">
                  <a:latin typeface="Arial" panose="020B0604020202020204" pitchFamily="34" charset="0"/>
                  <a:cs typeface="Arial" panose="020B0604020202020204" pitchFamily="34" charset="0"/>
                </a:rPr>
                <a:t>12</a:t>
              </a:r>
              <a:endParaRPr lang="zh-CN" altLang="en-US" sz="1000" dirty="0" smtClean="0">
                <a:latin typeface="Arial" panose="020B0604020202020204" pitchFamily="34" charset="0"/>
                <a:cs typeface="Arial" panose="020B0604020202020204" pitchFamily="34" charset="0"/>
              </a:endParaRPr>
            </a:p>
          </p:txBody>
        </p:sp>
        <p:sp>
          <p:nvSpPr>
            <p:cNvPr id="37" name="文本框 36"/>
            <p:cNvSpPr txBox="1"/>
            <p:nvPr/>
          </p:nvSpPr>
          <p:spPr>
            <a:xfrm>
              <a:off x="8421904" y="3205019"/>
              <a:ext cx="397164" cy="298691"/>
            </a:xfrm>
            <a:prstGeom prst="rect">
              <a:avLst/>
            </a:prstGeom>
            <a:noFill/>
          </p:spPr>
          <p:txBody>
            <a:bodyPr wrap="square" rtlCol="0">
              <a:spAutoFit/>
            </a:bodyPr>
            <a:lstStyle/>
            <a:p>
              <a:pPr algn="ctr"/>
              <a:r>
                <a:rPr lang="en-US" altLang="zh-CN" sz="1000" dirty="0" smtClean="0">
                  <a:latin typeface="Arial" panose="020B0604020202020204" pitchFamily="34" charset="0"/>
                  <a:cs typeface="Arial" panose="020B0604020202020204" pitchFamily="34" charset="0"/>
                </a:rPr>
                <a:t>4</a:t>
              </a:r>
              <a:endParaRPr lang="zh-CN" altLang="en-US" sz="1000" dirty="0" smtClean="0">
                <a:latin typeface="Arial" panose="020B0604020202020204" pitchFamily="34" charset="0"/>
                <a:cs typeface="Arial" panose="020B0604020202020204" pitchFamily="34" charset="0"/>
              </a:endParaRPr>
            </a:p>
          </p:txBody>
        </p:sp>
        <p:sp>
          <p:nvSpPr>
            <p:cNvPr id="38" name="文本框 37"/>
            <p:cNvSpPr txBox="1"/>
            <p:nvPr/>
          </p:nvSpPr>
          <p:spPr>
            <a:xfrm>
              <a:off x="9465830" y="3205019"/>
              <a:ext cx="397164" cy="298691"/>
            </a:xfrm>
            <a:prstGeom prst="rect">
              <a:avLst/>
            </a:prstGeom>
            <a:noFill/>
          </p:spPr>
          <p:txBody>
            <a:bodyPr wrap="square" rtlCol="0">
              <a:spAutoFit/>
            </a:bodyPr>
            <a:lstStyle/>
            <a:p>
              <a:r>
                <a:rPr lang="en-US" altLang="zh-CN" sz="1000" dirty="0" smtClean="0">
                  <a:latin typeface="Arial" panose="020B0604020202020204" pitchFamily="34" charset="0"/>
                  <a:cs typeface="Arial" panose="020B0604020202020204" pitchFamily="34" charset="0"/>
                </a:rPr>
                <a:t>7</a:t>
              </a:r>
              <a:endParaRPr lang="zh-CN" altLang="en-US" sz="1000" dirty="0" smtClean="0">
                <a:latin typeface="Arial" panose="020B0604020202020204" pitchFamily="34" charset="0"/>
                <a:cs typeface="Arial" panose="020B0604020202020204" pitchFamily="34" charset="0"/>
              </a:endParaRPr>
            </a:p>
          </p:txBody>
        </p:sp>
        <p:sp>
          <p:nvSpPr>
            <p:cNvPr id="39" name="文本框 38"/>
            <p:cNvSpPr txBox="1"/>
            <p:nvPr/>
          </p:nvSpPr>
          <p:spPr>
            <a:xfrm>
              <a:off x="10481829" y="3205019"/>
              <a:ext cx="397164" cy="298691"/>
            </a:xfrm>
            <a:prstGeom prst="rect">
              <a:avLst/>
            </a:prstGeom>
            <a:noFill/>
          </p:spPr>
          <p:txBody>
            <a:bodyPr wrap="square" rtlCol="0">
              <a:spAutoFit/>
            </a:bodyPr>
            <a:lstStyle/>
            <a:p>
              <a:r>
                <a:rPr lang="en-US" altLang="zh-CN" sz="1000" dirty="0" smtClean="0">
                  <a:latin typeface="Arial" panose="020B0604020202020204" pitchFamily="34" charset="0"/>
                  <a:cs typeface="Arial" panose="020B0604020202020204" pitchFamily="34" charset="0"/>
                </a:rPr>
                <a:t>7</a:t>
              </a:r>
              <a:endParaRPr lang="zh-CN" altLang="en-US" sz="1000" dirty="0" smtClean="0">
                <a:latin typeface="Arial" panose="020B0604020202020204" pitchFamily="34" charset="0"/>
                <a:cs typeface="Arial" panose="020B0604020202020204" pitchFamily="34" charset="0"/>
              </a:endParaRPr>
            </a:p>
          </p:txBody>
        </p:sp>
        <p:sp>
          <p:nvSpPr>
            <p:cNvPr id="40" name="文本框 39"/>
            <p:cNvSpPr txBox="1"/>
            <p:nvPr/>
          </p:nvSpPr>
          <p:spPr>
            <a:xfrm>
              <a:off x="11556234" y="3205019"/>
              <a:ext cx="397164" cy="298691"/>
            </a:xfrm>
            <a:prstGeom prst="rect">
              <a:avLst/>
            </a:prstGeom>
            <a:noFill/>
          </p:spPr>
          <p:txBody>
            <a:bodyPr wrap="square" rtlCol="0">
              <a:spAutoFit/>
            </a:bodyPr>
            <a:lstStyle/>
            <a:p>
              <a:r>
                <a:rPr lang="en-US" altLang="zh-CN" sz="1000" dirty="0" smtClean="0">
                  <a:latin typeface="Arial" panose="020B0604020202020204" pitchFamily="34" charset="0"/>
                  <a:cs typeface="Arial" panose="020B0604020202020204" pitchFamily="34" charset="0"/>
                </a:rPr>
                <a:t>1</a:t>
              </a:r>
              <a:endParaRPr lang="zh-CN" altLang="en-US" sz="1000" dirty="0" smtClean="0">
                <a:latin typeface="Arial" panose="020B0604020202020204" pitchFamily="34" charset="0"/>
                <a:cs typeface="Arial" panose="020B0604020202020204" pitchFamily="34" charset="0"/>
              </a:endParaRPr>
            </a:p>
          </p:txBody>
        </p:sp>
        <p:sp>
          <p:nvSpPr>
            <p:cNvPr id="44" name="文本框 43"/>
            <p:cNvSpPr txBox="1"/>
            <p:nvPr/>
          </p:nvSpPr>
          <p:spPr>
            <a:xfrm>
              <a:off x="7485800" y="3205019"/>
              <a:ext cx="397164" cy="298691"/>
            </a:xfrm>
            <a:prstGeom prst="rect">
              <a:avLst/>
            </a:prstGeom>
            <a:noFill/>
          </p:spPr>
          <p:txBody>
            <a:bodyPr wrap="square" rtlCol="0">
              <a:spAutoFit/>
            </a:bodyPr>
            <a:lstStyle/>
            <a:p>
              <a:pPr algn="ctr"/>
              <a:r>
                <a:rPr lang="en-US" altLang="zh-CN" sz="1000" dirty="0">
                  <a:latin typeface="Arial" panose="020B0604020202020204" pitchFamily="34" charset="0"/>
                  <a:cs typeface="Arial" panose="020B0604020202020204" pitchFamily="34" charset="0"/>
                </a:rPr>
                <a:t>9</a:t>
              </a:r>
              <a:endParaRPr lang="zh-CN" altLang="en-US" sz="1000" dirty="0" smtClean="0">
                <a:latin typeface="Arial" panose="020B0604020202020204" pitchFamily="34" charset="0"/>
                <a:cs typeface="Arial" panose="020B0604020202020204" pitchFamily="34" charset="0"/>
              </a:endParaRPr>
            </a:p>
          </p:txBody>
        </p:sp>
      </p:grpSp>
      <p:sp>
        <p:nvSpPr>
          <p:cNvPr id="49" name="矩形 48"/>
          <p:cNvSpPr/>
          <p:nvPr/>
        </p:nvSpPr>
        <p:spPr>
          <a:xfrm>
            <a:off x="755576" y="4941168"/>
            <a:ext cx="2890535" cy="246221"/>
          </a:xfrm>
          <a:prstGeom prst="rect">
            <a:avLst/>
          </a:prstGeom>
        </p:spPr>
        <p:txBody>
          <a:bodyPr wrap="none">
            <a:spAutoFit/>
          </a:bodyPr>
          <a:lstStyle/>
          <a:p>
            <a:r>
              <a:rPr lang="en-US" altLang="zh-CN" sz="1000" dirty="0">
                <a:latin typeface="Arial" panose="020B0604020202020204" pitchFamily="34" charset="0"/>
                <a:cs typeface="Arial" panose="020B0604020202020204" pitchFamily="34" charset="0"/>
              </a:rPr>
              <a:t>Table 9-31k—Feedback Type subfield encoding</a:t>
            </a:r>
            <a:endParaRPr lang="zh-CN" altLang="en-US" sz="1000" dirty="0">
              <a:latin typeface="Arial" panose="020B0604020202020204" pitchFamily="34" charset="0"/>
              <a:cs typeface="Arial" panose="020B0604020202020204" pitchFamily="34" charset="0"/>
            </a:endParaRPr>
          </a:p>
        </p:txBody>
      </p:sp>
      <p:sp>
        <p:nvSpPr>
          <p:cNvPr id="50" name="矩形 49"/>
          <p:cNvSpPr/>
          <p:nvPr/>
        </p:nvSpPr>
        <p:spPr>
          <a:xfrm>
            <a:off x="5004048" y="4869160"/>
            <a:ext cx="2890535" cy="246221"/>
          </a:xfrm>
          <a:prstGeom prst="rect">
            <a:avLst/>
          </a:prstGeom>
        </p:spPr>
        <p:txBody>
          <a:bodyPr wrap="none">
            <a:spAutoFit/>
          </a:bodyPr>
          <a:lstStyle/>
          <a:p>
            <a:r>
              <a:rPr lang="en-US" altLang="zh-CN" sz="1000" dirty="0">
                <a:latin typeface="Arial" panose="020B0604020202020204" pitchFamily="34" charset="0"/>
                <a:cs typeface="Arial" panose="020B0604020202020204" pitchFamily="34" charset="0"/>
              </a:rPr>
              <a:t>Table 9-31k—Feedback Type subfield encoding</a:t>
            </a:r>
            <a:endParaRPr lang="zh-CN"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940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Recall GCR NFRP feedbacks[1]</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2</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
        <p:nvSpPr>
          <p:cNvPr id="8" name="矩形 7"/>
          <p:cNvSpPr/>
          <p:nvPr/>
        </p:nvSpPr>
        <p:spPr>
          <a:xfrm>
            <a:off x="179512" y="1556792"/>
            <a:ext cx="8640960" cy="584775"/>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en-US" altLang="zh-CN" sz="1600" dirty="0"/>
              <a:t>For a typical implementation of 40MHz BW, there are up to 18 </a:t>
            </a:r>
            <a:r>
              <a:rPr lang="en-US" altLang="zh-CN" sz="1600" dirty="0" err="1"/>
              <a:t>RUs.</a:t>
            </a:r>
            <a:r>
              <a:rPr lang="en-US" altLang="zh-CN" sz="1600" dirty="0"/>
              <a:t> 4 MU-BAR Triggers are needed to solicit BAs from each group transmission, if there are 60 recipients.</a:t>
            </a:r>
          </a:p>
        </p:txBody>
      </p:sp>
      <p:pic>
        <p:nvPicPr>
          <p:cNvPr id="9" name="图片 8"/>
          <p:cNvPicPr>
            <a:picLocks noChangeAspect="1"/>
          </p:cNvPicPr>
          <p:nvPr/>
        </p:nvPicPr>
        <p:blipFill>
          <a:blip r:embed="rId3"/>
          <a:stretch>
            <a:fillRect/>
          </a:stretch>
        </p:blipFill>
        <p:spPr>
          <a:xfrm>
            <a:off x="1115616" y="2492896"/>
            <a:ext cx="6973748" cy="1800200"/>
          </a:xfrm>
          <a:prstGeom prst="rect">
            <a:avLst/>
          </a:prstGeom>
        </p:spPr>
      </p:pic>
      <p:sp>
        <p:nvSpPr>
          <p:cNvPr id="66" name="矩形 65"/>
          <p:cNvSpPr/>
          <p:nvPr/>
        </p:nvSpPr>
        <p:spPr>
          <a:xfrm>
            <a:off x="179512" y="4606096"/>
            <a:ext cx="8640960" cy="1631216"/>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en-US" altLang="zh-CN" sz="1600" dirty="0" smtClean="0"/>
              <a:t>Note that, if the MCS is selected properly, most of the packets (90% or more) can be received by the recipients correctly.</a:t>
            </a:r>
          </a:p>
          <a:p>
            <a:pPr marL="742950" lvl="1" indent="-285750">
              <a:spcBef>
                <a:spcPts val="600"/>
              </a:spcBef>
              <a:spcAft>
                <a:spcPts val="600"/>
              </a:spcAft>
              <a:buFont typeface="Arial" panose="020B0604020202020204" pitchFamily="34" charset="0"/>
              <a:buChar char="•"/>
            </a:pPr>
            <a:r>
              <a:rPr lang="en-US" altLang="zh-CN" sz="1600" dirty="0" smtClean="0"/>
              <a:t>In case of multicast transmission, most recipients can decode the multicast A-MSDU correctly and only a few recipients would have decoding errors, so</a:t>
            </a:r>
          </a:p>
          <a:p>
            <a:pPr marL="1200150" lvl="2" indent="-285750">
              <a:spcBef>
                <a:spcPts val="600"/>
              </a:spcBef>
              <a:spcAft>
                <a:spcPts val="600"/>
              </a:spcAft>
              <a:buFont typeface="Arial" panose="020B0604020202020204" pitchFamily="34" charset="0"/>
              <a:buChar char="•"/>
            </a:pPr>
            <a:r>
              <a:rPr lang="en-US" altLang="zh-CN" sz="1600" dirty="0" smtClean="0"/>
              <a:t>The BA bitmaps from 90% of STAs are all 1s, which is only 1 bit info.</a:t>
            </a:r>
            <a:endParaRPr lang="en-US" altLang="zh-CN" sz="1600" dirty="0"/>
          </a:p>
        </p:txBody>
      </p:sp>
    </p:spTree>
    <p:extLst>
      <p:ext uri="{BB962C8B-B14F-4D97-AF65-F5344CB8AC3E}">
        <p14:creationId xmlns:p14="http://schemas.microsoft.com/office/powerpoint/2010/main" val="1225137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a:t>Recall GCR NFRP feedbacks[1</a:t>
            </a:r>
            <a:r>
              <a:rPr lang="en-US" altLang="zh-CN" dirty="0" smtClean="0"/>
              <a:t>] (2)</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3</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
        <p:nvSpPr>
          <p:cNvPr id="8" name="矩形 7"/>
          <p:cNvSpPr/>
          <p:nvPr/>
        </p:nvSpPr>
        <p:spPr>
          <a:xfrm>
            <a:off x="179512" y="1772816"/>
            <a:ext cx="8640960" cy="1877437"/>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en-US" altLang="zh-CN" sz="1600" dirty="0" smtClean="0"/>
              <a:t>NDP feedback is able to carry 1 bit info for many STAs</a:t>
            </a:r>
          </a:p>
          <a:p>
            <a:pPr marL="742950" lvl="1" indent="-285750">
              <a:spcBef>
                <a:spcPts val="600"/>
              </a:spcBef>
              <a:spcAft>
                <a:spcPts val="600"/>
              </a:spcAft>
              <a:buFont typeface="Arial" panose="020B0604020202020204" pitchFamily="34" charset="0"/>
              <a:buChar char="•"/>
            </a:pPr>
            <a:r>
              <a:rPr lang="en-US" altLang="zh-CN" sz="1600" dirty="0"/>
              <a:t>An AP can send a GCR NFRP Trigger frame after a multicast data frame</a:t>
            </a:r>
          </a:p>
          <a:p>
            <a:pPr marL="1200150" lvl="2" indent="-285750">
              <a:spcBef>
                <a:spcPts val="600"/>
              </a:spcBef>
              <a:spcAft>
                <a:spcPts val="600"/>
              </a:spcAft>
              <a:buFont typeface="Arial" panose="020B0604020202020204" pitchFamily="34" charset="0"/>
              <a:buChar char="•"/>
            </a:pPr>
            <a:r>
              <a:rPr lang="en-US" altLang="zh-CN" sz="1400" dirty="0"/>
              <a:t>A STA that decodes all MSDUs correctly would send a response on </a:t>
            </a:r>
            <a:r>
              <a:rPr lang="en-US" altLang="zh-CN" sz="1400" dirty="0" smtClean="0"/>
              <a:t>NDP_TONE_SET_0</a:t>
            </a:r>
            <a:endParaRPr lang="en-US" altLang="zh-CN" sz="1400" dirty="0"/>
          </a:p>
          <a:p>
            <a:pPr marL="1200150" lvl="2" indent="-285750">
              <a:spcBef>
                <a:spcPts val="600"/>
              </a:spcBef>
              <a:spcAft>
                <a:spcPts val="600"/>
              </a:spcAft>
              <a:buFont typeface="Arial" panose="020B0604020202020204" pitchFamily="34" charset="0"/>
              <a:buChar char="•"/>
            </a:pPr>
            <a:r>
              <a:rPr lang="en-US" altLang="zh-CN" sz="1400" dirty="0"/>
              <a:t>A STA that has </a:t>
            </a:r>
            <a:r>
              <a:rPr lang="en-US" altLang="zh-CN" sz="1400" dirty="0" smtClean="0"/>
              <a:t>at least one errors </a:t>
            </a:r>
            <a:r>
              <a:rPr lang="en-US" altLang="zh-CN" sz="1400" dirty="0"/>
              <a:t>would send a response on </a:t>
            </a:r>
            <a:r>
              <a:rPr lang="en-US" altLang="zh-CN" sz="1400" dirty="0" smtClean="0"/>
              <a:t>NDP_TONE_SET_1</a:t>
            </a:r>
            <a:endParaRPr lang="en-US" altLang="zh-CN" sz="1400" dirty="0"/>
          </a:p>
          <a:p>
            <a:pPr marL="742950" lvl="1" indent="-285750">
              <a:spcBef>
                <a:spcPts val="600"/>
              </a:spcBef>
              <a:spcAft>
                <a:spcPts val="600"/>
              </a:spcAft>
              <a:buFont typeface="Arial" panose="020B0604020202020204" pitchFamily="34" charset="0"/>
              <a:buChar char="•"/>
            </a:pPr>
            <a:endParaRPr lang="en-US" altLang="zh-CN" sz="1600" dirty="0"/>
          </a:p>
        </p:txBody>
      </p:sp>
      <p:pic>
        <p:nvPicPr>
          <p:cNvPr id="10" name="图片 9"/>
          <p:cNvPicPr>
            <a:picLocks noChangeAspect="1"/>
          </p:cNvPicPr>
          <p:nvPr/>
        </p:nvPicPr>
        <p:blipFill>
          <a:blip r:embed="rId3"/>
          <a:stretch>
            <a:fillRect/>
          </a:stretch>
        </p:blipFill>
        <p:spPr>
          <a:xfrm>
            <a:off x="1115616" y="4653136"/>
            <a:ext cx="7193526" cy="1656184"/>
          </a:xfrm>
          <a:prstGeom prst="rect">
            <a:avLst/>
          </a:prstGeom>
        </p:spPr>
      </p:pic>
      <p:sp>
        <p:nvSpPr>
          <p:cNvPr id="66" name="矩形 65"/>
          <p:cNvSpPr/>
          <p:nvPr/>
        </p:nvSpPr>
        <p:spPr>
          <a:xfrm>
            <a:off x="179512" y="3501008"/>
            <a:ext cx="8424936" cy="1077218"/>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en-US" altLang="zh-CN" sz="1600" dirty="0" smtClean="0"/>
              <a:t>By GCR NFRP, the AP would know which STAs receive all MSDUs and which STA has at least one errors. Since the AP only need to solicit BAs from a very small fraction of recipients, BA signaling overhead can be reduced(by 50% of signaling in this example. Refer to backup page for more data).</a:t>
            </a:r>
            <a:endParaRPr lang="en-US" altLang="zh-CN" sz="1600" dirty="0"/>
          </a:p>
        </p:txBody>
      </p:sp>
    </p:spTree>
    <p:extLst>
      <p:ext uri="{BB962C8B-B14F-4D97-AF65-F5344CB8AC3E}">
        <p14:creationId xmlns:p14="http://schemas.microsoft.com/office/powerpoint/2010/main" val="2742087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Use cases - VR training/education</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4</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
        <p:nvSpPr>
          <p:cNvPr id="32" name="矩形 31"/>
          <p:cNvSpPr/>
          <p:nvPr/>
        </p:nvSpPr>
        <p:spPr>
          <a:xfrm>
            <a:off x="683568" y="3861048"/>
            <a:ext cx="3672408" cy="2616101"/>
          </a:xfrm>
          <a:prstGeom prst="rect">
            <a:avLst/>
          </a:prstGeom>
        </p:spPr>
        <p:txBody>
          <a:bodyPr wrap="square">
            <a:spAutoFit/>
          </a:bodyPr>
          <a:lstStyle/>
          <a:p>
            <a:pPr>
              <a:spcBef>
                <a:spcPts val="600"/>
              </a:spcBef>
              <a:spcAft>
                <a:spcPts val="600"/>
              </a:spcAft>
            </a:pPr>
            <a:r>
              <a:rPr lang="en-US" altLang="zh-CN" sz="1600" dirty="0" smtClean="0"/>
              <a:t>Scenario:</a:t>
            </a:r>
          </a:p>
          <a:p>
            <a:pPr marL="285750" indent="-285750">
              <a:spcBef>
                <a:spcPts val="600"/>
              </a:spcBef>
              <a:spcAft>
                <a:spcPts val="600"/>
              </a:spcAft>
              <a:buFont typeface="Arial" panose="020B0604020202020204" pitchFamily="34" charset="0"/>
              <a:buChar char="•"/>
            </a:pPr>
            <a:r>
              <a:rPr lang="en-US" altLang="zh-CN" sz="1600" dirty="0" smtClean="0"/>
              <a:t>VR training and VR education are emerging  in many areas: colleges, vocational training, popular science shows etc. </a:t>
            </a:r>
          </a:p>
          <a:p>
            <a:pPr marL="285750" indent="-285750">
              <a:spcBef>
                <a:spcPts val="600"/>
              </a:spcBef>
              <a:spcAft>
                <a:spcPts val="600"/>
              </a:spcAft>
              <a:buFont typeface="Arial" panose="020B0604020202020204" pitchFamily="34" charset="0"/>
              <a:buChar char="•"/>
            </a:pPr>
            <a:r>
              <a:rPr lang="en-US" altLang="zh-CN" sz="1600" dirty="0" smtClean="0"/>
              <a:t>In implementation, APs and VR helmets would be chosen deliberately, and those devices supporting multicast features would be more competitive </a:t>
            </a:r>
            <a:endParaRPr lang="zh-CN" altLang="en-US" sz="1600" dirty="0"/>
          </a:p>
        </p:txBody>
      </p:sp>
      <p:pic>
        <p:nvPicPr>
          <p:cNvPr id="11" name="图片 10"/>
          <p:cNvPicPr>
            <a:picLocks noChangeAspect="1"/>
          </p:cNvPicPr>
          <p:nvPr/>
        </p:nvPicPr>
        <p:blipFill>
          <a:blip r:embed="rId3"/>
          <a:stretch>
            <a:fillRect/>
          </a:stretch>
        </p:blipFill>
        <p:spPr>
          <a:xfrm>
            <a:off x="899591" y="1844824"/>
            <a:ext cx="3215220" cy="1512168"/>
          </a:xfrm>
          <a:prstGeom prst="rect">
            <a:avLst/>
          </a:prstGeom>
        </p:spPr>
      </p:pic>
      <p:sp>
        <p:nvSpPr>
          <p:cNvPr id="12" name="矩形 11"/>
          <p:cNvSpPr/>
          <p:nvPr/>
        </p:nvSpPr>
        <p:spPr>
          <a:xfrm>
            <a:off x="1259632" y="3429000"/>
            <a:ext cx="2287806" cy="276999"/>
          </a:xfrm>
          <a:prstGeom prst="rect">
            <a:avLst/>
          </a:prstGeom>
        </p:spPr>
        <p:txBody>
          <a:bodyPr wrap="none">
            <a:spAutoFit/>
          </a:bodyPr>
          <a:lstStyle/>
          <a:p>
            <a:r>
              <a:rPr lang="en-US" altLang="zh-CN" dirty="0" smtClean="0"/>
              <a:t>VR training in a driving school[2]</a:t>
            </a:r>
          </a:p>
        </p:txBody>
      </p:sp>
      <p:pic>
        <p:nvPicPr>
          <p:cNvPr id="7" name="图片 6"/>
          <p:cNvPicPr>
            <a:picLocks noChangeAspect="1"/>
          </p:cNvPicPr>
          <p:nvPr/>
        </p:nvPicPr>
        <p:blipFill>
          <a:blip r:embed="rId4"/>
          <a:stretch>
            <a:fillRect/>
          </a:stretch>
        </p:blipFill>
        <p:spPr>
          <a:xfrm>
            <a:off x="4932040" y="1844824"/>
            <a:ext cx="3343437" cy="1771486"/>
          </a:xfrm>
          <a:prstGeom prst="rect">
            <a:avLst/>
          </a:prstGeom>
        </p:spPr>
      </p:pic>
      <p:sp>
        <p:nvSpPr>
          <p:cNvPr id="13" name="文本框 12"/>
          <p:cNvSpPr txBox="1"/>
          <p:nvPr/>
        </p:nvSpPr>
        <p:spPr>
          <a:xfrm>
            <a:off x="5940152" y="1916832"/>
            <a:ext cx="1080120" cy="276999"/>
          </a:xfrm>
          <a:prstGeom prst="rect">
            <a:avLst/>
          </a:prstGeom>
          <a:noFill/>
        </p:spPr>
        <p:txBody>
          <a:bodyPr wrap="square" rtlCol="0">
            <a:spAutoFit/>
          </a:bodyPr>
          <a:lstStyle/>
          <a:p>
            <a:r>
              <a:rPr lang="en-US" altLang="zh-CN" dirty="0"/>
              <a:t>l</a:t>
            </a:r>
            <a:r>
              <a:rPr lang="en-US" altLang="zh-CN" dirty="0" smtClean="0"/>
              <a:t>ocal subnet</a:t>
            </a:r>
            <a:endParaRPr lang="zh-CN" altLang="en-US" dirty="0"/>
          </a:p>
        </p:txBody>
      </p:sp>
      <p:sp>
        <p:nvSpPr>
          <p:cNvPr id="16" name="矩形 15"/>
          <p:cNvSpPr/>
          <p:nvPr/>
        </p:nvSpPr>
        <p:spPr>
          <a:xfrm>
            <a:off x="4932040" y="3857560"/>
            <a:ext cx="3600399" cy="2523768"/>
          </a:xfrm>
          <a:prstGeom prst="rect">
            <a:avLst/>
          </a:prstGeom>
        </p:spPr>
        <p:txBody>
          <a:bodyPr wrap="square">
            <a:spAutoFit/>
          </a:bodyPr>
          <a:lstStyle/>
          <a:p>
            <a:pPr>
              <a:spcBef>
                <a:spcPts val="600"/>
              </a:spcBef>
              <a:spcAft>
                <a:spcPts val="600"/>
              </a:spcAft>
            </a:pPr>
            <a:r>
              <a:rPr lang="en-US" altLang="zh-CN" sz="1600" dirty="0" smtClean="0"/>
              <a:t>Topology:</a:t>
            </a:r>
          </a:p>
          <a:p>
            <a:pPr marL="285750" indent="-285750">
              <a:spcBef>
                <a:spcPts val="600"/>
              </a:spcBef>
              <a:spcAft>
                <a:spcPts val="600"/>
              </a:spcAft>
              <a:buFont typeface="Arial" panose="020B0604020202020204" pitchFamily="34" charset="0"/>
              <a:buChar char="•"/>
            </a:pPr>
            <a:r>
              <a:rPr lang="en-US" altLang="zh-CN" sz="1600" dirty="0" smtClean="0"/>
              <a:t>VR streaming servers are usually within a local subnet and the VR streams would not across the gateway or any router.</a:t>
            </a:r>
          </a:p>
          <a:p>
            <a:pPr marL="285750" indent="-285750">
              <a:spcBef>
                <a:spcPts val="600"/>
              </a:spcBef>
              <a:spcAft>
                <a:spcPts val="600"/>
              </a:spcAft>
              <a:buFont typeface="Arial" panose="020B0604020202020204" pitchFamily="34" charset="0"/>
              <a:buChar char="•"/>
            </a:pPr>
            <a:r>
              <a:rPr lang="en-US" altLang="zh-CN" sz="1600" dirty="0" smtClean="0"/>
              <a:t>VR streams are downlink, from the VR server to multiple VR helmets.</a:t>
            </a:r>
          </a:p>
          <a:p>
            <a:pPr marL="285750" indent="-285750">
              <a:spcBef>
                <a:spcPts val="600"/>
              </a:spcBef>
              <a:spcAft>
                <a:spcPts val="600"/>
              </a:spcAft>
              <a:buFont typeface="Arial" panose="020B0604020202020204" pitchFamily="34" charset="0"/>
              <a:buChar char="•"/>
            </a:pPr>
            <a:endParaRPr lang="zh-CN" altLang="en-US" sz="1600" dirty="0"/>
          </a:p>
        </p:txBody>
      </p:sp>
    </p:spTree>
    <p:extLst>
      <p:ext uri="{BB962C8B-B14F-4D97-AF65-F5344CB8AC3E}">
        <p14:creationId xmlns:p14="http://schemas.microsoft.com/office/powerpoint/2010/main" val="1276552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Use cases – Intelligent screen</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5</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pic>
        <p:nvPicPr>
          <p:cNvPr id="1028" name="Picture 4" descr="https://i2.kknews.cc/SIG=31ilr23/ctp-vzntr/p854o158s5q944p389rn07p4qn7o24q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7" y="1671191"/>
            <a:ext cx="2996815" cy="190182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971600" y="3615407"/>
            <a:ext cx="2739853" cy="276999"/>
          </a:xfrm>
          <a:prstGeom prst="rect">
            <a:avLst/>
          </a:prstGeom>
        </p:spPr>
        <p:txBody>
          <a:bodyPr wrap="none">
            <a:spAutoFit/>
          </a:bodyPr>
          <a:lstStyle/>
          <a:p>
            <a:r>
              <a:rPr lang="en-US" altLang="zh-CN" dirty="0" err="1" smtClean="0"/>
              <a:t>Iscreen</a:t>
            </a:r>
            <a:r>
              <a:rPr lang="en-US" altLang="zh-CN" dirty="0" smtClean="0"/>
              <a:t>: screen sharing and interaction[3]</a:t>
            </a:r>
          </a:p>
        </p:txBody>
      </p:sp>
      <p:sp>
        <p:nvSpPr>
          <p:cNvPr id="14" name="矩形 13"/>
          <p:cNvSpPr/>
          <p:nvPr/>
        </p:nvSpPr>
        <p:spPr>
          <a:xfrm>
            <a:off x="683568" y="3933056"/>
            <a:ext cx="3672408" cy="2462213"/>
          </a:xfrm>
          <a:prstGeom prst="rect">
            <a:avLst/>
          </a:prstGeom>
        </p:spPr>
        <p:txBody>
          <a:bodyPr wrap="square">
            <a:spAutoFit/>
          </a:bodyPr>
          <a:lstStyle/>
          <a:p>
            <a:pPr>
              <a:spcBef>
                <a:spcPts val="600"/>
              </a:spcBef>
              <a:spcAft>
                <a:spcPts val="600"/>
              </a:spcAft>
            </a:pPr>
            <a:r>
              <a:rPr lang="en-US" altLang="zh-CN" sz="1600" dirty="0" smtClean="0"/>
              <a:t>Scenario:</a:t>
            </a:r>
          </a:p>
          <a:p>
            <a:pPr marL="285750" indent="-285750">
              <a:spcBef>
                <a:spcPts val="600"/>
              </a:spcBef>
              <a:spcAft>
                <a:spcPts val="600"/>
              </a:spcAft>
              <a:buFont typeface="Arial" panose="020B0604020202020204" pitchFamily="34" charset="0"/>
              <a:buChar char="•"/>
            </a:pPr>
            <a:r>
              <a:rPr lang="en-US" altLang="zh-CN" sz="1600" dirty="0" smtClean="0"/>
              <a:t>Intelligent screens are very popular in multimedia classrooms/meeting room now: Each audient would have a pad screen in front of him or her and the screen is synchronized to the lecturer’s screen. So the audients don’t have to peer at the projector’s screen from the back rows.</a:t>
            </a:r>
          </a:p>
        </p:txBody>
      </p:sp>
      <p:pic>
        <p:nvPicPr>
          <p:cNvPr id="1024" name="图片 1023"/>
          <p:cNvPicPr>
            <a:picLocks noChangeAspect="1"/>
          </p:cNvPicPr>
          <p:nvPr/>
        </p:nvPicPr>
        <p:blipFill>
          <a:blip r:embed="rId4"/>
          <a:stretch>
            <a:fillRect/>
          </a:stretch>
        </p:blipFill>
        <p:spPr>
          <a:xfrm>
            <a:off x="5220072" y="1772816"/>
            <a:ext cx="3049012" cy="1897234"/>
          </a:xfrm>
          <a:prstGeom prst="rect">
            <a:avLst/>
          </a:prstGeom>
        </p:spPr>
      </p:pic>
      <p:sp>
        <p:nvSpPr>
          <p:cNvPr id="67" name="矩形 66"/>
          <p:cNvSpPr/>
          <p:nvPr/>
        </p:nvSpPr>
        <p:spPr>
          <a:xfrm>
            <a:off x="4932040" y="3861048"/>
            <a:ext cx="3600399" cy="2769989"/>
          </a:xfrm>
          <a:prstGeom prst="rect">
            <a:avLst/>
          </a:prstGeom>
        </p:spPr>
        <p:txBody>
          <a:bodyPr wrap="square">
            <a:spAutoFit/>
          </a:bodyPr>
          <a:lstStyle/>
          <a:p>
            <a:pPr>
              <a:spcBef>
                <a:spcPts val="600"/>
              </a:spcBef>
              <a:spcAft>
                <a:spcPts val="600"/>
              </a:spcAft>
            </a:pPr>
            <a:r>
              <a:rPr lang="en-US" altLang="zh-CN" sz="1600" dirty="0" smtClean="0"/>
              <a:t>Topology:</a:t>
            </a:r>
          </a:p>
          <a:p>
            <a:pPr marL="285750" indent="-285750">
              <a:spcBef>
                <a:spcPts val="600"/>
              </a:spcBef>
              <a:spcAft>
                <a:spcPts val="600"/>
              </a:spcAft>
              <a:buFont typeface="Arial" panose="020B0604020202020204" pitchFamily="34" charset="0"/>
              <a:buChar char="•"/>
            </a:pPr>
            <a:r>
              <a:rPr lang="en-US" altLang="zh-CN" sz="1600" dirty="0" smtClean="0"/>
              <a:t>The devices (AP, PAD and PC) in those scenarios are usually chosen </a:t>
            </a:r>
            <a:r>
              <a:rPr lang="en-US" altLang="zh-CN" sz="1600" dirty="0"/>
              <a:t>deliberately </a:t>
            </a:r>
            <a:endParaRPr lang="en-US" altLang="zh-CN" sz="1600" dirty="0" smtClean="0"/>
          </a:p>
          <a:p>
            <a:pPr marL="285750" indent="-285750">
              <a:spcBef>
                <a:spcPts val="600"/>
              </a:spcBef>
              <a:spcAft>
                <a:spcPts val="600"/>
              </a:spcAft>
              <a:buFont typeface="Arial" panose="020B0604020202020204" pitchFamily="34" charset="0"/>
              <a:buChar char="•"/>
            </a:pPr>
            <a:r>
              <a:rPr lang="en-US" altLang="zh-CN" sz="1600" dirty="0" smtClean="0"/>
              <a:t>The traffic stream is transmitted in a local subnet(screen sharing, interactions). An AP multicast live stream to audient’s PAD.</a:t>
            </a:r>
          </a:p>
          <a:p>
            <a:pPr>
              <a:spcBef>
                <a:spcPts val="600"/>
              </a:spcBef>
              <a:spcAft>
                <a:spcPts val="600"/>
              </a:spcAft>
            </a:pPr>
            <a:endParaRPr lang="zh-CN" altLang="en-US" sz="1600" dirty="0"/>
          </a:p>
        </p:txBody>
      </p:sp>
    </p:spTree>
    <p:extLst>
      <p:ext uri="{BB962C8B-B14F-4D97-AF65-F5344CB8AC3E}">
        <p14:creationId xmlns:p14="http://schemas.microsoft.com/office/powerpoint/2010/main" val="234372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Use cases – Industry manufacture</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6</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pic>
        <p:nvPicPr>
          <p:cNvPr id="1030" name="Picture 6" descr="https://mp.ofweek.com/Upload/News/Img/member9878/201904/wx_article_20190403183503_l5thn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3096344" cy="1745994"/>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1070898" y="3368025"/>
            <a:ext cx="2492990" cy="276999"/>
          </a:xfrm>
          <a:prstGeom prst="rect">
            <a:avLst/>
          </a:prstGeom>
        </p:spPr>
        <p:txBody>
          <a:bodyPr wrap="none">
            <a:spAutoFit/>
          </a:bodyPr>
          <a:lstStyle/>
          <a:p>
            <a:r>
              <a:rPr lang="en-US" altLang="zh-CN" dirty="0" smtClean="0"/>
              <a:t>Mobile phone testing and OS loading</a:t>
            </a:r>
          </a:p>
        </p:txBody>
      </p:sp>
      <p:sp>
        <p:nvSpPr>
          <p:cNvPr id="10" name="矩形 9"/>
          <p:cNvSpPr/>
          <p:nvPr/>
        </p:nvSpPr>
        <p:spPr>
          <a:xfrm>
            <a:off x="683568" y="3645024"/>
            <a:ext cx="3672408" cy="2769989"/>
          </a:xfrm>
          <a:prstGeom prst="rect">
            <a:avLst/>
          </a:prstGeom>
        </p:spPr>
        <p:txBody>
          <a:bodyPr wrap="square">
            <a:spAutoFit/>
          </a:bodyPr>
          <a:lstStyle/>
          <a:p>
            <a:pPr>
              <a:spcBef>
                <a:spcPts val="600"/>
              </a:spcBef>
              <a:spcAft>
                <a:spcPts val="600"/>
              </a:spcAft>
            </a:pPr>
            <a:r>
              <a:rPr lang="en-US" altLang="zh-CN" sz="1600" dirty="0" smtClean="0"/>
              <a:t>Scenario:</a:t>
            </a:r>
          </a:p>
          <a:p>
            <a:pPr marL="285750" indent="-285750">
              <a:spcBef>
                <a:spcPts val="600"/>
              </a:spcBef>
              <a:spcAft>
                <a:spcPts val="600"/>
              </a:spcAft>
              <a:buFont typeface="Arial" panose="020B0604020202020204" pitchFamily="34" charset="0"/>
              <a:buChar char="•"/>
            </a:pPr>
            <a:r>
              <a:rPr lang="en-US" altLang="zh-CN" sz="1600" dirty="0" smtClean="0"/>
              <a:t>In a mobile phone factory, hundreds of phones would be put in a test chamber for pre-delivery test.</a:t>
            </a:r>
          </a:p>
          <a:p>
            <a:pPr marL="285750" indent="-285750">
              <a:spcBef>
                <a:spcPts val="600"/>
              </a:spcBef>
              <a:spcAft>
                <a:spcPts val="600"/>
              </a:spcAft>
              <a:buFont typeface="Arial" panose="020B0604020202020204" pitchFamily="34" charset="0"/>
              <a:buChar char="•"/>
            </a:pPr>
            <a:r>
              <a:rPr lang="en-US" altLang="zh-CN" sz="1600" dirty="0" smtClean="0"/>
              <a:t>In this stage, </a:t>
            </a:r>
            <a:r>
              <a:rPr lang="en-US" altLang="zh-CN" sz="1600" dirty="0"/>
              <a:t>the operating </a:t>
            </a:r>
            <a:r>
              <a:rPr lang="en-US" altLang="zh-CN" sz="1600" dirty="0" smtClean="0"/>
              <a:t>system </a:t>
            </a:r>
            <a:r>
              <a:rPr lang="en-US" altLang="zh-CN" sz="1600" dirty="0"/>
              <a:t>of </a:t>
            </a:r>
            <a:r>
              <a:rPr lang="en-US" altLang="zh-CN" sz="1600" dirty="0" smtClean="0"/>
              <a:t>each phone would </a:t>
            </a:r>
            <a:r>
              <a:rPr lang="en-US" altLang="zh-CN" sz="1600" dirty="0"/>
              <a:t>be updated from factory version to consumer version</a:t>
            </a:r>
            <a:r>
              <a:rPr lang="en-US" altLang="zh-CN" sz="1600" dirty="0" smtClean="0"/>
              <a:t>.</a:t>
            </a:r>
          </a:p>
          <a:p>
            <a:pPr marL="285750" indent="-285750">
              <a:spcBef>
                <a:spcPts val="600"/>
              </a:spcBef>
              <a:spcAft>
                <a:spcPts val="600"/>
              </a:spcAft>
              <a:buFont typeface="Arial" panose="020B0604020202020204" pitchFamily="34" charset="0"/>
              <a:buChar char="•"/>
            </a:pPr>
            <a:r>
              <a:rPr lang="en-US" altLang="zh-CN" sz="1600" dirty="0" smtClean="0"/>
              <a:t>To download such a big file, multicast is much more efficient than unicast.</a:t>
            </a:r>
          </a:p>
        </p:txBody>
      </p:sp>
      <p:pic>
        <p:nvPicPr>
          <p:cNvPr id="11" name="图片 10"/>
          <p:cNvPicPr>
            <a:picLocks noChangeAspect="1"/>
          </p:cNvPicPr>
          <p:nvPr/>
        </p:nvPicPr>
        <p:blipFill>
          <a:blip r:embed="rId4"/>
          <a:stretch>
            <a:fillRect/>
          </a:stretch>
        </p:blipFill>
        <p:spPr>
          <a:xfrm>
            <a:off x="5076056" y="1654209"/>
            <a:ext cx="2818594" cy="1846799"/>
          </a:xfrm>
          <a:prstGeom prst="rect">
            <a:avLst/>
          </a:prstGeom>
        </p:spPr>
      </p:pic>
      <p:sp>
        <p:nvSpPr>
          <p:cNvPr id="16" name="矩形 15"/>
          <p:cNvSpPr/>
          <p:nvPr/>
        </p:nvSpPr>
        <p:spPr>
          <a:xfrm>
            <a:off x="4788024" y="3645024"/>
            <a:ext cx="3672408" cy="2277547"/>
          </a:xfrm>
          <a:prstGeom prst="rect">
            <a:avLst/>
          </a:prstGeom>
        </p:spPr>
        <p:txBody>
          <a:bodyPr wrap="square">
            <a:spAutoFit/>
          </a:bodyPr>
          <a:lstStyle/>
          <a:p>
            <a:pPr>
              <a:spcBef>
                <a:spcPts val="600"/>
              </a:spcBef>
              <a:spcAft>
                <a:spcPts val="600"/>
              </a:spcAft>
            </a:pPr>
            <a:r>
              <a:rPr lang="en-US" altLang="zh-CN" sz="1600" dirty="0" smtClean="0"/>
              <a:t>Topology</a:t>
            </a:r>
          </a:p>
          <a:p>
            <a:pPr marL="285750" indent="-285750">
              <a:spcBef>
                <a:spcPts val="600"/>
              </a:spcBef>
              <a:spcAft>
                <a:spcPts val="600"/>
              </a:spcAft>
              <a:buFont typeface="Arial" panose="020B0604020202020204" pitchFamily="34" charset="0"/>
              <a:buChar char="•"/>
            </a:pPr>
            <a:r>
              <a:rPr lang="en-US" altLang="zh-CN" sz="1600" dirty="0" smtClean="0"/>
              <a:t>An IPC is connected to an AP with cable directly.</a:t>
            </a:r>
          </a:p>
          <a:p>
            <a:pPr marL="285750" indent="-285750">
              <a:spcBef>
                <a:spcPts val="600"/>
              </a:spcBef>
              <a:spcAft>
                <a:spcPts val="600"/>
              </a:spcAft>
              <a:buFont typeface="Arial" panose="020B0604020202020204" pitchFamily="34" charset="0"/>
              <a:buChar char="•"/>
            </a:pPr>
            <a:r>
              <a:rPr lang="en-US" altLang="zh-CN" sz="1600" dirty="0" smtClean="0"/>
              <a:t>Mobile phones are put closely to each other in a chamber</a:t>
            </a:r>
          </a:p>
          <a:p>
            <a:pPr marL="285750" indent="-285750">
              <a:spcBef>
                <a:spcPts val="600"/>
              </a:spcBef>
              <a:spcAft>
                <a:spcPts val="600"/>
              </a:spcAft>
              <a:buFont typeface="Arial" panose="020B0604020202020204" pitchFamily="34" charset="0"/>
              <a:buChar char="•"/>
            </a:pPr>
            <a:r>
              <a:rPr lang="en-US" altLang="zh-CN" sz="1600" dirty="0" smtClean="0"/>
              <a:t>Test software or OS files are multicast from IPC to mobile phones</a:t>
            </a:r>
          </a:p>
        </p:txBody>
      </p:sp>
    </p:spTree>
    <p:extLst>
      <p:ext uri="{BB962C8B-B14F-4D97-AF65-F5344CB8AC3E}">
        <p14:creationId xmlns:p14="http://schemas.microsoft.com/office/powerpoint/2010/main" val="3409827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8280920" cy="1159024"/>
          </a:xfrm>
        </p:spPr>
        <p:txBody>
          <a:bodyPr/>
          <a:lstStyle/>
          <a:p>
            <a:r>
              <a:rPr lang="en-US" altLang="zh-CN" dirty="0" smtClean="0"/>
              <a:t>Discussion on GCR NFRP acknowledgment</a:t>
            </a:r>
            <a:endParaRPr lang="zh-CN" altLang="en-US" dirty="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7</a:t>
            </a:fld>
            <a:endParaRPr lang="en-GB"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日期占位符 4"/>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
        <p:nvSpPr>
          <p:cNvPr id="8" name="矩形 7"/>
          <p:cNvSpPr/>
          <p:nvPr/>
        </p:nvSpPr>
        <p:spPr>
          <a:xfrm>
            <a:off x="251520" y="1628800"/>
            <a:ext cx="8352928" cy="4370427"/>
          </a:xfrm>
          <a:prstGeom prst="rect">
            <a:avLst/>
          </a:prstGeom>
        </p:spPr>
        <p:txBody>
          <a:bodyPr wrap="square">
            <a:spAutoFit/>
          </a:bodyPr>
          <a:lstStyle/>
          <a:p>
            <a:pPr lvl="1">
              <a:spcBef>
                <a:spcPts val="600"/>
              </a:spcBef>
              <a:spcAft>
                <a:spcPts val="600"/>
              </a:spcAft>
            </a:pPr>
            <a:r>
              <a:rPr lang="en-US" altLang="zh-CN" sz="1600" dirty="0" smtClean="0"/>
              <a:t>Use cases: </a:t>
            </a:r>
          </a:p>
          <a:p>
            <a:pPr marL="742950" lvl="1" indent="-285750">
              <a:spcBef>
                <a:spcPts val="600"/>
              </a:spcBef>
              <a:spcAft>
                <a:spcPts val="600"/>
              </a:spcAft>
              <a:buFont typeface="Arial" panose="020B0604020202020204" pitchFamily="34" charset="0"/>
              <a:buChar char="•"/>
            </a:pPr>
            <a:r>
              <a:rPr lang="en-US" altLang="zh-CN" sz="1600" dirty="0" smtClean="0"/>
              <a:t>It’s not so common at home that an AP multicast to many clients. However, there are a lot of application scenarios in enterprise and industry WLAN, where multicast transmissions usually occur within a local subnet(avoiding IP routing problems in WAN routers).</a:t>
            </a:r>
          </a:p>
          <a:p>
            <a:pPr marL="742950" lvl="1" indent="-285750">
              <a:spcBef>
                <a:spcPts val="600"/>
              </a:spcBef>
              <a:spcAft>
                <a:spcPts val="600"/>
              </a:spcAft>
              <a:buFont typeface="Arial" panose="020B0604020202020204" pitchFamily="34" charset="0"/>
              <a:buChar char="•"/>
            </a:pPr>
            <a:r>
              <a:rPr lang="en-US" altLang="zh-CN" sz="1600" dirty="0"/>
              <a:t>The gains of NFRP based feedbacks is getting higher as the number of recipients getting </a:t>
            </a:r>
            <a:r>
              <a:rPr lang="en-US" altLang="zh-CN" sz="1600" dirty="0" smtClean="0"/>
              <a:t>larger (refer to [1] for more details).</a:t>
            </a:r>
            <a:endParaRPr lang="en-US" altLang="zh-CN" sz="1600" dirty="0"/>
          </a:p>
          <a:p>
            <a:pPr lvl="1">
              <a:spcBef>
                <a:spcPts val="600"/>
              </a:spcBef>
              <a:spcAft>
                <a:spcPts val="600"/>
              </a:spcAft>
            </a:pPr>
            <a:r>
              <a:rPr lang="en-US" altLang="zh-CN" sz="1600" dirty="0" smtClean="0"/>
              <a:t>Supportive of basic NFRP:</a:t>
            </a:r>
          </a:p>
          <a:p>
            <a:pPr marL="742950" lvl="1" indent="-285750">
              <a:spcBef>
                <a:spcPts val="600"/>
              </a:spcBef>
              <a:spcAft>
                <a:spcPts val="600"/>
              </a:spcAft>
              <a:buFont typeface="Arial" panose="020B0604020202020204" pitchFamily="34" charset="0"/>
              <a:buChar char="•"/>
            </a:pPr>
            <a:r>
              <a:rPr lang="en-US" altLang="zh-CN" sz="1600" dirty="0" smtClean="0"/>
              <a:t>In many cases, the clients can be selected on purpose to support multicast features. So it less critical whether a feature is supported by the majority of WLAN devices on market.</a:t>
            </a:r>
          </a:p>
          <a:p>
            <a:pPr marL="742950" lvl="1" indent="-285750">
              <a:spcBef>
                <a:spcPts val="600"/>
              </a:spcBef>
              <a:spcAft>
                <a:spcPts val="600"/>
              </a:spcAft>
              <a:buFont typeface="Arial" panose="020B0604020202020204" pitchFamily="34" charset="0"/>
              <a:buChar char="•"/>
            </a:pPr>
            <a:r>
              <a:rPr lang="en-US" altLang="zh-CN" sz="1600" dirty="0" smtClean="0"/>
              <a:t>Some vendors have already support NFRP, which proofs that NFRP is doable in technique.</a:t>
            </a:r>
          </a:p>
          <a:p>
            <a:pPr marL="742950" lvl="1" indent="-285750">
              <a:spcBef>
                <a:spcPts val="600"/>
              </a:spcBef>
              <a:spcAft>
                <a:spcPts val="600"/>
              </a:spcAft>
              <a:buFont typeface="Arial" panose="020B0604020202020204" pitchFamily="34" charset="0"/>
              <a:buChar char="•"/>
            </a:pPr>
            <a:r>
              <a:rPr lang="en-US" altLang="zh-CN" sz="1600" dirty="0" smtClean="0"/>
              <a:t>Introducing GCR NFRP acknowledgment would add values to devices that support basic NFRP and have no negative effect to devices that do not support basic NFRP.</a:t>
            </a:r>
          </a:p>
          <a:p>
            <a:pPr marL="742950" lvl="1" indent="-285750">
              <a:spcBef>
                <a:spcPts val="600"/>
              </a:spcBef>
              <a:spcAft>
                <a:spcPts val="600"/>
              </a:spcAft>
              <a:buFont typeface="Arial" panose="020B0604020202020204" pitchFamily="34" charset="0"/>
              <a:buChar char="•"/>
            </a:pPr>
            <a:endParaRPr lang="en-US" altLang="zh-CN" sz="1600" dirty="0"/>
          </a:p>
        </p:txBody>
      </p:sp>
    </p:spTree>
    <p:extLst>
      <p:ext uri="{BB962C8B-B14F-4D97-AF65-F5344CB8AC3E}">
        <p14:creationId xmlns:p14="http://schemas.microsoft.com/office/powerpoint/2010/main" val="2482092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34008"/>
            <a:ext cx="7772400" cy="1066800"/>
          </a:xfrm>
        </p:spPr>
        <p:txBody>
          <a:bodyPr/>
          <a:lstStyle/>
          <a:p>
            <a:r>
              <a:rPr lang="en-US" altLang="zh-CN" dirty="0" smtClean="0"/>
              <a:t>Summary</a:t>
            </a:r>
            <a:endParaRPr lang="zh-CN" altLang="en-US" dirty="0"/>
          </a:p>
        </p:txBody>
      </p:sp>
      <p:sp>
        <p:nvSpPr>
          <p:cNvPr id="3" name="Content Placeholder 2"/>
          <p:cNvSpPr>
            <a:spLocks noGrp="1"/>
          </p:cNvSpPr>
          <p:nvPr>
            <p:ph idx="1"/>
          </p:nvPr>
        </p:nvSpPr>
        <p:spPr>
          <a:xfrm>
            <a:off x="611560" y="1635560"/>
            <a:ext cx="7776864" cy="4745768"/>
          </a:xfrm>
        </p:spPr>
        <p:txBody>
          <a:bodyPr/>
          <a:lstStyle/>
          <a:p>
            <a:r>
              <a:rPr lang="en-US" dirty="0" smtClean="0"/>
              <a:t>We give some use cases of multicast transmission that have many recipients in real deployment</a:t>
            </a:r>
          </a:p>
          <a:p>
            <a:r>
              <a:rPr lang="en-US" dirty="0" smtClean="0"/>
              <a:t>In those cases, multicast streams are usually limited to local area network and the devices can be selected on purpose.</a:t>
            </a:r>
          </a:p>
          <a:p>
            <a:r>
              <a:rPr lang="en-US" dirty="0" smtClean="0"/>
              <a:t>GCR NFRP would help reduce feedback overheads in those use cases.</a:t>
            </a:r>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8</a:t>
            </a:fld>
            <a:endParaRPr lang="en-GB" altLang="en-US"/>
          </a:p>
        </p:txBody>
      </p:sp>
      <p:sp>
        <p:nvSpPr>
          <p:cNvPr id="7" name="日期占位符 6"/>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Tree>
    <p:extLst>
      <p:ext uri="{BB962C8B-B14F-4D97-AF65-F5344CB8AC3E}">
        <p14:creationId xmlns:p14="http://schemas.microsoft.com/office/powerpoint/2010/main" val="1733522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smtClean="0"/>
              <a:t>Straw Poll</a:t>
            </a:r>
            <a:endParaRPr lang="zh-CN" altLang="en-US" dirty="0"/>
          </a:p>
        </p:txBody>
      </p:sp>
      <p:sp>
        <p:nvSpPr>
          <p:cNvPr id="3" name="Content Placeholder 2"/>
          <p:cNvSpPr>
            <a:spLocks noGrp="1"/>
          </p:cNvSpPr>
          <p:nvPr>
            <p:ph idx="1"/>
          </p:nvPr>
        </p:nvSpPr>
        <p:spPr>
          <a:xfrm>
            <a:off x="771525" y="1772816"/>
            <a:ext cx="7772400" cy="4114800"/>
          </a:xfrm>
        </p:spPr>
        <p:txBody>
          <a:bodyPr/>
          <a:lstStyle/>
          <a:p>
            <a:pPr marL="0" indent="0">
              <a:buNone/>
            </a:pPr>
            <a:endParaRPr lang="en-US" altLang="zh-CN" sz="2000" dirty="0"/>
          </a:p>
          <a:p>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smtClean="0"/>
              <a:t>Boyce Yangbo,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9</a:t>
            </a:fld>
            <a:endParaRPr lang="en-GB" altLang="en-US"/>
          </a:p>
        </p:txBody>
      </p:sp>
      <p:sp>
        <p:nvSpPr>
          <p:cNvPr id="7" name="日期占位符 6"/>
          <p:cNvSpPr>
            <a:spLocks noGrp="1"/>
          </p:cNvSpPr>
          <p:nvPr>
            <p:ph type="dt" sz="half" idx="10"/>
          </p:nvPr>
        </p:nvSpPr>
        <p:spPr>
          <a:xfrm>
            <a:off x="696913" y="332601"/>
            <a:ext cx="1182055" cy="276999"/>
          </a:xfrm>
        </p:spPr>
        <p:txBody>
          <a:bodyPr/>
          <a:lstStyle/>
          <a:p>
            <a:pPr>
              <a:defRPr/>
            </a:pPr>
            <a:r>
              <a:rPr lang="en-US" altLang="zh-CN" dirty="0" smtClean="0"/>
              <a:t>March 2021</a:t>
            </a:r>
            <a:endParaRPr lang="en-GB" altLang="en-US" dirty="0"/>
          </a:p>
        </p:txBody>
      </p:sp>
      <p:sp>
        <p:nvSpPr>
          <p:cNvPr id="6" name="矩形 5"/>
          <p:cNvSpPr/>
          <p:nvPr/>
        </p:nvSpPr>
        <p:spPr>
          <a:xfrm>
            <a:off x="827584" y="1844824"/>
            <a:ext cx="7632848" cy="1815882"/>
          </a:xfrm>
          <a:prstGeom prst="rect">
            <a:avLst/>
          </a:prstGeom>
        </p:spPr>
        <p:txBody>
          <a:bodyPr wrap="square">
            <a:spAutoFit/>
          </a:bodyPr>
          <a:lstStyle/>
          <a:p>
            <a:r>
              <a:rPr lang="en-US" altLang="zh-CN" sz="1600" b="1" dirty="0" smtClean="0"/>
              <a:t>Do you agree to introduce a NDP feedback based acknowledgment mechanism for multicast in 11bc </a:t>
            </a:r>
          </a:p>
          <a:p>
            <a:endParaRPr lang="en-US" altLang="zh-CN" sz="1600" b="1" dirty="0" smtClean="0"/>
          </a:p>
          <a:p>
            <a:r>
              <a:rPr lang="en-US" altLang="zh-CN" sz="1600" b="1" dirty="0" smtClean="0"/>
              <a:t>Note: this NDP </a:t>
            </a:r>
            <a:r>
              <a:rPr lang="en-US" altLang="zh-CN" sz="1600" b="1" dirty="0"/>
              <a:t>feedback based acknowledgment mechanism </a:t>
            </a:r>
            <a:r>
              <a:rPr lang="en-US" altLang="zh-CN" sz="1600" b="1" dirty="0" smtClean="0"/>
              <a:t>is optional</a:t>
            </a:r>
          </a:p>
          <a:p>
            <a:endParaRPr lang="en-US" altLang="zh-CN" sz="1600" dirty="0"/>
          </a:p>
          <a:p>
            <a:r>
              <a:rPr lang="en-US" altLang="zh-CN" sz="1600" dirty="0" smtClean="0"/>
              <a:t>Y/N/A</a:t>
            </a:r>
          </a:p>
          <a:p>
            <a:endParaRPr lang="zh-CN" altLang="en-US" sz="1600" dirty="0"/>
          </a:p>
        </p:txBody>
      </p:sp>
    </p:spTree>
    <p:extLst>
      <p:ext uri="{BB962C8B-B14F-4D97-AF65-F5344CB8AC3E}">
        <p14:creationId xmlns:p14="http://schemas.microsoft.com/office/powerpoint/2010/main" val="2384591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256366</TotalTime>
  <Words>1244</Words>
  <Application>Microsoft Office PowerPoint</Application>
  <PresentationFormat>全屏显示(4:3)</PresentationFormat>
  <Paragraphs>211</Paragraphs>
  <Slides>13</Slides>
  <Notes>13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Arial Unicode MS</vt:lpstr>
      <vt:lpstr>宋体</vt:lpstr>
      <vt:lpstr>Arial</vt:lpstr>
      <vt:lpstr>Calibri</vt:lpstr>
      <vt:lpstr>Times New Roman</vt:lpstr>
      <vt:lpstr>Wingdings</vt:lpstr>
      <vt:lpstr>802-11-Submission</vt:lpstr>
      <vt:lpstr>GCR NRFP acknowledgment follow-up</vt:lpstr>
      <vt:lpstr>Recall GCR NFRP feedbacks[1]</vt:lpstr>
      <vt:lpstr>Recall GCR NFRP feedbacks[1] (2)</vt:lpstr>
      <vt:lpstr>Use cases - VR training/education</vt:lpstr>
      <vt:lpstr>Use cases – Intelligent screen</vt:lpstr>
      <vt:lpstr>Use cases – Industry manufacture</vt:lpstr>
      <vt:lpstr>Discussion on GCR NFRP acknowledgment</vt:lpstr>
      <vt:lpstr>Summary</vt:lpstr>
      <vt:lpstr>Straw Poll</vt:lpstr>
      <vt:lpstr>Reference</vt:lpstr>
      <vt:lpstr>Backup</vt:lpstr>
      <vt:lpstr>Evaluation on BA feedback overheads</vt:lpstr>
      <vt:lpstr>Changes to the spec is minor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Feedback Overhead in Group-cast Transmissions</dc:title>
  <dc:creator>Yangbo</dc:creator>
  <cp:lastModifiedBy>Yangbo (Boyce, 2012 NT Lab)</cp:lastModifiedBy>
  <cp:revision>207</cp:revision>
  <cp:lastPrinted>1998-02-10T13:28:06Z</cp:lastPrinted>
  <dcterms:created xsi:type="dcterms:W3CDTF">2004-12-02T14:01:45Z</dcterms:created>
  <dcterms:modified xsi:type="dcterms:W3CDTF">2021-03-11T07:01:53Z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7abeee2e-a05f-479f-88d0-1deda3a82e9c</vt:lpwstr>
  </property>
  <property fmtid="{D5CDD505-2E9C-101B-9397-08002B2CF9AE}" pid="4" name="CTP_TimeStamp">
    <vt:lpwstr>2020-01-16 08:38:35Z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y fmtid="{D5CDD505-2E9C-101B-9397-08002B2CF9AE}" pid="9" name="_2015_ms_pID_725343">
    <vt:lpwstr>(3)NJ89qXnGj/uhLRfF/lJmTN8Ac2mPxz/G5fTuGJoGqs8xoR1bM9CLihaPmBwtepAc/nzICWW0
awKKrm2AhVB20MzyHWXj9FeFQXsAsyhV7zBgjkJ5XLD/PnEf2YWVCOOTqwaJ4jRag7VC6TlS
lyQXR1EvKzlPhTYWbVVevIWRgcbiD+/6zdl/qicfYf4uXecdrCYI6JUahNxKZ6hTuBf9ZABD
yJ4XGFO6FC8UJWFZDe</vt:lpwstr>
  </property>
  <property fmtid="{D5CDD505-2E9C-101B-9397-08002B2CF9AE}" pid="10" name="_2015_ms_pID_7253431">
    <vt:lpwstr>Ne1qmTiURYbFdYRj7RjS/TZAJgH2P2P15t1Q+M/NDN7o748Y8xwjdb
11ujV90YP+93bN08uus9PLY6c5NmZZya8KL3JiBazjYhcqi7qnLl86yh8GCu4lBaCwkTv+dG
5CdKVTskYLHc5tjwn96PexLAarLjReNYcA2bU5qxKdEmIa5mcGPpixRQra4DnKDho2Y77tpK
1H/iH00T9zV2Rj67CZ27PIGrgleByEwH/3qV</vt:lpwstr>
  </property>
  <property fmtid="{D5CDD505-2E9C-101B-9397-08002B2CF9AE}" pid="11" name="_2015_ms_pID_7253432">
    <vt:lpwstr>3SYTXpEv9fdi7acK0RvIxwo=</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1613609016</vt:lpwstr>
  </property>
</Properties>
</file>