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611" r:id="rId3"/>
    <p:sldId id="612" r:id="rId4"/>
    <p:sldId id="610" r:id="rId5"/>
    <p:sldId id="615" r:id="rId6"/>
    <p:sldId id="616" r:id="rId7"/>
    <p:sldId id="619" r:id="rId8"/>
    <p:sldId id="620" r:id="rId9"/>
    <p:sldId id="617" r:id="rId10"/>
    <p:sldId id="618" r:id="rId11"/>
    <p:sldId id="602" r:id="rId12"/>
    <p:sldId id="312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E1FF"/>
    <a:srgbClr val="FF6600"/>
    <a:srgbClr val="FF3300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 varScale="1">
        <p:scale>
          <a:sx n="86" d="100"/>
          <a:sy n="86" d="100"/>
        </p:scale>
        <p:origin x="1382" y="62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8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Liuming Lu (OPPO)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6" y="332601"/>
            <a:ext cx="32830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802.11-21/0361r0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zh-CN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March</a:t>
            </a:r>
            <a:r>
              <a:rPr lang="en-US" altLang="en-US" sz="1800" b="1" dirty="0"/>
              <a:t> 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AP Assisted  Multi-link Synchronous Transmission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cs typeface="Arial" panose="020B0604020202020204" pitchFamily="34" charset="0"/>
              </a:rPr>
              <a:t> 2021-03-02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  <p:graphicFrame>
        <p:nvGraphicFramePr>
          <p:cNvPr id="3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733391"/>
              </p:ext>
            </p:extLst>
          </p:nvPr>
        </p:nvGraphicFramePr>
        <p:xfrm>
          <a:off x="685800" y="2880360"/>
          <a:ext cx="7858124" cy="14630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833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Liuming Lu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luliuming@oppo.com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800" kern="0" dirty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Lei Huang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CA8937-5F67-43A8-B92A-8D51005E2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27F60E-8693-475C-94F4-CEF4CBD63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This contribution introduces </a:t>
            </a:r>
            <a:r>
              <a:rPr lang="en-US" altLang="zh-CN" kern="1200" dirty="0">
                <a:solidFill>
                  <a:schemeClr val="tx2"/>
                </a:solidFill>
              </a:rPr>
              <a:t>a mechanism for AP assisted  multi-link synchronous transmission, which would help to increase the  efficiency of synchronous transmission in some scenarios.</a:t>
            </a:r>
          </a:p>
          <a:p>
            <a:endParaRPr lang="en-US" altLang="zh-CN" kern="1200" dirty="0">
              <a:solidFill>
                <a:schemeClr val="tx2"/>
              </a:solidFill>
            </a:endParaRPr>
          </a:p>
          <a:p>
            <a:endParaRPr lang="en-US" altLang="zh-CN" kern="1200" dirty="0">
              <a:solidFill>
                <a:schemeClr val="tx2"/>
              </a:solidFill>
            </a:endParaRPr>
          </a:p>
          <a:p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FE04527-2AD4-4DBB-A130-88A6C5E26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89D4FB5-6190-44A4-948A-AAE975B62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055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 1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11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00074" y="1676400"/>
            <a:ext cx="785812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 algn="just">
              <a:buFont typeface="Wingdings" panose="05000000000000000000" pitchFamily="2" charset="2"/>
              <a:buChar char="q"/>
            </a:pPr>
            <a:r>
              <a:rPr lang="en-US" sz="2400" dirty="0"/>
              <a:t>Do you agree that </a:t>
            </a:r>
            <a:r>
              <a:rPr lang="en-US" altLang="zh-CN" sz="2400" dirty="0"/>
              <a:t>further investigation on the</a:t>
            </a:r>
            <a:r>
              <a:rPr lang="en-US" sz="2400" dirty="0"/>
              <a:t> </a:t>
            </a:r>
            <a:r>
              <a:rPr lang="en-US" altLang="zh-CN" sz="2400" dirty="0"/>
              <a:t>mechanism  of AP assisted  </a:t>
            </a:r>
            <a:r>
              <a:rPr lang="en-US" altLang="zh-CN" sz="2400" dirty="0">
                <a:solidFill>
                  <a:schemeClr val="tx2"/>
                </a:solidFill>
              </a:rPr>
              <a:t>synchronous transmission for non-STR non-AP MLD should be considered</a:t>
            </a:r>
            <a:r>
              <a:rPr lang="en-US" sz="2400" dirty="0"/>
              <a:t>?</a:t>
            </a:r>
          </a:p>
          <a:p>
            <a:pPr marL="744855" lvl="1" indent="-287655" algn="just">
              <a:buFont typeface="Wingdings" panose="05000000000000000000" pitchFamily="2" charset="2"/>
              <a:buChar char="§"/>
            </a:pPr>
            <a:r>
              <a:rPr lang="en-GB" altLang="zh-CN" sz="2400" dirty="0"/>
              <a:t>The mechanism uses the overlapping time duration of the TXOP in one link gained by one STA of the non-STR non-AP MLD itself and the TXOP in another Link shared by the AP MLD with another STA of the non-AP MLD for </a:t>
            </a:r>
            <a:r>
              <a:rPr lang="en-US" altLang="zh-CN" sz="2400" dirty="0"/>
              <a:t>UL synchronous transmission</a:t>
            </a:r>
            <a:r>
              <a:rPr lang="en-US" altLang="zh-CN" sz="2400" dirty="0">
                <a:solidFill>
                  <a:schemeClr val="tx2"/>
                </a:solidFill>
              </a:rPr>
              <a:t>.</a:t>
            </a:r>
            <a:endParaRPr lang="en-US" sz="2400" dirty="0"/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36576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0" dirty="0"/>
              <a:t>[1] 11-20-1935-19-00be-compendium-of-straw-polls-and-potential-changes-to-the-specification-framework-document-part-2</a:t>
            </a:r>
          </a:p>
          <a:p>
            <a:pPr marL="0" indent="0">
              <a:buNone/>
            </a:pPr>
            <a:r>
              <a:rPr lang="en-GB" altLang="zh-CN" b="0" dirty="0"/>
              <a:t>[2] 11-20-1730-03-00be-ul-sync-channel-access-procedure</a:t>
            </a:r>
          </a:p>
          <a:p>
            <a:pPr marL="0" indent="0">
              <a:buNone/>
            </a:pPr>
            <a:r>
              <a:rPr lang="en-US" altLang="zh-CN" b="0" dirty="0"/>
              <a:t>[3] 11-20-0613-06-00be-ap-assisted-non-str-behavior</a:t>
            </a:r>
          </a:p>
          <a:p>
            <a:pPr marL="0" indent="0">
              <a:buNone/>
            </a:pPr>
            <a:r>
              <a:rPr lang="en-GB" altLang="zh-CN" b="0" dirty="0"/>
              <a:t>[4] 11-21-0087-05-00be-pdt-mac-triggered-su</a:t>
            </a:r>
            <a:endParaRPr lang="en-US" altLang="zh-CN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12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kern="1200" dirty="0">
                <a:solidFill>
                  <a:schemeClr val="tx2"/>
                </a:solidFill>
              </a:rPr>
              <a:t>For non-STR non-AP MLD to make the two STAs </a:t>
            </a:r>
            <a:r>
              <a:rPr lang="en-GB" altLang="zh-CN" kern="1200" dirty="0">
                <a:solidFill>
                  <a:schemeClr val="tx2"/>
                </a:solidFill>
              </a:rPr>
              <a:t>affiliated with the MLD </a:t>
            </a:r>
            <a:r>
              <a:rPr lang="en-US" altLang="zh-CN" kern="1200" dirty="0">
                <a:solidFill>
                  <a:schemeClr val="tx2"/>
                </a:solidFill>
              </a:rPr>
              <a:t>finish their </a:t>
            </a:r>
            <a:r>
              <a:rPr lang="en-US" altLang="zh-CN" kern="1200" dirty="0" err="1">
                <a:solidFill>
                  <a:schemeClr val="tx2"/>
                </a:solidFill>
              </a:rPr>
              <a:t>backoff</a:t>
            </a:r>
            <a:r>
              <a:rPr lang="en-US" altLang="zh-CN" kern="1200" dirty="0">
                <a:solidFill>
                  <a:schemeClr val="tx2"/>
                </a:solidFill>
              </a:rPr>
              <a:t> procedures together and then transmit simultaneously would result in low efficiency to implement multi-link synchronous transmission in some scenarios.</a:t>
            </a:r>
          </a:p>
          <a:p>
            <a:pPr algn="just"/>
            <a:endParaRPr lang="en-US" altLang="zh-CN" dirty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kern="1200" dirty="0">
                <a:solidFill>
                  <a:schemeClr val="tx2"/>
                </a:solidFill>
              </a:rPr>
              <a:t>This contribution introduces a mechanism for AP assisted multi-link synchronous transmission, which can save the TXOP for frame exchange and increase the  efficiency of synchronous transmission.</a:t>
            </a:r>
          </a:p>
          <a:p>
            <a:pPr algn="just"/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06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Discussion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799" y="1678870"/>
            <a:ext cx="7851126" cy="26670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dirty="0">
                <a:solidFill>
                  <a:schemeClr val="tx2"/>
                </a:solidFill>
              </a:rPr>
              <a:t>Non-STR MLD Channel Access for Multi-link Synchronous Transmission</a:t>
            </a:r>
          </a:p>
          <a:p>
            <a:pPr marL="0" indent="0" algn="just">
              <a:buNone/>
            </a:pPr>
            <a:r>
              <a:rPr lang="en-US" altLang="zh-CN" sz="1400" b="0" dirty="0">
                <a:solidFill>
                  <a:schemeClr val="tx2"/>
                </a:solidFill>
              </a:rPr>
              <a:t>According to the Non-STR MLD channel access procedure, the following behaviors may implement multi-link synchronous transmission.</a:t>
            </a:r>
            <a:endParaRPr lang="zh-CN" altLang="zh-CN" sz="1400" b="0" dirty="0">
              <a:solidFill>
                <a:schemeClr val="tx2"/>
              </a:solidFill>
            </a:endParaRPr>
          </a:p>
          <a:p>
            <a:pPr lvl="1" algn="just">
              <a:buFont typeface="Arial" panose="020B0604020202020204" pitchFamily="34" charset="0"/>
              <a:buChar char="–"/>
            </a:pPr>
            <a:r>
              <a:rPr lang="en-GB" altLang="zh-CN" sz="1400" dirty="0"/>
              <a:t>When the </a:t>
            </a:r>
            <a:r>
              <a:rPr lang="en-GB" altLang="zh-CN" sz="1400" dirty="0" err="1"/>
              <a:t>backoff</a:t>
            </a:r>
            <a:r>
              <a:rPr lang="en-GB" altLang="zh-CN" sz="1400" dirty="0"/>
              <a:t> counter of the STA affiliated with the MLD reaches zero it cannot transmit and keep its </a:t>
            </a:r>
            <a:r>
              <a:rPr lang="en-GB" altLang="zh-CN" sz="1400" dirty="0" err="1"/>
              <a:t>backoff</a:t>
            </a:r>
            <a:r>
              <a:rPr lang="en-GB" altLang="zh-CN" sz="1400" dirty="0"/>
              <a:t> counter at zero if the following condition happens: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GB" altLang="zh-CN" sz="1400" dirty="0"/>
              <a:t>the </a:t>
            </a:r>
            <a:r>
              <a:rPr lang="en-GB" altLang="zh-CN" sz="1400" dirty="0" err="1"/>
              <a:t>backoff</a:t>
            </a:r>
            <a:r>
              <a:rPr lang="en-GB" altLang="zh-CN" sz="1400" dirty="0"/>
              <a:t> counter of another STA of the affiliated MLD has not reached zero on a slot boundary of the link that the other STA operates.</a:t>
            </a:r>
          </a:p>
          <a:p>
            <a:pPr lvl="1" algn="just">
              <a:buFont typeface="Arial" panose="020B0604020202020204" pitchFamily="34" charset="0"/>
              <a:buChar char="–"/>
            </a:pPr>
            <a:r>
              <a:rPr lang="en-GB" altLang="zh-CN" sz="1400" dirty="0"/>
              <a:t>The STA initiates transmission on a link when the medium is idle and the following condition is met:</a:t>
            </a:r>
            <a:endParaRPr lang="zh-CN" altLang="zh-CN" sz="1400" dirty="0"/>
          </a:p>
          <a:p>
            <a:pPr lvl="2" algn="just"/>
            <a:r>
              <a:rPr lang="en-GB" altLang="zh-CN" sz="1400" dirty="0"/>
              <a:t>The </a:t>
            </a:r>
            <a:r>
              <a:rPr lang="en-GB" altLang="zh-CN" sz="1400" dirty="0" err="1"/>
              <a:t>backoff</a:t>
            </a:r>
            <a:r>
              <a:rPr lang="en-GB" altLang="zh-CN" sz="1400" dirty="0"/>
              <a:t> counter of the STA is already zero, and the </a:t>
            </a:r>
            <a:r>
              <a:rPr lang="en-GB" altLang="zh-CN" sz="1400" dirty="0" err="1"/>
              <a:t>backoff</a:t>
            </a:r>
            <a:r>
              <a:rPr lang="en-GB" altLang="zh-CN" sz="1400" dirty="0"/>
              <a:t> counter of another STA of the affiliated MLD reaches zero on a slot boundary of the link that the other STA operates.</a:t>
            </a:r>
          </a:p>
          <a:p>
            <a:pPr algn="just"/>
            <a:endParaRPr lang="zh-CN" altLang="en-US" sz="14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54387EE4-6789-4A9F-B555-54FE4AE43090}"/>
              </a:ext>
            </a:extLst>
          </p:cNvPr>
          <p:cNvSpPr/>
          <p:nvPr/>
        </p:nvSpPr>
        <p:spPr bwMode="auto">
          <a:xfrm>
            <a:off x="5133112" y="5592379"/>
            <a:ext cx="1795525" cy="36576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A-MPDU</a:t>
            </a: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7AD92762-2E98-4FDC-9235-DAF2D39B4157}"/>
              </a:ext>
            </a:extLst>
          </p:cNvPr>
          <p:cNvSpPr/>
          <p:nvPr/>
        </p:nvSpPr>
        <p:spPr bwMode="auto">
          <a:xfrm>
            <a:off x="297015" y="4343400"/>
            <a:ext cx="854785" cy="19766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13">
            <a:extLst>
              <a:ext uri="{FF2B5EF4-FFF2-40B4-BE49-F238E27FC236}">
                <a16:creationId xmlns:a16="http://schemas.microsoft.com/office/drawing/2014/main" id="{D8174EAF-87C0-4CFF-A600-9D4CC2D63CEF}"/>
              </a:ext>
            </a:extLst>
          </p:cNvPr>
          <p:cNvSpPr txBox="1"/>
          <p:nvPr/>
        </p:nvSpPr>
        <p:spPr>
          <a:xfrm>
            <a:off x="158318" y="4316069"/>
            <a:ext cx="1093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Non-STR Non-AP</a:t>
            </a:r>
          </a:p>
          <a:p>
            <a:pPr algn="ctr"/>
            <a:r>
              <a:rPr lang="en-US" b="1" dirty="0"/>
              <a:t> MLD</a:t>
            </a:r>
          </a:p>
        </p:txBody>
      </p:sp>
      <p:cxnSp>
        <p:nvCxnSpPr>
          <p:cNvPr id="9" name="Straight Connector 15">
            <a:extLst>
              <a:ext uri="{FF2B5EF4-FFF2-40B4-BE49-F238E27FC236}">
                <a16:creationId xmlns:a16="http://schemas.microsoft.com/office/drawing/2014/main" id="{032B21F2-AFDE-4B69-BBFF-D61C5AD3F9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245663" y="5959278"/>
            <a:ext cx="6895532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TextBox 16">
            <a:extLst>
              <a:ext uri="{FF2B5EF4-FFF2-40B4-BE49-F238E27FC236}">
                <a16:creationId xmlns:a16="http://schemas.microsoft.com/office/drawing/2014/main" id="{F9F6CCE6-3500-4BC5-BAD2-7124E3C5E139}"/>
              </a:ext>
            </a:extLst>
          </p:cNvPr>
          <p:cNvSpPr txBox="1"/>
          <p:nvPr/>
        </p:nvSpPr>
        <p:spPr>
          <a:xfrm>
            <a:off x="429311" y="4990991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STA2</a:t>
            </a:r>
          </a:p>
        </p:txBody>
      </p:sp>
      <p:sp>
        <p:nvSpPr>
          <p:cNvPr id="11" name="TextBox 17">
            <a:extLst>
              <a:ext uri="{FF2B5EF4-FFF2-40B4-BE49-F238E27FC236}">
                <a16:creationId xmlns:a16="http://schemas.microsoft.com/office/drawing/2014/main" id="{51C1671E-2D83-4BB1-B946-E4D4B8C55F10}"/>
              </a:ext>
            </a:extLst>
          </p:cNvPr>
          <p:cNvSpPr txBox="1"/>
          <p:nvPr/>
        </p:nvSpPr>
        <p:spPr>
          <a:xfrm>
            <a:off x="393743" y="5784105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STA1</a:t>
            </a:r>
          </a:p>
        </p:txBody>
      </p:sp>
      <p:sp>
        <p:nvSpPr>
          <p:cNvPr id="12" name="Rectangle 23">
            <a:extLst>
              <a:ext uri="{FF2B5EF4-FFF2-40B4-BE49-F238E27FC236}">
                <a16:creationId xmlns:a16="http://schemas.microsoft.com/office/drawing/2014/main" id="{866CF4E4-7BED-48F9-97C3-13B418F0A616}"/>
              </a:ext>
            </a:extLst>
          </p:cNvPr>
          <p:cNvSpPr/>
          <p:nvPr/>
        </p:nvSpPr>
        <p:spPr bwMode="auto">
          <a:xfrm>
            <a:off x="5106068" y="4763731"/>
            <a:ext cx="1779644" cy="36576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A-MPDU</a:t>
            </a:r>
          </a:p>
        </p:txBody>
      </p:sp>
      <p:sp>
        <p:nvSpPr>
          <p:cNvPr id="13" name="Rectangle 24">
            <a:extLst>
              <a:ext uri="{FF2B5EF4-FFF2-40B4-BE49-F238E27FC236}">
                <a16:creationId xmlns:a16="http://schemas.microsoft.com/office/drawing/2014/main" id="{B48B980A-2F95-4DED-9A30-D8543BF94894}"/>
              </a:ext>
            </a:extLst>
          </p:cNvPr>
          <p:cNvSpPr/>
          <p:nvPr/>
        </p:nvSpPr>
        <p:spPr bwMode="auto">
          <a:xfrm>
            <a:off x="7221322" y="5132131"/>
            <a:ext cx="616208" cy="364622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BA</a:t>
            </a:r>
          </a:p>
        </p:txBody>
      </p:sp>
      <p:cxnSp>
        <p:nvCxnSpPr>
          <p:cNvPr id="14" name="Straight Connector 25">
            <a:extLst>
              <a:ext uri="{FF2B5EF4-FFF2-40B4-BE49-F238E27FC236}">
                <a16:creationId xmlns:a16="http://schemas.microsoft.com/office/drawing/2014/main" id="{43B06EFE-1170-47DA-9C97-A9B551E82438}"/>
              </a:ext>
            </a:extLst>
          </p:cNvPr>
          <p:cNvCxnSpPr>
            <a:cxnSpLocks/>
          </p:cNvCxnSpPr>
          <p:nvPr/>
        </p:nvCxnSpPr>
        <p:spPr bwMode="auto">
          <a:xfrm flipV="1">
            <a:off x="1245663" y="5119939"/>
            <a:ext cx="6871723" cy="11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Rectangle 12">
            <a:extLst>
              <a:ext uri="{FF2B5EF4-FFF2-40B4-BE49-F238E27FC236}">
                <a16:creationId xmlns:a16="http://schemas.microsoft.com/office/drawing/2014/main" id="{E2352A39-0CF1-406D-9FC1-1157448E119E}"/>
              </a:ext>
            </a:extLst>
          </p:cNvPr>
          <p:cNvSpPr/>
          <p:nvPr/>
        </p:nvSpPr>
        <p:spPr bwMode="auto">
          <a:xfrm>
            <a:off x="8209964" y="4371032"/>
            <a:ext cx="809348" cy="19766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6">
            <a:extLst>
              <a:ext uri="{FF2B5EF4-FFF2-40B4-BE49-F238E27FC236}">
                <a16:creationId xmlns:a16="http://schemas.microsoft.com/office/drawing/2014/main" id="{194874C9-DFC5-4822-8E52-D3E441EC4CDA}"/>
              </a:ext>
            </a:extLst>
          </p:cNvPr>
          <p:cNvSpPr txBox="1"/>
          <p:nvPr/>
        </p:nvSpPr>
        <p:spPr>
          <a:xfrm>
            <a:off x="8322336" y="4989532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AP2</a:t>
            </a:r>
          </a:p>
        </p:txBody>
      </p:sp>
      <p:sp>
        <p:nvSpPr>
          <p:cNvPr id="17" name="TextBox 17">
            <a:extLst>
              <a:ext uri="{FF2B5EF4-FFF2-40B4-BE49-F238E27FC236}">
                <a16:creationId xmlns:a16="http://schemas.microsoft.com/office/drawing/2014/main" id="{B8AFFAB3-C7D9-4044-B946-6A73F9F61E87}"/>
              </a:ext>
            </a:extLst>
          </p:cNvPr>
          <p:cNvSpPr txBox="1"/>
          <p:nvPr/>
        </p:nvSpPr>
        <p:spPr>
          <a:xfrm>
            <a:off x="8343049" y="5819001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AP1</a:t>
            </a:r>
          </a:p>
        </p:txBody>
      </p:sp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66E97673-C6CE-485F-BB7F-5F62B06CFFA9}"/>
              </a:ext>
            </a:extLst>
          </p:cNvPr>
          <p:cNvCxnSpPr>
            <a:stCxn id="12" idx="3"/>
          </p:cNvCxnSpPr>
          <p:nvPr/>
        </p:nvCxnSpPr>
        <p:spPr bwMode="auto">
          <a:xfrm flipV="1">
            <a:off x="6885712" y="4942403"/>
            <a:ext cx="289186" cy="42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</p:spPr>
      </p:cxn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9BC7A4E8-D4E4-4536-84BB-2AE0F83671AB}"/>
              </a:ext>
            </a:extLst>
          </p:cNvPr>
          <p:cNvCxnSpPr/>
          <p:nvPr/>
        </p:nvCxnSpPr>
        <p:spPr bwMode="auto">
          <a:xfrm flipV="1">
            <a:off x="6901326" y="5764941"/>
            <a:ext cx="289186" cy="42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</p:spPr>
      </p:cxnSp>
      <p:sp>
        <p:nvSpPr>
          <p:cNvPr id="20" name="Rectangle 24">
            <a:extLst>
              <a:ext uri="{FF2B5EF4-FFF2-40B4-BE49-F238E27FC236}">
                <a16:creationId xmlns:a16="http://schemas.microsoft.com/office/drawing/2014/main" id="{0FEA00C7-0CD0-4B3B-A1E2-136807CCD668}"/>
              </a:ext>
            </a:extLst>
          </p:cNvPr>
          <p:cNvSpPr/>
          <p:nvPr/>
        </p:nvSpPr>
        <p:spPr bwMode="auto">
          <a:xfrm>
            <a:off x="7190512" y="5958816"/>
            <a:ext cx="616208" cy="364622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BA</a:t>
            </a:r>
          </a:p>
        </p:txBody>
      </p:sp>
      <p:sp>
        <p:nvSpPr>
          <p:cNvPr id="21" name="Rectangle 23">
            <a:extLst>
              <a:ext uri="{FF2B5EF4-FFF2-40B4-BE49-F238E27FC236}">
                <a16:creationId xmlns:a16="http://schemas.microsoft.com/office/drawing/2014/main" id="{21C38B67-7131-4ED7-AD65-061E78FCD8CF}"/>
              </a:ext>
            </a:extLst>
          </p:cNvPr>
          <p:cNvSpPr/>
          <p:nvPr/>
        </p:nvSpPr>
        <p:spPr bwMode="auto">
          <a:xfrm>
            <a:off x="1456109" y="4759523"/>
            <a:ext cx="1779643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BUSY</a:t>
            </a:r>
          </a:p>
        </p:txBody>
      </p:sp>
      <p:graphicFrame>
        <p:nvGraphicFramePr>
          <p:cNvPr id="22" name="Table 8">
            <a:extLst>
              <a:ext uri="{FF2B5EF4-FFF2-40B4-BE49-F238E27FC236}">
                <a16:creationId xmlns:a16="http://schemas.microsoft.com/office/drawing/2014/main" id="{30D5F174-DCBB-40C4-9865-92E61EF047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119123"/>
              </p:ext>
            </p:extLst>
          </p:nvPr>
        </p:nvGraphicFramePr>
        <p:xfrm>
          <a:off x="4169170" y="4854179"/>
          <a:ext cx="93623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4872">
                <a:tc>
                  <a:txBody>
                    <a:bodyPr/>
                    <a:lstStyle/>
                    <a:p>
                      <a:r>
                        <a:rPr lang="en-US" sz="900" dirty="0"/>
                        <a:t>4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3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3" name="Table 8">
            <a:extLst>
              <a:ext uri="{FF2B5EF4-FFF2-40B4-BE49-F238E27FC236}">
                <a16:creationId xmlns:a16="http://schemas.microsoft.com/office/drawing/2014/main" id="{D0131FD8-6950-4A9A-8488-62E4F15775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336968"/>
              </p:ext>
            </p:extLst>
          </p:nvPr>
        </p:nvGraphicFramePr>
        <p:xfrm>
          <a:off x="3254727" y="4849359"/>
          <a:ext cx="93623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4872">
                <a:tc>
                  <a:txBody>
                    <a:bodyPr/>
                    <a:lstStyle/>
                    <a:p>
                      <a:r>
                        <a:rPr lang="en-US" sz="900" dirty="0"/>
                        <a:t>9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8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6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5</a:t>
                      </a:r>
                    </a:p>
                  </a:txBody>
                  <a:tcPr marL="75570" marR="755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A1145455-518C-4CED-8855-2A7F28A75BAF}"/>
              </a:ext>
            </a:extLst>
          </p:cNvPr>
          <p:cNvSpPr/>
          <p:nvPr/>
        </p:nvSpPr>
        <p:spPr bwMode="auto">
          <a:xfrm>
            <a:off x="1440226" y="5592379"/>
            <a:ext cx="1795525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BUSY</a:t>
            </a:r>
          </a:p>
        </p:txBody>
      </p:sp>
      <p:graphicFrame>
        <p:nvGraphicFramePr>
          <p:cNvPr id="25" name="Table 8">
            <a:extLst>
              <a:ext uri="{FF2B5EF4-FFF2-40B4-BE49-F238E27FC236}">
                <a16:creationId xmlns:a16="http://schemas.microsoft.com/office/drawing/2014/main" id="{AC26CB99-A7E2-4C3A-9E24-2C0860E609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934431"/>
              </p:ext>
            </p:extLst>
          </p:nvPr>
        </p:nvGraphicFramePr>
        <p:xfrm>
          <a:off x="3254692" y="5668579"/>
          <a:ext cx="975143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4872">
                <a:tc>
                  <a:txBody>
                    <a:bodyPr/>
                    <a:lstStyle/>
                    <a:p>
                      <a:r>
                        <a:rPr lang="en-US" sz="900" dirty="0"/>
                        <a:t>2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6" name="Table 8">
            <a:extLst>
              <a:ext uri="{FF2B5EF4-FFF2-40B4-BE49-F238E27FC236}">
                <a16:creationId xmlns:a16="http://schemas.microsoft.com/office/drawing/2014/main" id="{E308269D-5915-4492-8864-437B498D5C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272081"/>
              </p:ext>
            </p:extLst>
          </p:nvPr>
        </p:nvGraphicFramePr>
        <p:xfrm>
          <a:off x="4211434" y="5673400"/>
          <a:ext cx="921678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5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5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5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65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4872"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7" name="TextBox 13">
            <a:extLst>
              <a:ext uri="{FF2B5EF4-FFF2-40B4-BE49-F238E27FC236}">
                <a16:creationId xmlns:a16="http://schemas.microsoft.com/office/drawing/2014/main" id="{349C7397-7CB9-4FE4-96D0-4FC3B31D507C}"/>
              </a:ext>
            </a:extLst>
          </p:cNvPr>
          <p:cNvSpPr txBox="1"/>
          <p:nvPr/>
        </p:nvSpPr>
        <p:spPr>
          <a:xfrm>
            <a:off x="8212715" y="4609700"/>
            <a:ext cx="8065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AP MLD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8BF8D709-D618-4D8E-9018-4B17784D5AFD}"/>
              </a:ext>
            </a:extLst>
          </p:cNvPr>
          <p:cNvSpPr txBox="1"/>
          <p:nvPr/>
        </p:nvSpPr>
        <p:spPr>
          <a:xfrm>
            <a:off x="4320727" y="4547147"/>
            <a:ext cx="8547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Backoff</a:t>
            </a:r>
            <a:endParaRPr lang="zh-CN" altLang="en-US" dirty="0"/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4E9BC381-3FD2-43F8-9866-66420E05FE6E}"/>
              </a:ext>
            </a:extLst>
          </p:cNvPr>
          <p:cNvSpPr txBox="1"/>
          <p:nvPr/>
        </p:nvSpPr>
        <p:spPr>
          <a:xfrm>
            <a:off x="3917595" y="5263441"/>
            <a:ext cx="8547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Backoff</a:t>
            </a:r>
            <a:endParaRPr lang="zh-CN" altLang="en-US" dirty="0"/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EEC38E1E-8BD1-49BB-86E0-D483D4796379}"/>
              </a:ext>
            </a:extLst>
          </p:cNvPr>
          <p:cNvSpPr txBox="1"/>
          <p:nvPr/>
        </p:nvSpPr>
        <p:spPr>
          <a:xfrm>
            <a:off x="1304409" y="5957500"/>
            <a:ext cx="8093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Link1</a:t>
            </a:r>
            <a:endParaRPr lang="zh-CN" altLang="en-US" dirty="0"/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FFA737B5-0C1F-4F48-9295-0058F68D2EA9}"/>
              </a:ext>
            </a:extLst>
          </p:cNvPr>
          <p:cNvSpPr txBox="1"/>
          <p:nvPr/>
        </p:nvSpPr>
        <p:spPr>
          <a:xfrm>
            <a:off x="1326097" y="5081816"/>
            <a:ext cx="8093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Link2</a:t>
            </a:r>
            <a:endParaRPr lang="zh-CN" altLang="en-US" dirty="0"/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C573AE90-C046-468F-84CD-96CDD4142DEC}"/>
              </a:ext>
            </a:extLst>
          </p:cNvPr>
          <p:cNvSpPr txBox="1"/>
          <p:nvPr/>
        </p:nvSpPr>
        <p:spPr>
          <a:xfrm>
            <a:off x="6932413" y="4639234"/>
            <a:ext cx="4915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SIFS</a:t>
            </a:r>
            <a:endParaRPr lang="zh-CN" altLang="en-US" dirty="0"/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621EB2BD-EA6C-48A5-96FE-254F61A7172D}"/>
              </a:ext>
            </a:extLst>
          </p:cNvPr>
          <p:cNvSpPr txBox="1"/>
          <p:nvPr/>
        </p:nvSpPr>
        <p:spPr>
          <a:xfrm>
            <a:off x="6955089" y="5501619"/>
            <a:ext cx="4915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SIFS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61799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7879A9-348D-463A-B398-7117354E5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Discussion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B32A114-F91B-4E4B-BA3A-CC81EF44F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797" y="1752600"/>
            <a:ext cx="8276319" cy="16764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GB" altLang="zh-CN" sz="1600" kern="1200" dirty="0">
                <a:solidFill>
                  <a:schemeClr val="tx2"/>
                </a:solidFill>
              </a:rPr>
              <a:t>According to the </a:t>
            </a:r>
            <a:r>
              <a:rPr lang="en-US" altLang="zh-CN" sz="1600" kern="1200" dirty="0">
                <a:solidFill>
                  <a:schemeClr val="tx2"/>
                </a:solidFill>
              </a:rPr>
              <a:t>Non-STR MLD channel access procedure for Multi-link synchronous transmission</a:t>
            </a:r>
            <a:r>
              <a:rPr lang="zh-CN" altLang="en-US" sz="1600" kern="1200" dirty="0">
                <a:solidFill>
                  <a:schemeClr val="tx2"/>
                </a:solidFill>
              </a:rPr>
              <a:t>，</a:t>
            </a:r>
            <a:r>
              <a:rPr lang="en-US" altLang="zh-CN" sz="1600" kern="1200" dirty="0">
                <a:solidFill>
                  <a:schemeClr val="tx2"/>
                </a:solidFill>
              </a:rPr>
              <a:t>w</a:t>
            </a:r>
            <a:r>
              <a:rPr lang="en-GB" altLang="zh-CN" sz="1600" kern="1200" dirty="0">
                <a:solidFill>
                  <a:schemeClr val="tx2"/>
                </a:solidFill>
              </a:rPr>
              <a:t>hen the </a:t>
            </a:r>
            <a:r>
              <a:rPr lang="en-GB" altLang="zh-CN" sz="1600" kern="1200" dirty="0" err="1">
                <a:solidFill>
                  <a:schemeClr val="tx2"/>
                </a:solidFill>
              </a:rPr>
              <a:t>backoff</a:t>
            </a:r>
            <a:r>
              <a:rPr lang="en-GB" altLang="zh-CN" sz="1600" kern="1200" dirty="0">
                <a:solidFill>
                  <a:schemeClr val="tx2"/>
                </a:solidFill>
              </a:rPr>
              <a:t> counter of one STA (STA1) in the MLD reaches zero  but another STA (STA2) needs more time for </a:t>
            </a:r>
            <a:r>
              <a:rPr lang="en-GB" altLang="zh-CN" sz="1600" kern="1200" dirty="0" err="1">
                <a:solidFill>
                  <a:schemeClr val="tx2"/>
                </a:solidFill>
              </a:rPr>
              <a:t>backoff</a:t>
            </a:r>
            <a:r>
              <a:rPr lang="en-GB" altLang="zh-CN" sz="1600" kern="1200" dirty="0">
                <a:solidFill>
                  <a:schemeClr val="tx2"/>
                </a:solidFill>
              </a:rPr>
              <a:t>, STA1 cannot transmit MPDU and keep its </a:t>
            </a:r>
            <a:r>
              <a:rPr lang="en-GB" altLang="zh-CN" sz="1600" kern="1200" dirty="0" err="1">
                <a:solidFill>
                  <a:schemeClr val="tx2"/>
                </a:solidFill>
              </a:rPr>
              <a:t>backoff</a:t>
            </a:r>
            <a:r>
              <a:rPr lang="en-GB" altLang="zh-CN" sz="1600" kern="1200" dirty="0">
                <a:solidFill>
                  <a:schemeClr val="tx2"/>
                </a:solidFill>
              </a:rPr>
              <a:t> counter at zero. This would lead to the following result: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zh-CN" sz="1600" b="1" kern="1200" dirty="0">
                <a:solidFill>
                  <a:srgbClr val="FF0000"/>
                </a:solidFill>
              </a:rPr>
              <a:t>The channel access opportunity is p</a:t>
            </a:r>
            <a:r>
              <a:rPr lang="en-US" altLang="zh-CN" sz="1600" b="1" kern="1200" dirty="0" err="1">
                <a:solidFill>
                  <a:srgbClr val="FF0000"/>
                </a:solidFill>
              </a:rPr>
              <a:t>reempted</a:t>
            </a:r>
            <a:r>
              <a:rPr lang="en-GB" altLang="zh-CN" sz="1600" b="1" kern="1200" dirty="0">
                <a:solidFill>
                  <a:srgbClr val="FF0000"/>
                </a:solidFill>
              </a:rPr>
              <a:t> by another STA(STA3) in the same link with STA</a:t>
            </a:r>
            <a:r>
              <a:rPr lang="en-US" altLang="zh-CN" sz="1600" b="1" kern="1200" dirty="0">
                <a:solidFill>
                  <a:srgbClr val="FF0000"/>
                </a:solidFill>
              </a:rPr>
              <a:t>1, therefore STA1 would lost its transmission opportunity.</a:t>
            </a:r>
            <a:endParaRPr lang="en-GB" altLang="zh-CN" sz="1600" b="1" kern="12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–"/>
            </a:pPr>
            <a:endParaRPr lang="en-GB" altLang="zh-CN" sz="1600" kern="12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4345823-83E0-48BF-B7AA-9A3C7C23B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0F64492-7DF4-4DD2-9DCC-D453CDD1A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  <p:sp>
        <p:nvSpPr>
          <p:cNvPr id="34" name="Rectangle 11">
            <a:extLst>
              <a:ext uri="{FF2B5EF4-FFF2-40B4-BE49-F238E27FC236}">
                <a16:creationId xmlns:a16="http://schemas.microsoft.com/office/drawing/2014/main" id="{964DFD06-44A5-4A42-ABB6-EF7B4D6AA68C}"/>
              </a:ext>
            </a:extLst>
          </p:cNvPr>
          <p:cNvSpPr/>
          <p:nvPr/>
        </p:nvSpPr>
        <p:spPr bwMode="auto">
          <a:xfrm>
            <a:off x="4224275" y="5470515"/>
            <a:ext cx="2171441" cy="36576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A-MPDU</a:t>
            </a:r>
          </a:p>
        </p:txBody>
      </p:sp>
      <p:sp>
        <p:nvSpPr>
          <p:cNvPr id="35" name="Rectangle 12">
            <a:extLst>
              <a:ext uri="{FF2B5EF4-FFF2-40B4-BE49-F238E27FC236}">
                <a16:creationId xmlns:a16="http://schemas.microsoft.com/office/drawing/2014/main" id="{A43BF2EF-A797-492F-A594-88FC7C6A1965}"/>
              </a:ext>
            </a:extLst>
          </p:cNvPr>
          <p:cNvSpPr/>
          <p:nvPr/>
        </p:nvSpPr>
        <p:spPr bwMode="auto">
          <a:xfrm>
            <a:off x="297015" y="3507992"/>
            <a:ext cx="854785" cy="19766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TextBox 13">
            <a:extLst>
              <a:ext uri="{FF2B5EF4-FFF2-40B4-BE49-F238E27FC236}">
                <a16:creationId xmlns:a16="http://schemas.microsoft.com/office/drawing/2014/main" id="{FC5EB712-259D-4360-950F-1B254EC44E44}"/>
              </a:ext>
            </a:extLst>
          </p:cNvPr>
          <p:cNvSpPr txBox="1"/>
          <p:nvPr/>
        </p:nvSpPr>
        <p:spPr>
          <a:xfrm>
            <a:off x="152400" y="3491099"/>
            <a:ext cx="1093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Non-STR</a:t>
            </a:r>
          </a:p>
          <a:p>
            <a:pPr algn="ctr"/>
            <a:r>
              <a:rPr lang="en-US" b="1" dirty="0"/>
              <a:t>Non-AP</a:t>
            </a:r>
          </a:p>
          <a:p>
            <a:pPr algn="ctr"/>
            <a:r>
              <a:rPr lang="en-US" b="1" dirty="0"/>
              <a:t> MLD</a:t>
            </a:r>
          </a:p>
        </p:txBody>
      </p:sp>
      <p:cxnSp>
        <p:nvCxnSpPr>
          <p:cNvPr id="37" name="Straight Connector 15">
            <a:extLst>
              <a:ext uri="{FF2B5EF4-FFF2-40B4-BE49-F238E27FC236}">
                <a16:creationId xmlns:a16="http://schemas.microsoft.com/office/drawing/2014/main" id="{C9F9BB8B-98B0-4B2F-8652-CEED28FE2179}"/>
              </a:ext>
            </a:extLst>
          </p:cNvPr>
          <p:cNvCxnSpPr>
            <a:cxnSpLocks/>
          </p:cNvCxnSpPr>
          <p:nvPr/>
        </p:nvCxnSpPr>
        <p:spPr bwMode="auto">
          <a:xfrm flipV="1">
            <a:off x="1245663" y="5123870"/>
            <a:ext cx="6895532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8" name="TextBox 16">
            <a:extLst>
              <a:ext uri="{FF2B5EF4-FFF2-40B4-BE49-F238E27FC236}">
                <a16:creationId xmlns:a16="http://schemas.microsoft.com/office/drawing/2014/main" id="{8CBDC2C4-620C-4626-A740-D341C0637655}"/>
              </a:ext>
            </a:extLst>
          </p:cNvPr>
          <p:cNvSpPr txBox="1"/>
          <p:nvPr/>
        </p:nvSpPr>
        <p:spPr>
          <a:xfrm>
            <a:off x="429311" y="4155583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STA2</a:t>
            </a:r>
          </a:p>
        </p:txBody>
      </p:sp>
      <p:sp>
        <p:nvSpPr>
          <p:cNvPr id="39" name="TextBox 17">
            <a:extLst>
              <a:ext uri="{FF2B5EF4-FFF2-40B4-BE49-F238E27FC236}">
                <a16:creationId xmlns:a16="http://schemas.microsoft.com/office/drawing/2014/main" id="{368CB28B-39B1-49FB-BD98-6ADF20E07471}"/>
              </a:ext>
            </a:extLst>
          </p:cNvPr>
          <p:cNvSpPr txBox="1"/>
          <p:nvPr/>
        </p:nvSpPr>
        <p:spPr>
          <a:xfrm>
            <a:off x="393743" y="4948697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STA1</a:t>
            </a:r>
          </a:p>
        </p:txBody>
      </p:sp>
      <p:cxnSp>
        <p:nvCxnSpPr>
          <p:cNvPr id="42" name="Straight Connector 25">
            <a:extLst>
              <a:ext uri="{FF2B5EF4-FFF2-40B4-BE49-F238E27FC236}">
                <a16:creationId xmlns:a16="http://schemas.microsoft.com/office/drawing/2014/main" id="{2925DE2E-996C-408A-8580-9FBAED2062F9}"/>
              </a:ext>
            </a:extLst>
          </p:cNvPr>
          <p:cNvCxnSpPr>
            <a:cxnSpLocks/>
          </p:cNvCxnSpPr>
          <p:nvPr/>
        </p:nvCxnSpPr>
        <p:spPr bwMode="auto">
          <a:xfrm flipV="1">
            <a:off x="1245663" y="4284531"/>
            <a:ext cx="6871723" cy="11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3" name="Rectangle 12">
            <a:extLst>
              <a:ext uri="{FF2B5EF4-FFF2-40B4-BE49-F238E27FC236}">
                <a16:creationId xmlns:a16="http://schemas.microsoft.com/office/drawing/2014/main" id="{367BE873-2308-47B3-87C3-329C3192747C}"/>
              </a:ext>
            </a:extLst>
          </p:cNvPr>
          <p:cNvSpPr/>
          <p:nvPr/>
        </p:nvSpPr>
        <p:spPr bwMode="auto">
          <a:xfrm>
            <a:off x="8209964" y="3636174"/>
            <a:ext cx="809348" cy="18518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TextBox 16">
            <a:extLst>
              <a:ext uri="{FF2B5EF4-FFF2-40B4-BE49-F238E27FC236}">
                <a16:creationId xmlns:a16="http://schemas.microsoft.com/office/drawing/2014/main" id="{B4735CE1-3503-4078-9D7B-F37C72D28BF6}"/>
              </a:ext>
            </a:extLst>
          </p:cNvPr>
          <p:cNvSpPr txBox="1"/>
          <p:nvPr/>
        </p:nvSpPr>
        <p:spPr>
          <a:xfrm>
            <a:off x="8322336" y="4154124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AP2</a:t>
            </a:r>
          </a:p>
        </p:txBody>
      </p:sp>
      <p:sp>
        <p:nvSpPr>
          <p:cNvPr id="45" name="TextBox 17">
            <a:extLst>
              <a:ext uri="{FF2B5EF4-FFF2-40B4-BE49-F238E27FC236}">
                <a16:creationId xmlns:a16="http://schemas.microsoft.com/office/drawing/2014/main" id="{15A1F77C-AFB8-401A-B3C4-0D1C40330E62}"/>
              </a:ext>
            </a:extLst>
          </p:cNvPr>
          <p:cNvSpPr txBox="1"/>
          <p:nvPr/>
        </p:nvSpPr>
        <p:spPr>
          <a:xfrm>
            <a:off x="8343049" y="4983593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AP1</a:t>
            </a:r>
          </a:p>
        </p:txBody>
      </p:sp>
      <p:cxnSp>
        <p:nvCxnSpPr>
          <p:cNvPr id="47" name="直接箭头连接符 46">
            <a:extLst>
              <a:ext uri="{FF2B5EF4-FFF2-40B4-BE49-F238E27FC236}">
                <a16:creationId xmlns:a16="http://schemas.microsoft.com/office/drawing/2014/main" id="{78FC51A3-7CE7-47D4-91CE-F5432DAB2BFA}"/>
              </a:ext>
            </a:extLst>
          </p:cNvPr>
          <p:cNvCxnSpPr/>
          <p:nvPr/>
        </p:nvCxnSpPr>
        <p:spPr bwMode="auto">
          <a:xfrm flipV="1">
            <a:off x="6400800" y="5616495"/>
            <a:ext cx="289186" cy="42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</p:spPr>
      </p:cxnSp>
      <p:sp>
        <p:nvSpPr>
          <p:cNvPr id="48" name="Rectangle 24">
            <a:extLst>
              <a:ext uri="{FF2B5EF4-FFF2-40B4-BE49-F238E27FC236}">
                <a16:creationId xmlns:a16="http://schemas.microsoft.com/office/drawing/2014/main" id="{4C87AEF9-ECE9-442F-AD71-95D9CEA0DB2A}"/>
              </a:ext>
            </a:extLst>
          </p:cNvPr>
          <p:cNvSpPr/>
          <p:nvPr/>
        </p:nvSpPr>
        <p:spPr bwMode="auto">
          <a:xfrm>
            <a:off x="6705600" y="5830717"/>
            <a:ext cx="616208" cy="364622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BA</a:t>
            </a:r>
          </a:p>
        </p:txBody>
      </p:sp>
      <p:sp>
        <p:nvSpPr>
          <p:cNvPr id="49" name="Rectangle 23">
            <a:extLst>
              <a:ext uri="{FF2B5EF4-FFF2-40B4-BE49-F238E27FC236}">
                <a16:creationId xmlns:a16="http://schemas.microsoft.com/office/drawing/2014/main" id="{4464D949-E0C7-4504-A1FB-A53B751B8DA6}"/>
              </a:ext>
            </a:extLst>
          </p:cNvPr>
          <p:cNvSpPr/>
          <p:nvPr/>
        </p:nvSpPr>
        <p:spPr bwMode="auto">
          <a:xfrm>
            <a:off x="1521145" y="3928701"/>
            <a:ext cx="1962225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BUSY</a:t>
            </a:r>
          </a:p>
        </p:txBody>
      </p:sp>
      <p:graphicFrame>
        <p:nvGraphicFramePr>
          <p:cNvPr id="51" name="Table 8">
            <a:extLst>
              <a:ext uri="{FF2B5EF4-FFF2-40B4-BE49-F238E27FC236}">
                <a16:creationId xmlns:a16="http://schemas.microsoft.com/office/drawing/2014/main" id="{1D82FDA1-FFDA-45DA-AEE9-93E5361F21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3308"/>
              </p:ext>
            </p:extLst>
          </p:nvPr>
        </p:nvGraphicFramePr>
        <p:xfrm>
          <a:off x="3496129" y="4024539"/>
          <a:ext cx="93623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4872">
                <a:tc>
                  <a:txBody>
                    <a:bodyPr/>
                    <a:lstStyle/>
                    <a:p>
                      <a:r>
                        <a:rPr lang="en-US" sz="900" dirty="0"/>
                        <a:t>9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8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6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5</a:t>
                      </a:r>
                    </a:p>
                  </a:txBody>
                  <a:tcPr marL="75570" marR="755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2" name="Rectangle 23">
            <a:extLst>
              <a:ext uri="{FF2B5EF4-FFF2-40B4-BE49-F238E27FC236}">
                <a16:creationId xmlns:a16="http://schemas.microsoft.com/office/drawing/2014/main" id="{4C71F0C1-83BC-4531-940A-4DE4C7F4A91F}"/>
              </a:ext>
            </a:extLst>
          </p:cNvPr>
          <p:cNvSpPr/>
          <p:nvPr/>
        </p:nvSpPr>
        <p:spPr bwMode="auto">
          <a:xfrm>
            <a:off x="1521145" y="4756971"/>
            <a:ext cx="1724976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BUSY</a:t>
            </a:r>
          </a:p>
        </p:txBody>
      </p:sp>
      <p:graphicFrame>
        <p:nvGraphicFramePr>
          <p:cNvPr id="53" name="Table 8">
            <a:extLst>
              <a:ext uri="{FF2B5EF4-FFF2-40B4-BE49-F238E27FC236}">
                <a16:creationId xmlns:a16="http://schemas.microsoft.com/office/drawing/2014/main" id="{70149311-3EE2-48E3-A27A-250DA3DA65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445224"/>
              </p:ext>
            </p:extLst>
          </p:nvPr>
        </p:nvGraphicFramePr>
        <p:xfrm>
          <a:off x="3254692" y="4833171"/>
          <a:ext cx="975143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4872">
                <a:tc>
                  <a:txBody>
                    <a:bodyPr/>
                    <a:lstStyle/>
                    <a:p>
                      <a:r>
                        <a:rPr lang="en-US" sz="900" dirty="0"/>
                        <a:t>2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5" name="TextBox 13">
            <a:extLst>
              <a:ext uri="{FF2B5EF4-FFF2-40B4-BE49-F238E27FC236}">
                <a16:creationId xmlns:a16="http://schemas.microsoft.com/office/drawing/2014/main" id="{B58B2AA2-931B-4080-91B0-5014203FD6C1}"/>
              </a:ext>
            </a:extLst>
          </p:cNvPr>
          <p:cNvSpPr txBox="1"/>
          <p:nvPr/>
        </p:nvSpPr>
        <p:spPr>
          <a:xfrm>
            <a:off x="8212715" y="3774292"/>
            <a:ext cx="8065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AP MLD</a:t>
            </a:r>
          </a:p>
        </p:txBody>
      </p:sp>
      <p:sp>
        <p:nvSpPr>
          <p:cNvPr id="56" name="文本框 55">
            <a:extLst>
              <a:ext uri="{FF2B5EF4-FFF2-40B4-BE49-F238E27FC236}">
                <a16:creationId xmlns:a16="http://schemas.microsoft.com/office/drawing/2014/main" id="{44CB1A84-1087-4D28-9F8F-940406B8A94E}"/>
              </a:ext>
            </a:extLst>
          </p:cNvPr>
          <p:cNvSpPr txBox="1"/>
          <p:nvPr/>
        </p:nvSpPr>
        <p:spPr>
          <a:xfrm>
            <a:off x="3591104" y="3597960"/>
            <a:ext cx="8547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Backoff</a:t>
            </a:r>
            <a:endParaRPr lang="zh-CN" altLang="en-US" dirty="0"/>
          </a:p>
        </p:txBody>
      </p:sp>
      <p:sp>
        <p:nvSpPr>
          <p:cNvPr id="57" name="文本框 56">
            <a:extLst>
              <a:ext uri="{FF2B5EF4-FFF2-40B4-BE49-F238E27FC236}">
                <a16:creationId xmlns:a16="http://schemas.microsoft.com/office/drawing/2014/main" id="{E85FA68A-B2DE-4632-9483-6067F4D1C9A7}"/>
              </a:ext>
            </a:extLst>
          </p:cNvPr>
          <p:cNvSpPr txBox="1"/>
          <p:nvPr/>
        </p:nvSpPr>
        <p:spPr>
          <a:xfrm>
            <a:off x="3334686" y="4517163"/>
            <a:ext cx="8547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Backoff</a:t>
            </a:r>
            <a:endParaRPr lang="zh-CN" altLang="en-US" dirty="0"/>
          </a:p>
        </p:txBody>
      </p:sp>
      <p:cxnSp>
        <p:nvCxnSpPr>
          <p:cNvPr id="58" name="Straight Connector 15">
            <a:extLst>
              <a:ext uri="{FF2B5EF4-FFF2-40B4-BE49-F238E27FC236}">
                <a16:creationId xmlns:a16="http://schemas.microsoft.com/office/drawing/2014/main" id="{AE3602A9-684B-4F10-956D-2C829DB00625}"/>
              </a:ext>
            </a:extLst>
          </p:cNvPr>
          <p:cNvCxnSpPr>
            <a:cxnSpLocks/>
          </p:cNvCxnSpPr>
          <p:nvPr/>
        </p:nvCxnSpPr>
        <p:spPr bwMode="auto">
          <a:xfrm flipV="1">
            <a:off x="1245663" y="5830717"/>
            <a:ext cx="6895532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9" name="文本框 58">
            <a:extLst>
              <a:ext uri="{FF2B5EF4-FFF2-40B4-BE49-F238E27FC236}">
                <a16:creationId xmlns:a16="http://schemas.microsoft.com/office/drawing/2014/main" id="{76CD9799-D3E1-4243-83F3-8DDA77C443D0}"/>
              </a:ext>
            </a:extLst>
          </p:cNvPr>
          <p:cNvSpPr txBox="1"/>
          <p:nvPr/>
        </p:nvSpPr>
        <p:spPr>
          <a:xfrm>
            <a:off x="1552853" y="4269992"/>
            <a:ext cx="8093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Link2</a:t>
            </a:r>
            <a:endParaRPr lang="zh-CN" altLang="en-US" dirty="0"/>
          </a:p>
        </p:txBody>
      </p:sp>
      <p:sp>
        <p:nvSpPr>
          <p:cNvPr id="60" name="文本框 59">
            <a:extLst>
              <a:ext uri="{FF2B5EF4-FFF2-40B4-BE49-F238E27FC236}">
                <a16:creationId xmlns:a16="http://schemas.microsoft.com/office/drawing/2014/main" id="{4E25C1E1-6DEF-4A35-8D85-797ECD14A125}"/>
              </a:ext>
            </a:extLst>
          </p:cNvPr>
          <p:cNvSpPr txBox="1"/>
          <p:nvPr/>
        </p:nvSpPr>
        <p:spPr>
          <a:xfrm>
            <a:off x="1537776" y="5096618"/>
            <a:ext cx="8093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Link1</a:t>
            </a:r>
            <a:endParaRPr lang="zh-CN" altLang="en-US" dirty="0"/>
          </a:p>
        </p:txBody>
      </p:sp>
      <p:graphicFrame>
        <p:nvGraphicFramePr>
          <p:cNvPr id="61" name="Table 8">
            <a:extLst>
              <a:ext uri="{FF2B5EF4-FFF2-40B4-BE49-F238E27FC236}">
                <a16:creationId xmlns:a16="http://schemas.microsoft.com/office/drawing/2014/main" id="{DDA90997-82D5-4CC9-8571-AD343C4C5F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569675"/>
              </p:ext>
            </p:extLst>
          </p:nvPr>
        </p:nvGraphicFramePr>
        <p:xfrm>
          <a:off x="3276600" y="5578186"/>
          <a:ext cx="93623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4872">
                <a:tc>
                  <a:txBody>
                    <a:bodyPr/>
                    <a:lstStyle/>
                    <a:p>
                      <a:r>
                        <a:rPr lang="en-US" sz="900" dirty="0"/>
                        <a:t>4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3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2" name="文本框 61">
            <a:extLst>
              <a:ext uri="{FF2B5EF4-FFF2-40B4-BE49-F238E27FC236}">
                <a16:creationId xmlns:a16="http://schemas.microsoft.com/office/drawing/2014/main" id="{CDAE8D42-0A7E-4FA3-843E-5AEECDBDC69D}"/>
              </a:ext>
            </a:extLst>
          </p:cNvPr>
          <p:cNvSpPr txBox="1"/>
          <p:nvPr/>
        </p:nvSpPr>
        <p:spPr>
          <a:xfrm>
            <a:off x="1524000" y="5822432"/>
            <a:ext cx="8093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Link1</a:t>
            </a:r>
            <a:endParaRPr lang="zh-CN" altLang="en-US" dirty="0"/>
          </a:p>
        </p:txBody>
      </p:sp>
      <p:sp>
        <p:nvSpPr>
          <p:cNvPr id="63" name="TextBox 17">
            <a:extLst>
              <a:ext uri="{FF2B5EF4-FFF2-40B4-BE49-F238E27FC236}">
                <a16:creationId xmlns:a16="http://schemas.microsoft.com/office/drawing/2014/main" id="{25399462-5EAF-4BBE-973C-7D0887266D14}"/>
              </a:ext>
            </a:extLst>
          </p:cNvPr>
          <p:cNvSpPr txBox="1"/>
          <p:nvPr/>
        </p:nvSpPr>
        <p:spPr>
          <a:xfrm>
            <a:off x="425522" y="5723732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STA3</a:t>
            </a:r>
          </a:p>
        </p:txBody>
      </p:sp>
      <p:sp>
        <p:nvSpPr>
          <p:cNvPr id="64" name="Rectangle 23">
            <a:extLst>
              <a:ext uri="{FF2B5EF4-FFF2-40B4-BE49-F238E27FC236}">
                <a16:creationId xmlns:a16="http://schemas.microsoft.com/office/drawing/2014/main" id="{C0C77AB9-E717-47ED-BA96-D1767E609F7F}"/>
              </a:ext>
            </a:extLst>
          </p:cNvPr>
          <p:cNvSpPr/>
          <p:nvPr/>
        </p:nvSpPr>
        <p:spPr bwMode="auto">
          <a:xfrm>
            <a:off x="4237458" y="4756608"/>
            <a:ext cx="3165710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/>
              <a:t>BUSY</a:t>
            </a:r>
            <a:endParaRPr lang="en-US" dirty="0"/>
          </a:p>
        </p:txBody>
      </p:sp>
      <p:sp>
        <p:nvSpPr>
          <p:cNvPr id="69" name="文本框 68">
            <a:extLst>
              <a:ext uri="{FF2B5EF4-FFF2-40B4-BE49-F238E27FC236}">
                <a16:creationId xmlns:a16="http://schemas.microsoft.com/office/drawing/2014/main" id="{E52D5870-2D0A-46BD-BEC6-71BB411CA8E3}"/>
              </a:ext>
            </a:extLst>
          </p:cNvPr>
          <p:cNvSpPr txBox="1"/>
          <p:nvPr/>
        </p:nvSpPr>
        <p:spPr>
          <a:xfrm>
            <a:off x="5552897" y="3447508"/>
            <a:ext cx="2680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Multi-link synchronous transmission cannot been implemented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DC991EEB-AD3D-4512-80C8-C07A87CBDDC1}"/>
              </a:ext>
            </a:extLst>
          </p:cNvPr>
          <p:cNvSpPr txBox="1"/>
          <p:nvPr/>
        </p:nvSpPr>
        <p:spPr>
          <a:xfrm>
            <a:off x="6589883" y="5373617"/>
            <a:ext cx="4915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SIFS</a:t>
            </a:r>
            <a:endParaRPr lang="zh-CN" altLang="en-US" dirty="0"/>
          </a:p>
        </p:txBody>
      </p:sp>
      <p:graphicFrame>
        <p:nvGraphicFramePr>
          <p:cNvPr id="41" name="Table 8">
            <a:extLst>
              <a:ext uri="{FF2B5EF4-FFF2-40B4-BE49-F238E27FC236}">
                <a16:creationId xmlns:a16="http://schemas.microsoft.com/office/drawing/2014/main" id="{CD219A86-1A63-444B-9321-CC6D0C921F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94266"/>
              </p:ext>
            </p:extLst>
          </p:nvPr>
        </p:nvGraphicFramePr>
        <p:xfrm>
          <a:off x="6425061" y="4015818"/>
          <a:ext cx="93623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4872">
                <a:tc>
                  <a:txBody>
                    <a:bodyPr/>
                    <a:lstStyle/>
                    <a:p>
                      <a:r>
                        <a:rPr lang="en-US" sz="900" dirty="0"/>
                        <a:t>4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3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6" name="Rectangle 23">
            <a:extLst>
              <a:ext uri="{FF2B5EF4-FFF2-40B4-BE49-F238E27FC236}">
                <a16:creationId xmlns:a16="http://schemas.microsoft.com/office/drawing/2014/main" id="{B4D42F73-D9B2-40E0-83C4-11C30D918A80}"/>
              </a:ext>
            </a:extLst>
          </p:cNvPr>
          <p:cNvSpPr/>
          <p:nvPr/>
        </p:nvSpPr>
        <p:spPr bwMode="auto">
          <a:xfrm>
            <a:off x="4432360" y="3911314"/>
            <a:ext cx="2007288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BUSY</a:t>
            </a:r>
          </a:p>
        </p:txBody>
      </p:sp>
    </p:spTree>
    <p:extLst>
      <p:ext uri="{BB962C8B-B14F-4D97-AF65-F5344CB8AC3E}">
        <p14:creationId xmlns:p14="http://schemas.microsoft.com/office/powerpoint/2010/main" val="1674361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1B502FA-6AB6-4E96-870F-D999C901B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Discussion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D9C1608-EDE1-45A1-8DCD-B322B3B3D4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600" kern="1200" dirty="0">
                <a:solidFill>
                  <a:schemeClr val="tx2"/>
                </a:solidFill>
              </a:rPr>
              <a:t>For non-STR non-AP MLD to make the two STAs </a:t>
            </a:r>
            <a:r>
              <a:rPr lang="en-GB" altLang="zh-CN" sz="1600" kern="1200" dirty="0">
                <a:solidFill>
                  <a:schemeClr val="tx2"/>
                </a:solidFill>
              </a:rPr>
              <a:t>affiliated with the MLD </a:t>
            </a:r>
            <a:r>
              <a:rPr lang="en-US" altLang="zh-CN" sz="1600" kern="1200" dirty="0">
                <a:solidFill>
                  <a:schemeClr val="tx2"/>
                </a:solidFill>
              </a:rPr>
              <a:t>finish their backoff procedure together and then transmit simultaneously is not a suitable method in some scenarios to implement multi-link synchronous transmission.</a:t>
            </a:r>
          </a:p>
          <a:p>
            <a:pPr algn="just"/>
            <a:endParaRPr lang="en-US" altLang="zh-CN" sz="1600" kern="1200" dirty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600" kern="1200" dirty="0">
                <a:solidFill>
                  <a:schemeClr val="tx2"/>
                </a:solidFill>
              </a:rPr>
              <a:t>If one STA (STA1) </a:t>
            </a:r>
            <a:r>
              <a:rPr lang="en-GB" altLang="zh-CN" sz="1600" kern="1200" dirty="0">
                <a:solidFill>
                  <a:schemeClr val="tx2"/>
                </a:solidFill>
              </a:rPr>
              <a:t>affiliated with the </a:t>
            </a:r>
            <a:r>
              <a:rPr lang="en-US" altLang="zh-CN" sz="1600" kern="1200" dirty="0">
                <a:solidFill>
                  <a:schemeClr val="tx2"/>
                </a:solidFill>
              </a:rPr>
              <a:t>non-STR non-AP MLD firstly finish its backoff procedure and gains transmission opportunity but </a:t>
            </a:r>
            <a:r>
              <a:rPr lang="en-GB" altLang="zh-CN" sz="1600" dirty="0"/>
              <a:t>the </a:t>
            </a:r>
            <a:r>
              <a:rPr lang="en-GB" altLang="zh-CN" sz="1600" dirty="0" err="1"/>
              <a:t>backoff</a:t>
            </a:r>
            <a:r>
              <a:rPr lang="en-GB" altLang="zh-CN" sz="1600" dirty="0"/>
              <a:t> counter of </a:t>
            </a:r>
            <a:r>
              <a:rPr lang="en-US" altLang="zh-CN" sz="1600" kern="1200" dirty="0">
                <a:solidFill>
                  <a:schemeClr val="tx2"/>
                </a:solidFill>
              </a:rPr>
              <a:t>the other STA(STA2 in Link 2) </a:t>
            </a:r>
            <a:r>
              <a:rPr lang="en-GB" altLang="zh-CN" sz="1600" kern="1200" dirty="0">
                <a:solidFill>
                  <a:schemeClr val="tx2"/>
                </a:solidFill>
              </a:rPr>
              <a:t>affiliated with  the MLD doesn’t reach ZERO,  the following </a:t>
            </a:r>
            <a:r>
              <a:rPr lang="en-US" altLang="zh-CN" sz="1600" dirty="0"/>
              <a:t>behaviors</a:t>
            </a:r>
            <a:r>
              <a:rPr lang="en-GB" altLang="zh-CN" sz="1600" kern="1200" dirty="0">
                <a:solidFill>
                  <a:schemeClr val="tx2"/>
                </a:solidFill>
              </a:rPr>
              <a:t> can be considered  except that STA1 in Link1 </a:t>
            </a:r>
            <a:r>
              <a:rPr lang="en-GB" altLang="zh-CN" sz="1600" dirty="0"/>
              <a:t>keeps its </a:t>
            </a:r>
            <a:r>
              <a:rPr lang="en-GB" altLang="zh-CN" sz="1600" dirty="0" err="1"/>
              <a:t>backoff</a:t>
            </a:r>
            <a:r>
              <a:rPr lang="en-GB" altLang="zh-CN" sz="1600" dirty="0"/>
              <a:t> counter at zero and wait for the </a:t>
            </a:r>
            <a:r>
              <a:rPr lang="en-GB" altLang="zh-CN" sz="1600" kern="1200" dirty="0">
                <a:solidFill>
                  <a:schemeClr val="tx2"/>
                </a:solidFill>
              </a:rPr>
              <a:t>completement </a:t>
            </a:r>
            <a:r>
              <a:rPr lang="en-GB" altLang="zh-CN" sz="1600" dirty="0"/>
              <a:t>of STA2’s </a:t>
            </a:r>
            <a:r>
              <a:rPr lang="en-US" altLang="zh-CN" sz="1600" kern="1200" dirty="0">
                <a:solidFill>
                  <a:schemeClr val="tx2"/>
                </a:solidFill>
              </a:rPr>
              <a:t>backoff procedure</a:t>
            </a:r>
            <a:r>
              <a:rPr lang="en-GB" altLang="zh-CN" sz="1600" dirty="0"/>
              <a:t> :</a:t>
            </a:r>
            <a:endParaRPr lang="en-GB" altLang="zh-CN" sz="1600" kern="1200" dirty="0">
              <a:solidFill>
                <a:schemeClr val="tx2"/>
              </a:solidFill>
            </a:endParaRPr>
          </a:p>
          <a:p>
            <a:pPr lvl="1">
              <a:buFont typeface="Arial" panose="020B0604020202020204" pitchFamily="34" charset="0"/>
              <a:buChar char="–"/>
            </a:pPr>
            <a:r>
              <a:rPr lang="en-GB" altLang="zh-CN" sz="1600" dirty="0"/>
              <a:t>STA1 can request AP-MLD to help listen to the medium status of Link2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GB" altLang="zh-CN" sz="1600" dirty="0"/>
              <a:t>If AP2 </a:t>
            </a:r>
            <a:r>
              <a:rPr lang="en-GB" altLang="zh-CN" sz="1600" kern="1200" dirty="0">
                <a:solidFill>
                  <a:schemeClr val="tx2"/>
                </a:solidFill>
              </a:rPr>
              <a:t>affiliated with</a:t>
            </a:r>
            <a:r>
              <a:rPr lang="en-GB" altLang="zh-CN" sz="1600" dirty="0"/>
              <a:t> AP MLD gains the TXOP in Link2 , it can choose to share the TXOP with STA2.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GB" altLang="zh-CN" sz="1600" dirty="0"/>
              <a:t>Non-AP MLD can use the TXOP in Link1 gained by STA1 itself and the TXOP in Link2 shared by AP2 to implement multi-link synchronous transmission.</a:t>
            </a:r>
          </a:p>
          <a:p>
            <a:pPr lvl="1">
              <a:buFont typeface="Arial" panose="020B0604020202020204" pitchFamily="34" charset="0"/>
              <a:buChar char="–"/>
            </a:pPr>
            <a:endParaRPr lang="en-GB" altLang="zh-CN" sz="1600" dirty="0"/>
          </a:p>
          <a:p>
            <a:pPr lvl="1">
              <a:buFont typeface="Arial" panose="020B0604020202020204" pitchFamily="34" charset="0"/>
              <a:buChar char="–"/>
            </a:pPr>
            <a:endParaRPr lang="en-GB" altLang="zh-CN" sz="1600" dirty="0"/>
          </a:p>
          <a:p>
            <a:pPr algn="just">
              <a:buFont typeface="Wingdings" panose="05000000000000000000" pitchFamily="2" charset="2"/>
              <a:buChar char="p"/>
            </a:pPr>
            <a:endParaRPr lang="en-GB" altLang="zh-CN" sz="1600" kern="1200" dirty="0">
              <a:solidFill>
                <a:schemeClr val="tx2"/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417B8D7-3F10-4770-9051-6A90FAEB1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A8C8E55-48A8-42B9-9EB8-DE2454D41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2398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71E3510-D5C5-40DA-A3C4-64B878F3F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Solution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57A5866-C403-4D16-B58C-E0C7DFBFF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4298"/>
            <a:ext cx="8134350" cy="277368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AP Assisted  Multi-link Synchronous Transmission</a:t>
            </a:r>
            <a:endParaRPr lang="en-US" altLang="zh-CN" sz="1600" b="0" kern="1200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en-US" altLang="zh-CN" sz="1400" b="0" kern="1200" dirty="0">
                <a:solidFill>
                  <a:schemeClr val="tx2"/>
                </a:solidFill>
              </a:rPr>
              <a:t>     Assuming Non-STR Non-AP MLD needs to implement multi-link synchronous transmission on Link1 and Link2, the procedure is showed as follows:</a:t>
            </a:r>
          </a:p>
          <a:p>
            <a:pPr algn="just">
              <a:buFont typeface="+mj-lt"/>
              <a:buAutoNum type="arabicPeriod"/>
            </a:pPr>
            <a:r>
              <a:rPr lang="en-US" altLang="zh-CN" sz="1400" b="0" kern="1200" dirty="0">
                <a:solidFill>
                  <a:schemeClr val="tx2"/>
                </a:solidFill>
              </a:rPr>
              <a:t>STA1 executes the backoff procedure and firstly gains transmission opportunity but STA2 needs more time to finish its backoff procedure.</a:t>
            </a:r>
          </a:p>
          <a:p>
            <a:pPr algn="just">
              <a:buFont typeface="+mj-lt"/>
              <a:buAutoNum type="arabicPeriod"/>
            </a:pPr>
            <a:r>
              <a:rPr lang="en-US" altLang="zh-CN" sz="1400" b="0" kern="1200" dirty="0">
                <a:solidFill>
                  <a:schemeClr val="tx2"/>
                </a:solidFill>
              </a:rPr>
              <a:t>STA1 sends an PPDU which carries the required indication to request the AP MLD to </a:t>
            </a:r>
            <a:r>
              <a:rPr lang="en-GB" altLang="zh-CN" sz="1400" b="0" dirty="0"/>
              <a:t>help its intention for the </a:t>
            </a:r>
            <a:r>
              <a:rPr lang="en-US" altLang="zh-CN" sz="1400" b="0" kern="1200" dirty="0">
                <a:solidFill>
                  <a:schemeClr val="tx2"/>
                </a:solidFill>
              </a:rPr>
              <a:t>synchronous transmission with STA2 in Link2 </a:t>
            </a:r>
            <a:r>
              <a:rPr lang="en-GB" altLang="zh-CN" sz="1400" b="0" dirty="0"/>
              <a:t>.</a:t>
            </a:r>
          </a:p>
          <a:p>
            <a:pPr algn="just">
              <a:buFont typeface="+mj-lt"/>
              <a:buAutoNum type="arabicPeriod"/>
            </a:pPr>
            <a:r>
              <a:rPr lang="en-GB" altLang="zh-CN" sz="1400" b="0" dirty="0"/>
              <a:t>When AP MLD knows the non-AP MLD needs to do </a:t>
            </a:r>
            <a:r>
              <a:rPr lang="en-US" altLang="zh-CN" sz="1400" b="0" kern="1200" dirty="0">
                <a:solidFill>
                  <a:schemeClr val="tx2"/>
                </a:solidFill>
              </a:rPr>
              <a:t>synchronous transmission</a:t>
            </a:r>
            <a:r>
              <a:rPr lang="en-GB" altLang="zh-CN" sz="1400" b="0" dirty="0"/>
              <a:t> in Link1 and link2 , AP2 can share its TXOP with STA2 of the non-AP MLD by sending MU-RTS TXOP Sharing TF to STA2 when AP-MLD gains the transmission opportunity in Link2.</a:t>
            </a:r>
          </a:p>
          <a:p>
            <a:pPr algn="just">
              <a:buFont typeface="+mj-lt"/>
              <a:buAutoNum type="arabicPeriod"/>
            </a:pPr>
            <a:r>
              <a:rPr lang="en-GB" altLang="zh-CN" sz="1400" b="0" dirty="0"/>
              <a:t>Non-AP MLD uses the TXOP in Link1 gained by STA1 itself and the TXOP in Link2 shared by AP2 to implement multi-link </a:t>
            </a:r>
            <a:r>
              <a:rPr lang="en-US" altLang="zh-CN" sz="1400" b="0" kern="1200" dirty="0">
                <a:solidFill>
                  <a:schemeClr val="tx2"/>
                </a:solidFill>
              </a:rPr>
              <a:t>synchronous transmission </a:t>
            </a:r>
            <a:r>
              <a:rPr lang="en-GB" altLang="zh-CN" sz="1400" b="0" dirty="0"/>
              <a:t>.</a:t>
            </a:r>
          </a:p>
          <a:p>
            <a:pPr algn="just">
              <a:buFont typeface="+mj-lt"/>
              <a:buAutoNum type="arabicPeriod"/>
            </a:pPr>
            <a:endParaRPr lang="zh-CN" altLang="en-US" sz="1400" b="0" kern="1200" dirty="0">
              <a:solidFill>
                <a:schemeClr val="tx2"/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46FEF5C-146A-4DD9-A558-8A721590F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81E8780-C951-455D-910A-77625D258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6</a:t>
            </a:fld>
            <a:endParaRPr lang="en-US" altLang="en-US"/>
          </a:p>
        </p:txBody>
      </p:sp>
      <p:sp>
        <p:nvSpPr>
          <p:cNvPr id="7" name="Rectangle 44">
            <a:extLst>
              <a:ext uri="{FF2B5EF4-FFF2-40B4-BE49-F238E27FC236}">
                <a16:creationId xmlns:a16="http://schemas.microsoft.com/office/drawing/2014/main" id="{FE27391F-E3FB-4CF4-901C-ABCEFA5CA5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495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7E795AB3-CFA1-4E5D-A544-1CF9DB60CB67}"/>
              </a:ext>
            </a:extLst>
          </p:cNvPr>
          <p:cNvGrpSpPr/>
          <p:nvPr/>
        </p:nvGrpSpPr>
        <p:grpSpPr>
          <a:xfrm>
            <a:off x="381000" y="4451279"/>
            <a:ext cx="8077200" cy="2086647"/>
            <a:chOff x="381000" y="4451279"/>
            <a:chExt cx="8077200" cy="2086647"/>
          </a:xfrm>
        </p:grpSpPr>
        <p:pic>
          <p:nvPicPr>
            <p:cNvPr id="6" name="图片 5">
              <a:extLst>
                <a:ext uri="{FF2B5EF4-FFF2-40B4-BE49-F238E27FC236}">
                  <a16:creationId xmlns:a16="http://schemas.microsoft.com/office/drawing/2014/main" id="{6A966BC2-FB97-4CE7-8B1B-F0A820EE3E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1000" y="4451279"/>
              <a:ext cx="8077200" cy="1844795"/>
            </a:xfrm>
            <a:prstGeom prst="rect">
              <a:avLst/>
            </a:prstGeom>
          </p:spPr>
        </p:pic>
        <p:cxnSp>
          <p:nvCxnSpPr>
            <p:cNvPr id="8" name="直接箭头连接符 7">
              <a:extLst>
                <a:ext uri="{FF2B5EF4-FFF2-40B4-BE49-F238E27FC236}">
                  <a16:creationId xmlns:a16="http://schemas.microsoft.com/office/drawing/2014/main" id="{39B0898C-B56D-4729-A456-308951D525A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608704" y="5181600"/>
              <a:ext cx="0" cy="1737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</p:spPr>
        </p:cxnSp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69A93F16-1308-4A43-9D8D-93434584B628}"/>
                </a:ext>
              </a:extLst>
            </p:cNvPr>
            <p:cNvSpPr txBox="1"/>
            <p:nvPr/>
          </p:nvSpPr>
          <p:spPr>
            <a:xfrm>
              <a:off x="2590800" y="5334000"/>
              <a:ext cx="221945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00" dirty="0">
                  <a:solidFill>
                    <a:srgbClr val="FF0000"/>
                  </a:solidFill>
                </a:rPr>
                <a:t>Carries the required indication for AP assisted  synchronous transmission including Link2 ID</a:t>
              </a:r>
              <a:endParaRPr lang="zh-CN" altLang="en-US" sz="800" dirty="0">
                <a:solidFill>
                  <a:srgbClr val="FF0000"/>
                </a:solidFill>
              </a:endParaRPr>
            </a:p>
          </p:txBody>
        </p:sp>
        <p:cxnSp>
          <p:nvCxnSpPr>
            <p:cNvPr id="12" name="直接箭头连接符 11">
              <a:extLst>
                <a:ext uri="{FF2B5EF4-FFF2-40B4-BE49-F238E27FC236}">
                  <a16:creationId xmlns:a16="http://schemas.microsoft.com/office/drawing/2014/main" id="{1AD57A6D-804D-4F33-BE2A-2A33CFF23CA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334000" y="6172200"/>
              <a:ext cx="0" cy="1737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</p:spPr>
        </p:cxn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66F72509-CBD5-418A-87BD-B0F3D11312E7}"/>
                </a:ext>
              </a:extLst>
            </p:cNvPr>
            <p:cNvSpPr txBox="1"/>
            <p:nvPr/>
          </p:nvSpPr>
          <p:spPr>
            <a:xfrm>
              <a:off x="4724400" y="6322482"/>
              <a:ext cx="150603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800">
                  <a:solidFill>
                    <a:srgbClr val="FF0000"/>
                  </a:solidFill>
                </a:defRPr>
              </a:lvl1pPr>
            </a:lstStyle>
            <a:p>
              <a:r>
                <a:rPr lang="en-GB" altLang="zh-CN" dirty="0"/>
                <a:t>MU-RTS TXOP Sharing TF</a:t>
              </a:r>
              <a:endParaRPr lang="zh-CN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802236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63BB58-BAFF-4F69-9637-5E846FC22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Solution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3202CDD-FB2F-4959-BB8B-62484456B7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dirty="0"/>
              <a:t>AP assistant function for UL synchronous transmission includes : 1) listening to the given link(s) and gains the TXOP</a:t>
            </a:r>
            <a:r>
              <a:rPr lang="zh-CN" altLang="en-US" dirty="0"/>
              <a:t>（</a:t>
            </a:r>
            <a:r>
              <a:rPr lang="en-US" altLang="zh-CN" dirty="0"/>
              <a:t>s</a:t>
            </a:r>
            <a:r>
              <a:rPr lang="zh-CN" altLang="en-US" dirty="0"/>
              <a:t>）</a:t>
            </a:r>
            <a:r>
              <a:rPr lang="en-US" altLang="zh-CN" dirty="0"/>
              <a:t> on the link(s); 2) sharing the time duration from the TXOP</a:t>
            </a:r>
            <a:r>
              <a:rPr lang="zh-CN" altLang="en-US" dirty="0"/>
              <a:t>（</a:t>
            </a:r>
            <a:r>
              <a:rPr lang="en-US" altLang="zh-CN" dirty="0"/>
              <a:t>s</a:t>
            </a:r>
            <a:r>
              <a:rPr lang="zh-CN" altLang="en-US" dirty="0"/>
              <a:t>）</a:t>
            </a:r>
            <a:r>
              <a:rPr lang="en-US" altLang="zh-CN" dirty="0"/>
              <a:t> with the corresponding STA(s) of the non-AP MLD on the link(s).</a:t>
            </a:r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Note: the AP assistant function is different from the function introduced in the contribution (20/0613r6, “AP assisted Non-STR behavior”), which proposes the AP in MLD assists the STA in Non-STR MLD to handle blindness issue. 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A319604-7158-4E7B-A0BB-57BA1F870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ADE39A6-890A-41EE-AC1E-4A1635A9D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5197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85B0F0-02A9-4911-AE54-3B286F12E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Solution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C8CE293-C90A-4143-9F29-AD35B89ED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GB" altLang="zh-CN" sz="1800" kern="1200" dirty="0"/>
              <a:t>Pros:</a:t>
            </a:r>
          </a:p>
          <a:p>
            <a:pPr algn="just"/>
            <a:r>
              <a:rPr lang="en-GB" altLang="zh-CN" sz="1800" kern="1200" dirty="0"/>
              <a:t>This solution can prevent the channel access opportunity gained by one STA of the non-STR non-AP MLD from being p</a:t>
            </a:r>
            <a:r>
              <a:rPr lang="en-US" altLang="zh-CN" sz="1800" kern="1200" dirty="0" err="1"/>
              <a:t>reempted</a:t>
            </a:r>
            <a:r>
              <a:rPr lang="en-GB" altLang="zh-CN" sz="1800" kern="1200" dirty="0"/>
              <a:t> by another STA in the same link with the STA</a:t>
            </a:r>
            <a:r>
              <a:rPr lang="en-US" altLang="zh-CN" sz="1800" kern="1200" dirty="0"/>
              <a:t> and losing its TXOP when </a:t>
            </a:r>
            <a:r>
              <a:rPr lang="en-GB" altLang="zh-CN" sz="1800" dirty="0"/>
              <a:t>waiting for the </a:t>
            </a:r>
            <a:r>
              <a:rPr lang="en-GB" altLang="zh-CN" sz="1800" kern="1200" dirty="0">
                <a:solidFill>
                  <a:schemeClr val="tx2"/>
                </a:solidFill>
              </a:rPr>
              <a:t>completement </a:t>
            </a:r>
            <a:r>
              <a:rPr lang="en-GB" altLang="zh-CN" sz="1800" dirty="0"/>
              <a:t>of </a:t>
            </a:r>
            <a:r>
              <a:rPr lang="en-US" altLang="zh-CN" sz="1800" dirty="0"/>
              <a:t>the </a:t>
            </a:r>
            <a:r>
              <a:rPr lang="en-US" altLang="zh-CN" sz="1800" kern="1200" dirty="0" err="1">
                <a:solidFill>
                  <a:schemeClr val="tx2"/>
                </a:solidFill>
              </a:rPr>
              <a:t>backoff</a:t>
            </a:r>
            <a:r>
              <a:rPr lang="en-US" altLang="zh-CN" sz="1800" kern="1200" dirty="0">
                <a:solidFill>
                  <a:schemeClr val="tx2"/>
                </a:solidFill>
              </a:rPr>
              <a:t> procedure of another STA a</a:t>
            </a:r>
            <a:r>
              <a:rPr lang="en-US" altLang="zh-CN" sz="1800" dirty="0"/>
              <a:t>ffiliated with the same MLD</a:t>
            </a:r>
            <a:r>
              <a:rPr lang="en-GB" altLang="zh-CN" sz="1800" dirty="0"/>
              <a:t>.</a:t>
            </a:r>
            <a:endParaRPr lang="en-US" altLang="zh-CN" sz="1800" kern="1200" dirty="0"/>
          </a:p>
          <a:p>
            <a:pPr algn="just"/>
            <a:r>
              <a:rPr lang="en-US" altLang="zh-CN" sz="1800" kern="1200" dirty="0"/>
              <a:t>This solution can reduce the possibility of  the occurrence of the case that </a:t>
            </a:r>
            <a:r>
              <a:rPr lang="en-GB" altLang="zh-CN" sz="1800" kern="1200" dirty="0"/>
              <a:t>one STA of the non-STR non-AP MLD cannot gain the transmission opportunity if another STA of the MLD firstly transmits and thus impacts its </a:t>
            </a:r>
            <a:r>
              <a:rPr lang="en-GB" altLang="zh-CN" sz="1800" kern="1200" dirty="0" err="1"/>
              <a:t>backoff</a:t>
            </a:r>
            <a:r>
              <a:rPr lang="en-GB" altLang="zh-CN" sz="1800" kern="1200" dirty="0"/>
              <a:t> procedure.</a:t>
            </a:r>
            <a:endParaRPr lang="en-US" altLang="zh-CN" sz="1800" kern="1200" dirty="0"/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800" kern="1200" dirty="0"/>
              <a:t>Cons: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1800" kern="1200" dirty="0"/>
              <a:t>This solution would cause some overhead for the frame exchange required for the indication information delivery and the PPDU alignment across the non-STR links. </a:t>
            </a:r>
          </a:p>
          <a:p>
            <a:pPr marL="0" indent="0" algn="just">
              <a:buNone/>
            </a:pPr>
            <a:endParaRPr lang="zh-CN" altLang="en-US" sz="18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A57B66A-DEE2-4249-B700-9D3400800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A496738-AE69-45C5-9179-30B8A0030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2508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ABF447D-9BE3-4D13-A9CF-59A2AF0FB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Proposal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62CC20E-DFC6-45ED-A7A7-4C0B229D6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800" dirty="0"/>
              <a:t>The AP assisted multi-link synchronous transmission, which </a:t>
            </a:r>
            <a:r>
              <a:rPr lang="en-GB" altLang="zh-CN" sz="1800" dirty="0"/>
              <a:t>uses  the overlapping time duration of the TXOP in one link gained by one STA of the non-STR non-AP MLD itself and the TXOP in another Link shared by the AP MLD with another STA of the non-AP MLD for </a:t>
            </a:r>
            <a:r>
              <a:rPr lang="en-US" altLang="zh-CN" sz="1800" dirty="0"/>
              <a:t>UL synchronous transmission, can be considered to be an optional mechanism of multi-link synchronous transmission for non-STR non-AP MLD.</a:t>
            </a:r>
          </a:p>
          <a:p>
            <a:pPr algn="just">
              <a:buFont typeface="Wingdings" panose="05000000000000000000" pitchFamily="2" charset="2"/>
              <a:buChar char="p"/>
            </a:pPr>
            <a:endParaRPr lang="en-US" altLang="zh-CN" sz="1800" dirty="0"/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800" dirty="0"/>
              <a:t>The required indication, which is used by the non-STR non-AP MLD to request the AP MLD to  execute AP assistant function for the given link(s), needs to be specified. The required indication  can be carried in a TBD frame or a TBD field of some frame.</a:t>
            </a:r>
            <a:endParaRPr lang="zh-CN" altLang="en-US" sz="1800" dirty="0"/>
          </a:p>
          <a:p>
            <a:pPr algn="just">
              <a:buFont typeface="Wingdings" panose="05000000000000000000" pitchFamily="2" charset="2"/>
              <a:buChar char="p"/>
            </a:pPr>
            <a:endParaRPr lang="en-US" altLang="zh-CN" sz="1800" dirty="0"/>
          </a:p>
          <a:p>
            <a:pPr algn="just">
              <a:buFont typeface="Wingdings" panose="05000000000000000000" pitchFamily="2" charset="2"/>
              <a:buChar char="p"/>
            </a:pPr>
            <a:endParaRPr lang="en-US" altLang="zh-CN" sz="1800" dirty="0"/>
          </a:p>
          <a:p>
            <a:pPr algn="just">
              <a:buFont typeface="Wingdings" panose="05000000000000000000" pitchFamily="2" charset="2"/>
              <a:buChar char="p"/>
            </a:pPr>
            <a:endParaRPr lang="zh-CN" altLang="en-US" sz="18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FA07160-3A5C-4E8C-93A2-48679DD7E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44896BB-A430-4484-A7C9-301568F45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259235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2084</TotalTime>
  <Words>1308</Words>
  <Application>Microsoft Office PowerPoint</Application>
  <PresentationFormat>全屏显示(4:3)</PresentationFormat>
  <Paragraphs>183</Paragraphs>
  <Slides>12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Wingdings</vt:lpstr>
      <vt:lpstr>802-11-Submission</vt:lpstr>
      <vt:lpstr>AP Assisted  Multi-link Synchronous Transmission</vt:lpstr>
      <vt:lpstr>Introduction</vt:lpstr>
      <vt:lpstr>Discussion</vt:lpstr>
      <vt:lpstr>Discussion</vt:lpstr>
      <vt:lpstr>Discussion</vt:lpstr>
      <vt:lpstr>Solution</vt:lpstr>
      <vt:lpstr>Solution</vt:lpstr>
      <vt:lpstr>Solution</vt:lpstr>
      <vt:lpstr>Proposal</vt:lpstr>
      <vt:lpstr>Summary</vt:lpstr>
      <vt:lpstr>SP 1</vt:lpstr>
      <vt:lpstr>Reference</vt:lpstr>
    </vt:vector>
  </TitlesOfParts>
  <Company>Marvell Semiconductor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卢刘明(Liuming Lu)</cp:lastModifiedBy>
  <cp:revision>3168</cp:revision>
  <cp:lastPrinted>2014-11-04T15:04:00Z</cp:lastPrinted>
  <dcterms:created xsi:type="dcterms:W3CDTF">2007-04-17T18:10:00Z</dcterms:created>
  <dcterms:modified xsi:type="dcterms:W3CDTF">2021-03-03T02:16:44Z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