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48" r:id="rId3"/>
    <p:sldId id="393" r:id="rId4"/>
    <p:sldId id="424" r:id="rId5"/>
    <p:sldId id="581" r:id="rId6"/>
    <p:sldId id="579" r:id="rId7"/>
    <p:sldId id="593" r:id="rId8"/>
    <p:sldId id="590" r:id="rId9"/>
    <p:sldId id="575" r:id="rId10"/>
    <p:sldId id="584" r:id="rId11"/>
    <p:sldId id="576" r:id="rId12"/>
    <p:sldId id="577" r:id="rId13"/>
    <p:sldId id="583" r:id="rId14"/>
    <p:sldId id="587" r:id="rId15"/>
    <p:sldId id="588" r:id="rId16"/>
    <p:sldId id="569" r:id="rId17"/>
    <p:sldId id="570" r:id="rId18"/>
    <p:sldId id="591" r:id="rId19"/>
    <p:sldId id="594" r:id="rId20"/>
    <p:sldId id="592" r:id="rId21"/>
    <p:sldId id="59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70" autoAdjust="0"/>
    <p:restoredTop sz="95271" autoAdjust="0"/>
  </p:normalViewPr>
  <p:slideViewPr>
    <p:cSldViewPr>
      <p:cViewPr varScale="1">
        <p:scale>
          <a:sx n="111" d="100"/>
          <a:sy n="111" d="100"/>
        </p:scale>
        <p:origin x="19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a:t>
            </a:r>
            <a:r>
              <a:rPr lang="en-US" sz="1800" b="1" baseline="0" dirty="0" smtClean="0"/>
              <a:t>802.11-21/0147r1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 – follow ups</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2021-01-26</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1-2/3</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6" name="图片 5"/>
          <p:cNvPicPr>
            <a:picLocks noChangeAspect="1"/>
          </p:cNvPicPr>
          <p:nvPr/>
        </p:nvPicPr>
        <p:blipFill>
          <a:blip r:embed="rId2"/>
          <a:stretch>
            <a:fillRect/>
          </a:stretch>
        </p:blipFill>
        <p:spPr>
          <a:xfrm>
            <a:off x="1150868" y="1736785"/>
            <a:ext cx="7336695" cy="2520000"/>
          </a:xfrm>
          <a:prstGeom prst="rect">
            <a:avLst/>
          </a:prstGeom>
        </p:spPr>
      </p:pic>
      <p:sp>
        <p:nvSpPr>
          <p:cNvPr id="12"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STA2/STA3 </a:t>
            </a:r>
            <a:r>
              <a:rPr lang="en-US" altLang="zh-CN" sz="1100" dirty="0" smtClean="0"/>
              <a:t>are</a:t>
            </a:r>
            <a:r>
              <a:rPr lang="en-US" altLang="zh-CN" sz="1100" b="0" dirty="0" smtClean="0"/>
              <a:t> the sensing transmitters.</a:t>
            </a:r>
            <a:endParaRPr lang="en-US" altLang="zh-CN" sz="1100" b="0" dirty="0"/>
          </a:p>
          <a:p>
            <a:pPr marL="580050" lvl="1" indent="-180000"/>
            <a:r>
              <a:rPr lang="en-US" altLang="zh-CN" sz="1100" b="0" dirty="0"/>
              <a:t>STA1 </a:t>
            </a:r>
            <a:r>
              <a:rPr lang="en-US" altLang="zh-CN" sz="1100" b="0" dirty="0" smtClean="0"/>
              <a:t>initiates sensing </a:t>
            </a:r>
            <a:r>
              <a:rPr lang="en-US" altLang="zh-CN" sz="1100" b="0" dirty="0"/>
              <a:t>session, </a:t>
            </a:r>
            <a:r>
              <a:rPr lang="en-US" altLang="zh-CN" sz="1100" b="0" dirty="0" smtClean="0"/>
              <a:t>STA2/STA3 transmit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a:t>
            </a:r>
            <a:r>
              <a:rPr lang="en-US" altLang="zh-CN" sz="1100" dirty="0" smtClean="0"/>
              <a:t>STA2/STA3 are </a:t>
            </a:r>
            <a:r>
              <a:rPr lang="en-US" altLang="zh-CN" sz="1100" dirty="0"/>
              <a:t>the sensing </a:t>
            </a:r>
            <a:r>
              <a:rPr lang="en-US" altLang="zh-CN" sz="1100" dirty="0" smtClean="0"/>
              <a:t>receivers.</a:t>
            </a:r>
          </a:p>
          <a:p>
            <a:pPr marL="580050" lvl="1" indent="-180000"/>
            <a:r>
              <a:rPr lang="en-US" altLang="zh-CN" sz="1100" dirty="0"/>
              <a:t>STA1 initiates </a:t>
            </a:r>
            <a:r>
              <a:rPr lang="en-US" altLang="zh-CN" sz="1100" dirty="0" smtClean="0"/>
              <a:t>sensing </a:t>
            </a:r>
            <a:r>
              <a:rPr lang="en-US" altLang="zh-CN" sz="1100" dirty="0"/>
              <a:t>session, </a:t>
            </a:r>
            <a:r>
              <a:rPr lang="en-US" altLang="zh-CN" sz="1100" dirty="0" smtClean="0"/>
              <a:t>transmits </a:t>
            </a:r>
            <a:r>
              <a:rPr lang="en-US" altLang="zh-CN" sz="1100" dirty="0"/>
              <a:t>the illumination signal and </a:t>
            </a:r>
            <a:r>
              <a:rPr lang="en-US" altLang="zh-CN" sz="1100" dirty="0" smtClean="0"/>
              <a:t>STA2/STA3 receive </a:t>
            </a:r>
            <a:r>
              <a:rPr lang="en-US" altLang="zh-CN" sz="1100" dirty="0"/>
              <a:t>the echo </a:t>
            </a:r>
            <a:r>
              <a:rPr lang="en-US" altLang="zh-CN" sz="1100" dirty="0" smtClean="0"/>
              <a:t>signals </a:t>
            </a:r>
            <a:r>
              <a:rPr lang="en-US" altLang="zh-CN" sz="1100" dirty="0"/>
              <a:t>to measure the area of interest.</a:t>
            </a:r>
          </a:p>
          <a:p>
            <a:pPr marL="580050" lvl="1" indent="-180000"/>
            <a:r>
              <a:rPr lang="en-US" altLang="zh-CN" sz="1100" dirty="0" smtClean="0"/>
              <a:t>Sensing measurement or result could be </a:t>
            </a:r>
            <a:r>
              <a:rPr lang="en-US" altLang="zh-CN" sz="1100" dirty="0" smtClean="0"/>
              <a:t>fed back to </a:t>
            </a:r>
            <a:r>
              <a:rPr lang="en-US" altLang="zh-CN" sz="1100" dirty="0" smtClean="0"/>
              <a:t>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STA3/STA4 are the sensing transmitters, </a:t>
            </a:r>
            <a:r>
              <a:rPr lang="en-US" altLang="zh-CN" sz="1100" dirty="0"/>
              <a:t>STA2 is the sensing receiver</a:t>
            </a:r>
            <a:r>
              <a:rPr lang="en-US" altLang="zh-CN" sz="1100" dirty="0" smtClean="0"/>
              <a:t>.</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11" name="图片 10"/>
          <p:cNvPicPr>
            <a:picLocks noChangeAspect="1"/>
          </p:cNvPicPr>
          <p:nvPr/>
        </p:nvPicPr>
        <p:blipFill>
          <a:blip r:embed="rId2"/>
          <a:stretch>
            <a:fillRect/>
          </a:stretch>
        </p:blipFill>
        <p:spPr>
          <a:xfrm>
            <a:off x="1688706" y="1600200"/>
            <a:ext cx="5766585" cy="2160000"/>
          </a:xfrm>
          <a:prstGeom prst="rect">
            <a:avLst/>
          </a:prstGeom>
        </p:spPr>
      </p:pic>
      <p:sp>
        <p:nvSpPr>
          <p:cNvPr id="14" name="内容占位符 2"/>
          <p:cNvSpPr txBox="1">
            <a:spLocks/>
          </p:cNvSpPr>
          <p:nvPr/>
        </p:nvSpPr>
        <p:spPr bwMode="auto">
          <a:xfrm>
            <a:off x="76199" y="3657600"/>
            <a:ext cx="8991601" cy="281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and STA2 are communicating. </a:t>
            </a:r>
          </a:p>
          <a:p>
            <a:pPr marL="580050" lvl="1" indent="-180000"/>
            <a:r>
              <a:rPr lang="en-US" altLang="zh-CN" sz="1100" dirty="0"/>
              <a:t>STA3 is the sensing </a:t>
            </a:r>
            <a:r>
              <a:rPr lang="en-US" altLang="zh-CN" sz="1100" dirty="0" smtClean="0"/>
              <a:t>initiator(non-standalone), </a:t>
            </a:r>
            <a:r>
              <a:rPr lang="en-US" altLang="zh-CN" sz="1100" dirty="0"/>
              <a:t>sensing receiver and sensing processor</a:t>
            </a:r>
            <a:r>
              <a:rPr lang="en-US" altLang="zh-CN" sz="1100" dirty="0" smtClean="0"/>
              <a:t>. STA3 receives the echo signal to measure the area of interest.</a:t>
            </a:r>
            <a:endParaRPr lang="en-US" altLang="zh-CN" sz="1100" b="0" dirty="0" smtClean="0"/>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and STA2 are communicating. </a:t>
            </a:r>
          </a:p>
          <a:p>
            <a:pPr marL="580050" lvl="1" indent="-180000"/>
            <a:r>
              <a:rPr lang="en-US" altLang="zh-CN" sz="1100" dirty="0"/>
              <a:t>STA3 is the sensing </a:t>
            </a:r>
            <a:r>
              <a:rPr lang="en-US" altLang="zh-CN" sz="1100" dirty="0" smtClean="0"/>
              <a:t>initiator(standalone initiator), STA4 is the sensing </a:t>
            </a:r>
            <a:r>
              <a:rPr lang="en-US" altLang="zh-CN" sz="1100" dirty="0"/>
              <a:t>receiver and sensing processor. </a:t>
            </a:r>
            <a:r>
              <a:rPr lang="en-US" altLang="zh-CN" sz="1100" dirty="0" smtClean="0"/>
              <a:t>STA4 </a:t>
            </a:r>
            <a:r>
              <a:rPr lang="en-US" altLang="zh-CN" sz="1100" dirty="0"/>
              <a:t>receives the echo signal to measure the area of </a:t>
            </a:r>
            <a:r>
              <a:rPr lang="en-US" altLang="zh-CN" sz="1100" dirty="0" smtClean="0"/>
              <a:t>interest.</a:t>
            </a:r>
            <a:endParaRPr lang="en-US" altLang="zh-CN" sz="1100" dirty="0"/>
          </a:p>
          <a:p>
            <a:pPr marL="580050" lvl="1" indent="-180000"/>
            <a:r>
              <a:rPr lang="en-US" altLang="zh-CN" sz="1100" dirty="0" smtClean="0"/>
              <a:t>Sensing measurement or result could be </a:t>
            </a:r>
            <a:r>
              <a:rPr lang="en-US" altLang="zh-CN" sz="1100" dirty="0" smtClean="0"/>
              <a:t>reported to </a:t>
            </a:r>
            <a:r>
              <a:rPr lang="en-US" altLang="zh-CN" sz="1100" dirty="0" smtClean="0"/>
              <a:t>sensing initiator (STA3) as request.</a:t>
            </a:r>
            <a:endParaRPr lang="en-US" altLang="zh-CN" sz="1100" dirty="0"/>
          </a:p>
          <a:p>
            <a:pPr marL="180000" indent="-180000"/>
            <a:r>
              <a:rPr lang="en-US" altLang="zh-CN" sz="1200" b="0" dirty="0" smtClean="0"/>
              <a:t>Right figure</a:t>
            </a:r>
          </a:p>
          <a:p>
            <a:pPr marL="580050" lvl="1" indent="-180000"/>
            <a:r>
              <a:rPr lang="en-US" altLang="zh-CN" sz="1100" dirty="0"/>
              <a:t>STA1 and STA2 are communicating. </a:t>
            </a:r>
            <a:endParaRPr lang="en-US" altLang="zh-CN" sz="1100" dirty="0" smtClean="0"/>
          </a:p>
          <a:p>
            <a:pPr marL="580050" lvl="1" indent="-180000"/>
            <a:r>
              <a:rPr lang="en-US" altLang="zh-CN" sz="1100" dirty="0"/>
              <a:t>STA3 is the sensing </a:t>
            </a:r>
            <a:r>
              <a:rPr lang="en-US" altLang="zh-CN" sz="1100" dirty="0" smtClean="0"/>
              <a:t>initiator(non-standalone initiator), sensing receiver and sensing processor, </a:t>
            </a:r>
            <a:r>
              <a:rPr lang="en-US" altLang="zh-CN" sz="1100" dirty="0"/>
              <a:t>STA4 is the sensing </a:t>
            </a:r>
            <a:r>
              <a:rPr lang="en-US" altLang="zh-CN" sz="1100" dirty="0" smtClean="0"/>
              <a:t>receiver. </a:t>
            </a:r>
          </a:p>
          <a:p>
            <a:pPr marL="580050" lvl="1" indent="-180000"/>
            <a:r>
              <a:rPr lang="en-US" altLang="zh-CN" sz="1100" dirty="0" smtClean="0"/>
              <a:t>Sensing </a:t>
            </a:r>
            <a:r>
              <a:rPr lang="en-US" altLang="zh-CN" sz="1100" dirty="0"/>
              <a:t>measurement or result could be </a:t>
            </a:r>
            <a:r>
              <a:rPr lang="en-US" altLang="zh-CN" sz="1100" dirty="0"/>
              <a:t>reported to </a:t>
            </a:r>
            <a:r>
              <a:rPr lang="en-US" altLang="zh-CN" sz="1100" dirty="0"/>
              <a:t>sensing initiator (</a:t>
            </a:r>
            <a:r>
              <a:rPr lang="en-US" altLang="zh-CN" sz="1100" dirty="0" smtClean="0"/>
              <a:t>STA3) </a:t>
            </a:r>
            <a:r>
              <a:rPr lang="en-US" altLang="zh-CN" sz="1100" dirty="0"/>
              <a:t>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2"/>
          <a:stretch>
            <a:fillRect/>
          </a:stretch>
        </p:blipFill>
        <p:spPr>
          <a:xfrm>
            <a:off x="1632276" y="1676400"/>
            <a:ext cx="5879447" cy="2520000"/>
          </a:xfrm>
          <a:prstGeom prst="rect">
            <a:avLst/>
          </a:prstGeom>
        </p:spPr>
      </p:pic>
      <p:sp>
        <p:nvSpPr>
          <p:cNvPr id="12"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a:t>
            </a:r>
            <a:r>
              <a:rPr lang="en-US" altLang="zh-CN" sz="1100" b="0" dirty="0" smtClean="0"/>
              <a:t>.</a:t>
            </a:r>
            <a:endParaRPr lang="en-US" altLang="zh-CN" sz="1100" b="0" dirty="0"/>
          </a:p>
          <a:p>
            <a:pPr marL="580050" lvl="1" indent="-180000"/>
            <a:r>
              <a:rPr lang="en-US" altLang="zh-CN" sz="1100" b="0" dirty="0"/>
              <a:t>STA1 </a:t>
            </a:r>
            <a:r>
              <a:rPr lang="en-US" altLang="zh-CN" sz="1100" b="0" dirty="0" smtClean="0"/>
              <a:t>initiates sensing session,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 is the sensing transmitter, sensing receiver and sensing processor.</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 STA2 is the sensing transmitter and sensing receiver.</a:t>
            </a:r>
            <a:endParaRPr lang="en-US" altLang="zh-CN" sz="1100" b="0" dirty="0"/>
          </a:p>
          <a:p>
            <a:pPr marL="580050" lvl="1" indent="-180000"/>
            <a:r>
              <a:rPr lang="en-US" altLang="zh-CN" sz="1100" b="0" dirty="0"/>
              <a:t>STA1 </a:t>
            </a:r>
            <a:r>
              <a:rPr lang="en-US" altLang="zh-CN" sz="1100" b="0" dirty="0" smtClean="0"/>
              <a:t>initiates sensing session, STA1/2 transmit </a:t>
            </a:r>
            <a:r>
              <a:rPr lang="en-US" altLang="zh-CN" sz="1100" b="0" dirty="0"/>
              <a:t>the </a:t>
            </a:r>
            <a:r>
              <a:rPr lang="en-US" altLang="zh-CN" sz="1100" dirty="0" smtClean="0"/>
              <a:t>illumination</a:t>
            </a:r>
            <a:r>
              <a:rPr lang="en-US" altLang="zh-CN" sz="1100" b="0" dirty="0" smtClean="0"/>
              <a:t> signals and receive the echo signals to </a:t>
            </a:r>
            <a:r>
              <a:rPr lang="en-US" altLang="zh-CN" sz="1100" b="0" dirty="0"/>
              <a:t>measure the area of interest.</a:t>
            </a:r>
          </a:p>
          <a:p>
            <a:pPr marL="580050" lvl="1" indent="-180000"/>
            <a:r>
              <a:rPr lang="en-US" altLang="zh-CN" sz="1100" dirty="0" smtClean="0"/>
              <a:t>The echo signals received at STA2 could be sent to STA1 as request.</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STA2/3 are the sensing transmitters, sensing receivers.</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STA2/SAT3 transmit </a:t>
            </a:r>
            <a:r>
              <a:rPr lang="en-US" altLang="zh-CN" sz="1100" dirty="0"/>
              <a:t>the illumination </a:t>
            </a:r>
            <a:r>
              <a:rPr lang="en-US" altLang="zh-CN" sz="1100" dirty="0" smtClean="0"/>
              <a:t>signals </a:t>
            </a:r>
            <a:r>
              <a:rPr lang="en-US" altLang="zh-CN" sz="1100" dirty="0"/>
              <a:t>and STA2 </a:t>
            </a:r>
            <a:r>
              <a:rPr lang="en-US" altLang="zh-CN" sz="1100" dirty="0" smtClean="0"/>
              <a:t>receive </a:t>
            </a:r>
            <a:r>
              <a:rPr lang="en-US" altLang="zh-CN" sz="1100" dirty="0"/>
              <a:t>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12" name="图片 11"/>
          <p:cNvPicPr>
            <a:picLocks noChangeAspect="1"/>
          </p:cNvPicPr>
          <p:nvPr/>
        </p:nvPicPr>
        <p:blipFill>
          <a:blip r:embed="rId2"/>
          <a:stretch>
            <a:fillRect/>
          </a:stretch>
        </p:blipFill>
        <p:spPr>
          <a:xfrm>
            <a:off x="1388759" y="1714500"/>
            <a:ext cx="6972908" cy="252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3" name="内容占位符 2"/>
          <p:cNvSpPr>
            <a:spLocks noGrp="1"/>
          </p:cNvSpPr>
          <p:nvPr>
            <p:ph idx="1"/>
          </p:nvPr>
        </p:nvSpPr>
        <p:spPr>
          <a:xfrm>
            <a:off x="685800" y="2514600"/>
            <a:ext cx="7772400" cy="3581400"/>
          </a:xfrm>
        </p:spPr>
        <p:txBody>
          <a:bodyPr/>
          <a:lstStyle/>
          <a:p>
            <a:r>
              <a:rPr lang="en-US" altLang="zh-CN" dirty="0" err="1" smtClean="0"/>
              <a:t>Bistatic</a:t>
            </a:r>
            <a:r>
              <a:rPr lang="en-US" altLang="zh-CN" dirty="0" smtClean="0"/>
              <a:t>/</a:t>
            </a:r>
            <a:r>
              <a:rPr lang="en-US" altLang="zh-CN" dirty="0" err="1" smtClean="0"/>
              <a:t>multistatic</a:t>
            </a:r>
            <a:r>
              <a:rPr lang="en-US" altLang="zh-CN" dirty="0" smtClean="0"/>
              <a:t> radar sensing scenarios are similar with the scenarios have been shown in slide </a:t>
            </a:r>
            <a:r>
              <a:rPr lang="en-US" altLang="zh-CN" dirty="0" smtClean="0"/>
              <a:t>9/10.</a:t>
            </a:r>
            <a:endParaRPr lang="en-US" altLang="zh-CN" dirty="0" smtClean="0"/>
          </a:p>
        </p:txBody>
      </p:sp>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0" name="内容占位符 2"/>
          <p:cNvSpPr>
            <a:spLocks noGrp="1"/>
          </p:cNvSpPr>
          <p:nvPr>
            <p:ph idx="1"/>
          </p:nvPr>
        </p:nvSpPr>
        <p:spPr>
          <a:xfrm>
            <a:off x="685800" y="2514600"/>
            <a:ext cx="7772400" cy="3581400"/>
          </a:xfrm>
        </p:spPr>
        <p:txBody>
          <a:bodyPr/>
          <a:lstStyle/>
          <a:p>
            <a:r>
              <a:rPr lang="en-US" altLang="zh-CN" dirty="0" smtClean="0"/>
              <a:t>Passive radar sensing scenarios are similar with the scenarios have been shown in slide 11.</a:t>
            </a:r>
            <a:endParaRPr lang="zh-CN" altLang="en-US" dirty="0"/>
          </a:p>
        </p:txBody>
      </p:sp>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dirty="0" smtClean="0"/>
              <a:t>In </a:t>
            </a:r>
            <a:r>
              <a:rPr lang="en-US" altLang="zh-CN" dirty="0"/>
              <a:t>this contribution, </a:t>
            </a:r>
            <a:r>
              <a:rPr lang="en-US" altLang="zh-CN" dirty="0" smtClean="0"/>
              <a:t>relevant basic definitions of WLAN sensing are shown and discussed.</a:t>
            </a:r>
          </a:p>
          <a:p>
            <a:endParaRPr lang="en-US" altLang="zh-CN" dirty="0"/>
          </a:p>
          <a:p>
            <a:r>
              <a:rPr lang="en-US" altLang="zh-CN" dirty="0" smtClean="0"/>
              <a:t>Details of some typical scenarios of WLAN sensing are presented and discussed. </a:t>
            </a:r>
            <a:endParaRPr lang="en-US" altLang="zh-CN"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a:t>
            </a:r>
            <a:r>
              <a:rPr lang="en-US" altLang="zh-CN" sz="2000" kern="0" dirty="0" smtClean="0"/>
              <a:t>11-20-1960-00-00bf-analysis-of-the-functionality-of-sensing.pptx</a:t>
            </a:r>
          </a:p>
          <a:p>
            <a:pPr marL="0" indent="0">
              <a:buNone/>
            </a:pPr>
            <a:r>
              <a:rPr lang="en-US" altLang="zh-CN" sz="2000" kern="0" dirty="0" smtClean="0"/>
              <a:t>[6</a:t>
            </a:r>
            <a:r>
              <a:rPr lang="en-US" altLang="zh-CN" sz="2000" kern="0" dirty="0"/>
              <a:t>] </a:t>
            </a:r>
            <a:r>
              <a:rPr lang="en-US" altLang="zh-CN" sz="2000" kern="0" dirty="0" smtClean="0"/>
              <a:t>11-21-0035-00-00bf-definitions-and-scenarios-of-the-wlan-sensing.pptx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A sensing initiator may act as a sensing transmitter, a sensing receiver, or neither.</a:t>
            </a:r>
            <a:endParaRPr lang="zh-CN" altLang="zh-CN" sz="1800" dirty="0"/>
          </a:p>
          <a:p>
            <a:pPr latinLnBrk="1"/>
            <a:endParaRPr lang="zh-CN" altLang="zh-CN" sz="1800" dirty="0">
              <a:cs typeface="+mn-cs"/>
            </a:endParaRPr>
          </a:p>
        </p:txBody>
      </p:sp>
    </p:spTree>
    <p:extLst>
      <p:ext uri="{BB962C8B-B14F-4D97-AF65-F5344CB8AC3E}">
        <p14:creationId xmlns:p14="http://schemas.microsoft.com/office/powerpoint/2010/main" val="167609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Measurements obtained in a sensing session shall be obtained by or reported to its initiator.</a:t>
            </a:r>
            <a:endParaRPr lang="zh-CN" altLang="zh-CN" sz="1800" dirty="0"/>
          </a:p>
          <a:p>
            <a:pPr latinLnBrk="1"/>
            <a:endParaRPr lang="zh-CN" altLang="zh-CN" sz="1800" dirty="0"/>
          </a:p>
        </p:txBody>
      </p:sp>
    </p:spTree>
    <p:extLst>
      <p:ext uri="{BB962C8B-B14F-4D97-AF65-F5344CB8AC3E}">
        <p14:creationId xmlns:p14="http://schemas.microsoft.com/office/powerpoint/2010/main" val="400327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smtClean="0"/>
              <a:t>Sensing session</a:t>
            </a:r>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The 11bf amendment shall define different types of sensing </a:t>
            </a:r>
            <a:r>
              <a:rPr lang="en-US" altLang="zh-CN" sz="1800" dirty="0" smtClean="0"/>
              <a:t>measurement results.</a:t>
            </a:r>
            <a:endParaRPr lang="en-US" altLang="zh-CN" sz="1800" dirty="0"/>
          </a:p>
          <a:p>
            <a:pPr lvl="1" latinLnBrk="0"/>
            <a:endParaRPr lang="en-US" altLang="zh-CN" sz="1800" dirty="0"/>
          </a:p>
        </p:txBody>
      </p:sp>
    </p:spTree>
    <p:extLst>
      <p:ext uri="{BB962C8B-B14F-4D97-AF65-F5344CB8AC3E}">
        <p14:creationId xmlns:p14="http://schemas.microsoft.com/office/powerpoint/2010/main" val="113882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21</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1"/>
            <a:r>
              <a:rPr lang="en-US" altLang="zh-CN" sz="1800" dirty="0" smtClean="0"/>
              <a:t>The </a:t>
            </a:r>
            <a:r>
              <a:rPr lang="en-US" altLang="zh-CN" sz="1800" dirty="0"/>
              <a:t>type of measurement performed in a sensing session shall be defined by its initiator.</a:t>
            </a:r>
          </a:p>
          <a:p>
            <a:pPr latinLnBrk="1"/>
            <a:endParaRPr lang="zh-CN" altLang="zh-CN" sz="1800" dirty="0"/>
          </a:p>
        </p:txBody>
      </p:sp>
    </p:spTree>
    <p:extLst>
      <p:ext uri="{BB962C8B-B14F-4D97-AF65-F5344CB8AC3E}">
        <p14:creationId xmlns:p14="http://schemas.microsoft.com/office/powerpoint/2010/main" val="1219744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2133600"/>
            <a:ext cx="7772400" cy="3962400"/>
          </a:xfrm>
        </p:spPr>
        <p:txBody>
          <a:bodyPr/>
          <a:lstStyle/>
          <a:p>
            <a:r>
              <a:rPr lang="en-US" altLang="zh-CN" sz="2000" dirty="0" smtClean="0"/>
              <a:t>WLAN sensing definitions and scenarios have been discussed in previous contributions[1-6]. </a:t>
            </a:r>
          </a:p>
          <a:p>
            <a:endParaRPr lang="en-US" altLang="zh-CN" sz="2000" dirty="0"/>
          </a:p>
          <a:p>
            <a:r>
              <a:rPr lang="en-US" altLang="zh-CN" sz="2000" dirty="0" smtClean="0"/>
              <a:t>Based on the discussion on our previous contribution[6], a follow up contribution is shown.</a:t>
            </a:r>
          </a:p>
          <a:p>
            <a:endParaRPr lang="en-US" altLang="zh-CN" sz="2000" dirty="0"/>
          </a:p>
          <a:p>
            <a:r>
              <a:rPr lang="en-US" altLang="zh-CN" sz="2000" dirty="0" smtClean="0"/>
              <a:t>In this contribution, some of the typical WLAN sensing scenarios proposed in [6] are further introduced and discussed.   </a:t>
            </a:r>
          </a:p>
          <a:p>
            <a:pPr marL="0" indent="0">
              <a:buNone/>
            </a:pPr>
            <a:endParaRPr lang="en-US" alt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76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4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a:t>
            </a:r>
            <a:r>
              <a:rPr lang="en-US" altLang="zh-CN" sz="1200" b="0" dirty="0">
                <a:solidFill>
                  <a:srgbClr val="000000"/>
                </a:solidFill>
              </a:rPr>
              <a:t>sensing initiator is neither sensing transmitter nor receiver, it is a standalone </a:t>
            </a:r>
            <a:r>
              <a:rPr lang="en-US" altLang="zh-CN" sz="1200" b="0" dirty="0" smtClean="0">
                <a:solidFill>
                  <a:srgbClr val="000000"/>
                </a:solidFill>
              </a:rPr>
              <a:t>initiator.</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responder </a:t>
            </a:r>
            <a:endParaRPr lang="en-US" altLang="zh-CN" sz="1600" kern="0" dirty="0" smtClean="0">
              <a:solidFill>
                <a:srgbClr val="000000"/>
              </a:solidFill>
            </a:endParaRPr>
          </a:p>
          <a:p>
            <a:pPr indent="0" algn="just">
              <a:spcBef>
                <a:spcPts val="0"/>
              </a:spcBef>
              <a:spcAft>
                <a:spcPts val="0"/>
              </a:spcAft>
              <a:buNone/>
            </a:pPr>
            <a:r>
              <a:rPr lang="en-US" altLang="zh-CN" sz="1400" b="0" kern="0" dirty="0">
                <a:solidFill>
                  <a:srgbClr val="000000"/>
                </a:solidFill>
              </a:rPr>
              <a:t>Non-initiator device who participates in the sensing session.</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400" b="0" kern="0" dirty="0">
                <a:solidFill>
                  <a:srgbClr val="000000"/>
                </a:solidFill>
              </a:rPr>
              <a:t>Device who transmits </a:t>
            </a:r>
            <a:r>
              <a:rPr lang="en-US" altLang="zh-CN" sz="1400" b="0" kern="0" dirty="0" smtClean="0">
                <a:solidFill>
                  <a:srgbClr val="000000"/>
                </a:solidFill>
              </a:rPr>
              <a:t>sensing illuminatio</a:t>
            </a:r>
            <a:r>
              <a:rPr lang="en-US" altLang="zh-CN" sz="1400" b="0" kern="0" dirty="0">
                <a:solidFill>
                  <a:srgbClr val="000000"/>
                </a:solidFill>
              </a:rPr>
              <a:t>n</a:t>
            </a:r>
            <a:r>
              <a:rPr lang="en-US" altLang="zh-CN" sz="1400" b="0" kern="0" dirty="0" smtClean="0">
                <a:solidFill>
                  <a:srgbClr val="000000"/>
                </a:solidFill>
              </a:rPr>
              <a:t> signal to illuminate the area of 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400" b="0" kern="0" dirty="0">
                <a:solidFill>
                  <a:srgbClr val="000000"/>
                </a:solidFill>
              </a:rPr>
              <a:t>Device who receives </a:t>
            </a:r>
            <a:r>
              <a:rPr lang="en-US" altLang="zh-CN" sz="1400" b="0" kern="0" dirty="0" smtClean="0">
                <a:solidFill>
                  <a:srgbClr val="000000"/>
                </a:solidFill>
              </a:rPr>
              <a:t>echo signal and measure the </a:t>
            </a:r>
            <a:r>
              <a:rPr lang="en-US" altLang="zh-CN" sz="1400" b="0" kern="0" dirty="0">
                <a:solidFill>
                  <a:srgbClr val="000000"/>
                </a:solidFill>
              </a:rPr>
              <a:t>area of </a:t>
            </a:r>
            <a:r>
              <a:rPr lang="en-US" altLang="zh-CN" sz="1400" b="0" kern="0" dirty="0" smtClean="0">
                <a:solidFill>
                  <a:srgbClr val="000000"/>
                </a:solidFill>
              </a:rPr>
              <a:t>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400" b="0" kern="0" dirty="0"/>
              <a:t>Device who </a:t>
            </a:r>
            <a:r>
              <a:rPr lang="en-US" altLang="zh-CN" sz="1400" b="0" kern="0" dirty="0" smtClean="0"/>
              <a:t>processes </a:t>
            </a:r>
            <a:r>
              <a:rPr lang="en-US" altLang="zh-CN" sz="1400" b="0" kern="0" dirty="0"/>
              <a:t>the sensing </a:t>
            </a:r>
            <a:r>
              <a:rPr lang="en-US" altLang="zh-CN" sz="1400" b="0" kern="0" dirty="0" smtClean="0"/>
              <a:t>measurements </a:t>
            </a:r>
            <a:r>
              <a:rPr lang="en-US" altLang="zh-CN" sz="1400" b="0" kern="0" dirty="0"/>
              <a:t>and </a:t>
            </a:r>
            <a:r>
              <a:rPr lang="en-US" altLang="zh-CN" sz="1400" b="0" kern="0" dirty="0" smtClean="0"/>
              <a:t>gets </a:t>
            </a:r>
            <a:r>
              <a:rPr lang="en-US" altLang="zh-CN" sz="1400" b="0" kern="0" dirty="0"/>
              <a:t>sensing </a:t>
            </a:r>
            <a:r>
              <a:rPr lang="en-US" altLang="zh-CN" sz="1400" b="0" kern="0" dirty="0" smtClean="0"/>
              <a:t>result. </a:t>
            </a:r>
          </a:p>
          <a:p>
            <a:pPr marL="628650" indent="-285750" algn="just">
              <a:spcBef>
                <a:spcPts val="0"/>
              </a:spcBef>
              <a:spcAft>
                <a:spcPts val="0"/>
              </a:spcAft>
              <a:buFont typeface="Wingdings" panose="05000000000000000000" pitchFamily="2" charset="2"/>
              <a:buChar char="n"/>
            </a:pPr>
            <a:r>
              <a:rPr lang="en-US" altLang="zh-CN" sz="1200" b="0" dirty="0" smtClean="0"/>
              <a:t>Sensing processor </a:t>
            </a:r>
            <a:r>
              <a:rPr lang="en-US" altLang="zh-CN" sz="1200" b="0" dirty="0"/>
              <a:t>could be the same device with sensing initiator, which means sensing measurements are processed at sensing initiator. </a:t>
            </a:r>
            <a:endParaRPr lang="en-US" altLang="zh-CN" sz="1200" b="0" dirty="0" smtClean="0"/>
          </a:p>
          <a:p>
            <a:pPr marL="628650" indent="-285750" algn="just">
              <a:spcBef>
                <a:spcPts val="0"/>
              </a:spcBef>
              <a:spcAft>
                <a:spcPts val="0"/>
              </a:spcAft>
              <a:buFont typeface="Wingdings" panose="05000000000000000000" pitchFamily="2" charset="2"/>
              <a:buChar char="n"/>
            </a:pPr>
            <a:r>
              <a:rPr lang="en-US" altLang="zh-CN" sz="1200" b="0" dirty="0" smtClean="0"/>
              <a:t>Sensing processor also could be different device with sensing initiator(could be sensing transmitter and/or receiver), which means sensing measurements are processed and the sensing results are further feedback to sensing initiator.</a:t>
            </a:r>
          </a:p>
          <a:p>
            <a:pPr marL="628650" indent="-285750" algn="just">
              <a:spcBef>
                <a:spcPts val="0"/>
              </a:spcBef>
              <a:spcAft>
                <a:spcPts val="0"/>
              </a:spcAft>
              <a:buFont typeface="Wingdings" panose="05000000000000000000" pitchFamily="2" charset="2"/>
              <a:buChar char="n"/>
            </a:pPr>
            <a:r>
              <a:rPr lang="en-US" altLang="zh-CN" sz="1200" b="0" kern="0" dirty="0" smtClean="0"/>
              <a:t>During the sensing session, there could be more than one sensing processor.</a:t>
            </a:r>
          </a:p>
          <a:p>
            <a:pPr marL="628650" indent="-285750" algn="just">
              <a:spcBef>
                <a:spcPts val="0"/>
              </a:spcBef>
              <a:spcAft>
                <a:spcPts val="0"/>
              </a:spcAft>
              <a:buFont typeface="Wingdings" panose="05000000000000000000" pitchFamily="2" charset="2"/>
              <a:buChar char="n"/>
            </a:pPr>
            <a:endParaRPr lang="en-US" altLang="zh-CN" sz="12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in WLAN 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Illumination signal</a:t>
            </a:r>
          </a:p>
          <a:p>
            <a:pPr indent="0" algn="just">
              <a:spcBef>
                <a:spcPts val="0"/>
              </a:spcBef>
              <a:spcAft>
                <a:spcPts val="0"/>
              </a:spcAft>
              <a:buNone/>
            </a:pPr>
            <a:r>
              <a:rPr lang="en-US" altLang="zh-CN" sz="14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4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Echo signal  </a:t>
            </a:r>
          </a:p>
          <a:p>
            <a:pPr indent="0" algn="just">
              <a:spcBef>
                <a:spcPts val="0"/>
              </a:spcBef>
              <a:spcAft>
                <a:spcPts val="0"/>
              </a:spcAft>
              <a:buNone/>
            </a:pPr>
            <a:r>
              <a:rPr lang="en-US" altLang="zh-CN" sz="1400" b="0" kern="0" dirty="0">
                <a:solidFill>
                  <a:srgbClr val="000000"/>
                </a:solidFill>
              </a:rPr>
              <a:t>The echo signal </a:t>
            </a:r>
            <a:r>
              <a:rPr lang="en-US" altLang="zh-CN" sz="1400" b="0" kern="0" dirty="0" smtClean="0">
                <a:solidFill>
                  <a:srgbClr val="000000"/>
                </a:solidFill>
              </a:rPr>
              <a:t>is the signal received at the sensing receiver which contains the information of the </a:t>
            </a:r>
            <a:r>
              <a:rPr lang="en-US" altLang="zh-CN" sz="1400" b="0" kern="0" dirty="0">
                <a:solidFill>
                  <a:srgbClr val="000000"/>
                </a:solidFill>
              </a:rPr>
              <a:t>area of interest</a:t>
            </a:r>
            <a:r>
              <a:rPr lang="en-US" altLang="zh-CN" sz="14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Measurement </a:t>
            </a:r>
            <a:r>
              <a:rPr lang="en-US" altLang="zh-CN" sz="2000" kern="0" dirty="0" smtClean="0">
                <a:solidFill>
                  <a:srgbClr val="000000"/>
                </a:solidFill>
              </a:rPr>
              <a:t>result </a:t>
            </a:r>
            <a:r>
              <a:rPr lang="en-US" altLang="zh-CN" sz="2000" kern="0" dirty="0" smtClean="0">
                <a:solidFill>
                  <a:srgbClr val="000000"/>
                </a:solidFill>
              </a:rPr>
              <a:t>in the WLAN sensing </a:t>
            </a:r>
          </a:p>
          <a:p>
            <a:pPr indent="342900" algn="just">
              <a:spcBef>
                <a:spcPts val="0"/>
              </a:spcBef>
              <a:spcAft>
                <a:spcPts val="0"/>
              </a:spcAft>
              <a:buFont typeface="Wingdings" panose="05000000000000000000" pitchFamily="2" charset="2"/>
              <a:buChar char="Ø"/>
            </a:pPr>
            <a:r>
              <a:rPr lang="en-US" altLang="zh-CN" sz="1600" kern="0" dirty="0" smtClean="0"/>
              <a:t>Sensing measurement </a:t>
            </a:r>
          </a:p>
          <a:p>
            <a:pPr indent="0" algn="just">
              <a:spcBef>
                <a:spcPts val="0"/>
              </a:spcBef>
              <a:spcAft>
                <a:spcPts val="0"/>
              </a:spcAft>
              <a:buNone/>
            </a:pPr>
            <a:r>
              <a:rPr lang="en-US" altLang="zh-CN" sz="1400" b="0" kern="0" dirty="0" smtClean="0"/>
              <a:t>The sensing measurement is the measurement of the </a:t>
            </a:r>
            <a:r>
              <a:rPr lang="en-US" altLang="zh-CN" sz="1400" b="0" kern="0" dirty="0"/>
              <a:t>area of </a:t>
            </a:r>
            <a:r>
              <a:rPr lang="en-US" altLang="zh-CN" sz="1400" b="0" kern="0" dirty="0" smtClean="0"/>
              <a:t>interest</a:t>
            </a:r>
            <a:r>
              <a:rPr lang="zh-CN" altLang="en-US" sz="1400" b="0" kern="0" dirty="0" smtClean="0"/>
              <a:t>（</a:t>
            </a:r>
            <a:r>
              <a:rPr lang="en-US" altLang="zh-CN" sz="1400" b="0" kern="0" dirty="0" smtClean="0"/>
              <a:t>e.g. raw CSI, received radar signal</a:t>
            </a:r>
            <a:r>
              <a:rPr lang="zh-CN" altLang="en-US" sz="1400" b="0" kern="0" dirty="0" smtClean="0"/>
              <a:t>）</a:t>
            </a:r>
            <a:r>
              <a:rPr lang="en-US" altLang="zh-CN" sz="1400" b="0" kern="0" dirty="0" smtClean="0"/>
              <a:t>.</a:t>
            </a:r>
            <a:endParaRPr lang="en-US" altLang="zh-CN" sz="14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600" kern="0" dirty="0" smtClean="0"/>
              <a:t>Sensing result </a:t>
            </a:r>
          </a:p>
          <a:p>
            <a:pPr indent="0" algn="just">
              <a:spcBef>
                <a:spcPts val="0"/>
              </a:spcBef>
              <a:spcAft>
                <a:spcPts val="0"/>
              </a:spcAft>
              <a:buNone/>
            </a:pPr>
            <a:r>
              <a:rPr lang="en-US" altLang="zh-CN" sz="1400" b="0" kern="0" dirty="0" smtClean="0"/>
              <a:t>The sensing result is the result 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N</a:t>
            </a:r>
            <a:r>
              <a:rPr lang="en-US" altLang="zh-CN" sz="1800" dirty="0" smtClean="0">
                <a:solidFill>
                  <a:srgbClr val="000000"/>
                </a:solidFill>
              </a:rPr>
              <a:t>egotiation phase</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Measurement phase </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Feedback phase(if needed)</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a:t>
            </a:r>
            <a:r>
              <a:rPr lang="en-US" altLang="zh-CN" sz="1400" b="0" dirty="0" smtClean="0">
                <a:solidFill>
                  <a:srgbClr val="000000"/>
                </a:solidFill>
              </a:rPr>
              <a:t>feedback to </a:t>
            </a:r>
            <a:r>
              <a:rPr lang="en-US" altLang="zh-CN" sz="1400" b="0" dirty="0" smtClean="0">
                <a:solidFill>
                  <a:srgbClr val="000000"/>
                </a:solidFill>
              </a:rPr>
              <a:t>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a:t>
            </a:r>
            <a:r>
              <a:rPr lang="en-US" altLang="zh-CN" sz="1400" b="0" dirty="0" smtClean="0">
                <a:solidFill>
                  <a:srgbClr val="000000"/>
                </a:solidFill>
              </a:rPr>
              <a:t>reported to </a:t>
            </a:r>
            <a:r>
              <a:rPr lang="en-US" altLang="zh-CN" sz="1400" b="0" dirty="0" smtClean="0">
                <a:solidFill>
                  <a:srgbClr val="000000"/>
                </a:solidFill>
              </a:rPr>
              <a:t>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436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20"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 </a:t>
            </a:r>
            <a:r>
              <a:rPr lang="en-US" altLang="zh-CN" sz="1100" b="0" dirty="0"/>
              <a:t>is the sensing </a:t>
            </a:r>
            <a:r>
              <a:rPr lang="en-US" altLang="zh-CN" sz="1100" b="0" dirty="0" smtClean="0"/>
              <a:t>transmitter.</a:t>
            </a:r>
            <a:endParaRPr lang="en-US" altLang="zh-CN" sz="1100" b="0" dirty="0"/>
          </a:p>
          <a:p>
            <a:pPr marL="580050" lvl="1" indent="-180000"/>
            <a:r>
              <a:rPr lang="en-US" altLang="zh-CN" sz="1100" b="0" dirty="0"/>
              <a:t>STA1 </a:t>
            </a:r>
            <a:r>
              <a:rPr lang="en-US" altLang="zh-CN" sz="1100" b="0" dirty="0" smtClean="0"/>
              <a:t>initiates </a:t>
            </a:r>
            <a:r>
              <a:rPr lang="en-US" altLang="zh-CN" sz="1100" b="0" dirty="0"/>
              <a:t>the sensing session, </a:t>
            </a:r>
            <a:r>
              <a:rPr lang="en-US" altLang="zh-CN" sz="1100" b="0" dirty="0" smtClean="0"/>
              <a:t>STA2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STA2 is the sensing receiver</a:t>
            </a:r>
            <a:r>
              <a:rPr lang="en-US" altLang="zh-CN" sz="1100" dirty="0" smtClean="0"/>
              <a:t>.</a:t>
            </a:r>
          </a:p>
          <a:p>
            <a:pPr marL="580050" lvl="1" indent="-180000"/>
            <a:r>
              <a:rPr lang="en-US" altLang="zh-CN" sz="1100" dirty="0"/>
              <a:t>STA1 initiates the sensing session, </a:t>
            </a:r>
            <a:r>
              <a:rPr lang="en-US" altLang="zh-CN" sz="1100" dirty="0" smtClean="0"/>
              <a:t>transmits </a:t>
            </a:r>
            <a:r>
              <a:rPr lang="en-US" altLang="zh-CN" sz="1100" dirty="0"/>
              <a:t>the illumination signal and </a:t>
            </a:r>
            <a:r>
              <a:rPr lang="en-US" altLang="zh-CN" sz="1100" dirty="0" smtClean="0"/>
              <a:t>STA2 </a:t>
            </a:r>
            <a:r>
              <a:rPr lang="en-US" altLang="zh-CN" sz="1100" dirty="0"/>
              <a:t>receives the echo signal to measure the area of interest.</a:t>
            </a:r>
          </a:p>
          <a:p>
            <a:pPr marL="580050" lvl="1" indent="-180000"/>
            <a:r>
              <a:rPr lang="en-US" altLang="zh-CN" sz="1100" dirty="0" smtClean="0"/>
              <a:t>Sensing measurement or result could be </a:t>
            </a:r>
            <a:r>
              <a:rPr lang="en-US" altLang="zh-CN" sz="1100" dirty="0" smtClean="0"/>
              <a:t>fed back </a:t>
            </a:r>
            <a:r>
              <a:rPr lang="en-US" altLang="zh-CN" sz="1100" dirty="0" smtClean="0"/>
              <a:t>to </a:t>
            </a:r>
            <a:r>
              <a:rPr lang="en-US" altLang="zh-CN" sz="1100" dirty="0" smtClean="0"/>
              <a:t>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 is the sensing </a:t>
            </a:r>
            <a:r>
              <a:rPr lang="en-US" altLang="zh-CN" sz="1100" dirty="0"/>
              <a:t>transmitter, STA2 is the sensing receiver</a:t>
            </a:r>
            <a:r>
              <a:rPr lang="en-US" altLang="zh-CN" sz="1100" dirty="0" smtClean="0"/>
              <a:t>.</a:t>
            </a:r>
          </a:p>
          <a:p>
            <a:pPr marL="580050" lvl="1" indent="-180000"/>
            <a:r>
              <a:rPr lang="en-US" altLang="zh-CN" sz="1100" dirty="0" smtClean="0"/>
              <a:t>STA1 </a:t>
            </a:r>
            <a:r>
              <a:rPr lang="en-US" altLang="zh-CN" sz="1100" dirty="0"/>
              <a:t>initiates the sensing session, </a:t>
            </a:r>
            <a:r>
              <a:rPr lang="en-US" altLang="zh-CN" sz="1100" dirty="0" smtClean="0"/>
              <a:t>STA3 transmits </a:t>
            </a:r>
            <a:r>
              <a:rPr lang="en-US" altLang="zh-CN" sz="1100" dirty="0"/>
              <a:t>the illumination signal and STA2 receives the echo signal 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8" name="图片 7"/>
          <p:cNvPicPr>
            <a:picLocks noChangeAspect="1"/>
          </p:cNvPicPr>
          <p:nvPr/>
        </p:nvPicPr>
        <p:blipFill>
          <a:blip r:embed="rId2"/>
          <a:stretch>
            <a:fillRect/>
          </a:stretch>
        </p:blipFill>
        <p:spPr>
          <a:xfrm>
            <a:off x="1862044" y="1676400"/>
            <a:ext cx="5496112" cy="252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125395</TotalTime>
  <Words>2121</Words>
  <Application>Microsoft Office PowerPoint</Application>
  <PresentationFormat>全屏显示(4:3)</PresentationFormat>
  <Paragraphs>265</Paragraphs>
  <Slides>21</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MS PGothic</vt:lpstr>
      <vt:lpstr>MS PGothic</vt:lpstr>
      <vt:lpstr>Arial</vt:lpstr>
      <vt:lpstr>Times New Roman</vt:lpstr>
      <vt:lpstr>Wingdings</vt:lpstr>
      <vt:lpstr>802-11-Submission</vt:lpstr>
      <vt:lpstr>Definitions and scenarios of the WLAN sensing – follow ups</vt:lpstr>
      <vt:lpstr>Outline </vt:lpstr>
      <vt:lpstr>Abstract</vt:lpstr>
      <vt:lpstr>Definition of roles in WLAN sensing</vt:lpstr>
      <vt:lpstr>Definition of related terms in WLAN sensing </vt:lpstr>
      <vt:lpstr>Definition of sensing session</vt:lpstr>
      <vt:lpstr>Definitions of sensing types</vt:lpstr>
      <vt:lpstr>Scenarios of WLAN sensing</vt:lpstr>
      <vt:lpstr>Scenarios of WLAN sensing 1-1 Coordinated CSI based sensing(one transmitter and one receiver)</vt:lpstr>
      <vt:lpstr>Scenarios of WLAN sensing 1-2/3 Coordinated CSI based sensing(multi transmitter or multi receiver, participators are transmitters or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Summary </vt:lpstr>
      <vt:lpstr>References </vt:lpstr>
      <vt:lpstr>SP 1</vt:lpstr>
      <vt:lpstr>SP 2</vt:lpstr>
      <vt:lpstr>SP 3</vt:lpstr>
      <vt:lpstr>SP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and scenarios of the WLAN sensing - follow ups</dc:title>
  <dc:creator>Rui Du</dc:creator>
  <cp:lastModifiedBy>durui (D)</cp:lastModifiedBy>
  <cp:revision>1509</cp:revision>
  <cp:lastPrinted>1998-02-10T13:28:06Z</cp:lastPrinted>
  <dcterms:created xsi:type="dcterms:W3CDTF">2007-04-17T18:10:23Z</dcterms:created>
  <dcterms:modified xsi:type="dcterms:W3CDTF">2021-01-28T10:19:47Z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(3)O4gG0FSip3vNlsY8EgCZkr6oubPKPzj5xE9QlVHUpFD+KYYMt+NPj3UqVXhUdhmGdIUGZmT1
xECvErLW+7k/LQrua0g2lMpGq1762/PTTP47Bc4AVzEUKasDxEAFpWWQ/rMSyg18g9gsL8jw
PsV68CsaqG90/X/cZv19nihqGeA5fz2kcgxkVHnq1p1RXYqa4jBFNUIG1mCBHL0cbOOu/+Y+
0K3YC4pLC6sGqSdeVQ</vt:lpwstr>
  </property>
  <property fmtid="{D5CDD505-2E9C-101B-9397-08002B2CF9AE}" pid="10" name="_2015_ms_pID_7253431">
    <vt:lpwstr>TgtPFGUx0faC9nEDPMHJvqFHTBd9aoV/BP8PaH7q97PxXQT2P3T/x2
Kxl0hd9DSvNJe1Zx0rSPe4EbTJFzziBdBB/gQgcX5kdkdXqlDFcgjXynjRt8856xACIPPoXF
6dazkhkpRIaJSsr/wOo2+DwI8Y6zuKf5sLn7I7A0wsrEBWkINySrrWElVszXR2PtM4h3H6c8
HBwZG2RymyxNKBWjZqLTJRdsm3nuDzeLZBCX</vt:lpwstr>
  </property>
  <property fmtid="{D5CDD505-2E9C-101B-9397-08002B2CF9AE}" pid="11" name="_2015_ms_pID_7253432">
    <vt:lpwstr>S/8zR+01qiQjHY5Rzp1m1fU=</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1610363359</vt:lpwstr>
  </property>
</Properties>
</file>