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69" r:id="rId2"/>
    <p:sldId id="585" r:id="rId3"/>
    <p:sldId id="556" r:id="rId4"/>
    <p:sldId id="563" r:id="rId5"/>
    <p:sldId id="577" r:id="rId6"/>
    <p:sldId id="569" r:id="rId7"/>
    <p:sldId id="559" r:id="rId8"/>
    <p:sldId id="562" r:id="rId9"/>
    <p:sldId id="575" r:id="rId10"/>
    <p:sldId id="542" r:id="rId11"/>
    <p:sldId id="551" r:id="rId12"/>
    <p:sldId id="576" r:id="rId13"/>
    <p:sldId id="584" r:id="rId14"/>
    <p:sldId id="579" r:id="rId15"/>
    <p:sldId id="582" r:id="rId16"/>
    <p:sldId id="578" r:id="rId1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CT Lab)" initials="H(CL" lastIdx="41" clrIdx="0">
    <p:extLst>
      <p:ext uri="{19B8F6BF-5375-455C-9EA6-DF929625EA0E}">
        <p15:presenceInfo xmlns:p15="http://schemas.microsoft.com/office/powerpoint/2012/main" userId="S-1-5-21-147214757-305610072-1517763936-2976577" providerId="AD"/>
      </p:ext>
    </p:extLst>
  </p:cmAuthor>
  <p:cmAuthor id="2" name="Sadeghi, Bahareh" initials="SB" lastIdx="11" clrIdx="1">
    <p:extLst>
      <p:ext uri="{19B8F6BF-5375-455C-9EA6-DF929625EA0E}">
        <p15:presenceInfo xmlns:p15="http://schemas.microsoft.com/office/powerpoint/2012/main" userId="S-1-5-21-725345543-602162358-527237240-496782" providerId="AD"/>
      </p:ext>
    </p:extLst>
  </p:cmAuthor>
  <p:cmAuthor id="3" name="Alecsander Eitan" initials="AE" lastIdx="4" clrIdx="2">
    <p:extLst>
      <p:ext uri="{19B8F6BF-5375-455C-9EA6-DF929625EA0E}">
        <p15:presenceInfo xmlns:p15="http://schemas.microsoft.com/office/powerpoint/2012/main" userId="S::eitana@qti.qualcomm.com::e817fc15-1440-47f2-9807-cb47db72d9e5" providerId="AD"/>
      </p:ext>
    </p:extLst>
  </p:cmAuthor>
  <p:cmAuthor id="4" name="DANNY TAN KAI PIN" initials="DTKP" lastIdx="5" clrIdx="3">
    <p:extLst>
      <p:ext uri="{19B8F6BF-5375-455C-9EA6-DF929625EA0E}">
        <p15:presenceInfo xmlns:p15="http://schemas.microsoft.com/office/powerpoint/2012/main" userId="S-1-5-21-147214757-305610072-1517763936-6828972" providerId="AD"/>
      </p:ext>
    </p:extLst>
  </p:cmAuthor>
  <p:cmAuthor id="5" name="sunyingxiang" initials="s" lastIdx="25" clrIdx="4">
    <p:extLst>
      <p:ext uri="{19B8F6BF-5375-455C-9EA6-DF929625EA0E}">
        <p15:presenceInfo xmlns:p15="http://schemas.microsoft.com/office/powerpoint/2012/main" userId="S-1-5-21-147214757-305610072-1517763936-69604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26E0E-89D7-4B41-8378-2ED8CA3C37B7}" v="3" dt="2019-05-13T11:01:40.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6198" autoAdjust="0"/>
  </p:normalViewPr>
  <p:slideViewPr>
    <p:cSldViewPr>
      <p:cViewPr varScale="1">
        <p:scale>
          <a:sx n="118" d="100"/>
          <a:sy n="118" d="100"/>
        </p:scale>
        <p:origin x="942" y="9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202" y="111"/>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csander Eitan" userId="e817fc15-1440-47f2-9807-cb47db72d9e5" providerId="ADAL" clId="{89F527AE-483E-468F-9B5E-CE326A757EA0}"/>
    <pc:docChg chg="undo custSel modSld">
      <pc:chgData name="Alecsander Eitan" userId="e817fc15-1440-47f2-9807-cb47db72d9e5" providerId="ADAL" clId="{89F527AE-483E-468F-9B5E-CE326A757EA0}" dt="2019-05-13T11:01:40.894" v="137"/>
      <pc:docMkLst>
        <pc:docMk/>
      </pc:docMkLst>
      <pc:sldChg chg="modSp">
        <pc:chgData name="Alecsander Eitan" userId="e817fc15-1440-47f2-9807-cb47db72d9e5" providerId="ADAL" clId="{89F527AE-483E-468F-9B5E-CE326A757EA0}" dt="2019-05-13T10:53:41.182" v="2" actId="20577"/>
        <pc:sldMkLst>
          <pc:docMk/>
          <pc:sldMk cId="0" sldId="269"/>
        </pc:sldMkLst>
        <pc:spChg chg="mod">
          <ac:chgData name="Alecsander Eitan" userId="e817fc15-1440-47f2-9807-cb47db72d9e5" providerId="ADAL" clId="{89F527AE-483E-468F-9B5E-CE326A757EA0}" dt="2019-05-13T10:53:41.182" v="2" actId="20577"/>
          <ac:spMkLst>
            <pc:docMk/>
            <pc:sldMk cId="0" sldId="269"/>
            <ac:spMk id="1031" creationId="{00000000-0000-0000-0000-000000000000}"/>
          </ac:spMkLst>
        </pc:spChg>
      </pc:sldChg>
      <pc:sldChg chg="modSp addCm modCm">
        <pc:chgData name="Alecsander Eitan" userId="e817fc15-1440-47f2-9807-cb47db72d9e5" providerId="ADAL" clId="{89F527AE-483E-468F-9B5E-CE326A757EA0}" dt="2019-05-13T11:01:02.568" v="126"/>
        <pc:sldMkLst>
          <pc:docMk/>
          <pc:sldMk cId="3144105411" sldId="525"/>
        </pc:sldMkLst>
        <pc:spChg chg="mod">
          <ac:chgData name="Alecsander Eitan" userId="e817fc15-1440-47f2-9807-cb47db72d9e5" providerId="ADAL" clId="{89F527AE-483E-468F-9B5E-CE326A757EA0}" dt="2019-05-13T10:59:54.789" v="124" actId="207"/>
          <ac:spMkLst>
            <pc:docMk/>
            <pc:sldMk cId="3144105411" sldId="525"/>
            <ac:spMk id="34820" creationId="{00000000-0000-0000-0000-000000000000}"/>
          </ac:spMkLst>
        </pc:spChg>
      </pc:sldChg>
      <pc:sldChg chg="modSp addCm modCm">
        <pc:chgData name="Alecsander Eitan" userId="e817fc15-1440-47f2-9807-cb47db72d9e5" providerId="ADAL" clId="{89F527AE-483E-468F-9B5E-CE326A757EA0}" dt="2019-05-13T11:01:40.894" v="137"/>
        <pc:sldMkLst>
          <pc:docMk/>
          <pc:sldMk cId="3048795285" sldId="532"/>
        </pc:sldMkLst>
        <pc:graphicFrameChg chg="modGraphic">
          <ac:chgData name="Alecsander Eitan" userId="e817fc15-1440-47f2-9807-cb47db72d9e5" providerId="ADAL" clId="{89F527AE-483E-468F-9B5E-CE326A757EA0}" dt="2019-05-13T11:01:32.122" v="135" actId="207"/>
          <ac:graphicFrameMkLst>
            <pc:docMk/>
            <pc:sldMk cId="3048795285" sldId="532"/>
            <ac:graphicFrameMk id="8" creationId="{D34B8928-749C-4868-8B39-80CD19C663E6}"/>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US"/>
              <a:t>doc.: IEEE 802.11-12/xxxxr0</a:t>
            </a:r>
          </a:p>
        </p:txBody>
      </p:sp>
      <p:sp>
        <p:nvSpPr>
          <p:cNvPr id="3075" name="Rectangle 3"/>
          <p:cNvSpPr>
            <a:spLocks noGrp="1" noChangeArrowheads="1"/>
          </p:cNvSpPr>
          <p:nvPr>
            <p:ph type="dt" sz="quarter" idx="1"/>
          </p:nvPr>
        </p:nvSpPr>
        <p:spPr bwMode="auto">
          <a:xfrm>
            <a:off x="695325" y="175081"/>
            <a:ext cx="1029064"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US" dirty="0" smtClean="0"/>
              <a:t>October </a:t>
            </a:r>
            <a:r>
              <a:rPr lang="en-US" dirty="0"/>
              <a:t>2019</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ea typeface="+mn-ea"/>
                <a:cs typeface="+mn-cs"/>
              </a:defRPr>
            </a:lvl1pPr>
          </a:lstStyle>
          <a:p>
            <a:pPr>
              <a:defRPr/>
            </a:pPr>
            <a:r>
              <a:rPr lang="en-US"/>
              <a:t>Osama Aboul-Magd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r>
              <a:rPr lang="en-US" altLang="zh-CN"/>
              <a:t>Page </a:t>
            </a:r>
            <a:fld id="{B32ABE5F-78A6-464F-862F-1CD92CF8A9FE}" type="slidenum">
              <a:rPr lang="en-US" altLang="zh-CN"/>
              <a:pPr/>
              <a:t>‹#›</a:t>
            </a:fld>
            <a:endParaRPr lang="en-US" altLang="zh-CN"/>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
        <p:nvSpPr>
          <p:cNvPr id="13319" name="Rectangle 7"/>
          <p:cNvSpPr>
            <a:spLocks noChangeArrowheads="1"/>
          </p:cNvSpPr>
          <p:nvPr/>
        </p:nvSpPr>
        <p:spPr bwMode="auto">
          <a:xfrm>
            <a:off x="693738" y="8982075"/>
            <a:ext cx="711200" cy="182563"/>
          </a:xfrm>
          <a:prstGeom prst="rect">
            <a:avLst/>
          </a:prstGeom>
          <a:noFill/>
          <a:ln w="9525">
            <a:noFill/>
            <a:miter lim="800000"/>
            <a:headEnd/>
            <a:tailEnd/>
          </a:ln>
        </p:spPr>
        <p:txBody>
          <a:bodyPr wrap="none" lIns="0" tIns="0" rIns="0" bIns="0">
            <a:spAutoFit/>
          </a:bodyPr>
          <a:lstStyle/>
          <a:p>
            <a:pPr defTabSz="933450">
              <a:defRPr/>
            </a:pPr>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Tree>
    <p:extLst>
      <p:ext uri="{BB962C8B-B14F-4D97-AF65-F5344CB8AC3E}">
        <p14:creationId xmlns:p14="http://schemas.microsoft.com/office/powerpoint/2010/main" val="16321564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US"/>
              <a:t>doc.: IEEE 802.11-12/xxxxr0</a:t>
            </a:r>
          </a:p>
        </p:txBody>
      </p:sp>
      <p:sp>
        <p:nvSpPr>
          <p:cNvPr id="2051" name="Rectangle 3"/>
          <p:cNvSpPr>
            <a:spLocks noGrp="1" noChangeArrowheads="1"/>
          </p:cNvSpPr>
          <p:nvPr>
            <p:ph type="dt" idx="1"/>
          </p:nvPr>
        </p:nvSpPr>
        <p:spPr bwMode="auto">
          <a:xfrm>
            <a:off x="654050" y="95706"/>
            <a:ext cx="1029064"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US" dirty="0" smtClean="0"/>
              <a:t>October </a:t>
            </a:r>
            <a:r>
              <a:rPr lang="en-US" dirty="0"/>
              <a:t>2019</a:t>
            </a:r>
          </a:p>
        </p:txBody>
      </p:sp>
      <p:sp>
        <p:nvSpPr>
          <p:cNvPr id="6861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ea typeface="+mn-ea"/>
                <a:cs typeface="+mn-cs"/>
              </a:defRPr>
            </a:lvl5pPr>
          </a:lstStyle>
          <a:p>
            <a:pPr lvl="4">
              <a:defRPr/>
            </a:pPr>
            <a:r>
              <a:rPr lang="en-US"/>
              <a:t>Osama Aboul-Magd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r>
              <a:rPr lang="en-US" altLang="zh-CN"/>
              <a:t>Page </a:t>
            </a:r>
            <a:fld id="{8E40D56C-5972-4299-BD74-FDC74F23C586}" type="slidenum">
              <a:rPr lang="en-US" altLang="zh-CN"/>
              <a:pPr/>
              <a:t>‹#›</a:t>
            </a:fld>
            <a:endParaRPr lang="en-US" altLang="zh-CN"/>
          </a:p>
        </p:txBody>
      </p:sp>
      <p:sp>
        <p:nvSpPr>
          <p:cNvPr id="14344" name="Rectangle 8"/>
          <p:cNvSpPr>
            <a:spLocks noChangeArrowheads="1"/>
          </p:cNvSpPr>
          <p:nvPr/>
        </p:nvSpPr>
        <p:spPr bwMode="auto">
          <a:xfrm>
            <a:off x="723900" y="8985250"/>
            <a:ext cx="711200" cy="182563"/>
          </a:xfrm>
          <a:prstGeom prst="rect">
            <a:avLst/>
          </a:prstGeom>
          <a:noFill/>
          <a:ln w="9525">
            <a:noFill/>
            <a:miter lim="800000"/>
            <a:headEnd/>
            <a:tailEnd/>
          </a:ln>
        </p:spPr>
        <p:txBody>
          <a:bodyPr wrap="none" lIns="0" tIns="0" rIns="0" bIns="0">
            <a:spAutoFit/>
          </a:bodyPr>
          <a:lstStyle/>
          <a:p>
            <a:pPr>
              <a:defRPr/>
            </a:pPr>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Tree>
    <p:extLst>
      <p:ext uri="{BB962C8B-B14F-4D97-AF65-F5344CB8AC3E}">
        <p14:creationId xmlns:p14="http://schemas.microsoft.com/office/powerpoint/2010/main" val="12959921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sz="1400"/>
              <a:t>doc.: IEEE 802.11-12/xxxxr0</a:t>
            </a:r>
          </a:p>
        </p:txBody>
      </p:sp>
      <p:sp>
        <p:nvSpPr>
          <p:cNvPr id="69635" name="Rectangle 3"/>
          <p:cNvSpPr>
            <a:spLocks noGrp="1" noChangeArrowheads="1"/>
          </p:cNvSpPr>
          <p:nvPr>
            <p:ph type="dt" sz="quarter" idx="1"/>
          </p:nvPr>
        </p:nvSpPr>
        <p:spPr>
          <a:xfrm>
            <a:off x="654050" y="95706"/>
            <a:ext cx="1029064"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sz="1400" dirty="0" smtClean="0"/>
              <a:t>October </a:t>
            </a:r>
            <a:r>
              <a:rPr lang="en-US" altLang="zh-CN" sz="1400" dirty="0"/>
              <a:t>2019</a:t>
            </a:r>
          </a:p>
        </p:txBody>
      </p:sp>
      <p:sp>
        <p:nvSpPr>
          <p:cNvPr id="696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Page </a:t>
            </a:r>
            <a:fld id="{79B5AC8C-3DA7-4908-8A83-6F61D56018F6}" type="slidenum">
              <a:rPr lang="en-US" altLang="zh-CN"/>
              <a:pPr/>
              <a:t>1</a:t>
            </a:fld>
            <a:endParaRPr lang="en-US" altLang="zh-CN"/>
          </a:p>
        </p:txBody>
      </p:sp>
      <p:sp>
        <p:nvSpPr>
          <p:cNvPr id="69637" name="Rectangle 2"/>
          <p:cNvSpPr>
            <a:spLocks noGrp="1" noRot="1" noChangeAspect="1" noChangeArrowheads="1" noTextEdit="1"/>
          </p:cNvSpPr>
          <p:nvPr>
            <p:ph type="sldImg"/>
          </p:nvPr>
        </p:nvSpPr>
        <p:spPr>
          <a:xfrm>
            <a:off x="1154113" y="701675"/>
            <a:ext cx="4625975" cy="3468688"/>
          </a:xfrm>
          <a:ln/>
        </p:spPr>
      </p:sp>
      <p:sp>
        <p:nvSpPr>
          <p:cNvPr id="696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zh-CN"/>
          </a:p>
        </p:txBody>
      </p:sp>
    </p:spTree>
    <p:extLst>
      <p:ext uri="{BB962C8B-B14F-4D97-AF65-F5344CB8AC3E}">
        <p14:creationId xmlns:p14="http://schemas.microsoft.com/office/powerpoint/2010/main" val="342202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xfrm>
            <a:off x="1154113" y="701675"/>
            <a:ext cx="4625975" cy="3468688"/>
          </a:xfrm>
          <a:ln/>
        </p:spPr>
      </p:sp>
      <p:sp>
        <p:nvSpPr>
          <p:cNvPr id="706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zh-CN"/>
          </a:p>
        </p:txBody>
      </p:sp>
      <p:sp>
        <p:nvSpPr>
          <p:cNvPr id="4" name="Espace réservé de l'en-tête 3"/>
          <p:cNvSpPr>
            <a:spLocks noGrp="1"/>
          </p:cNvSpPr>
          <p:nvPr>
            <p:ph type="hdr" sz="quarter"/>
          </p:nvPr>
        </p:nvSpPr>
        <p:spPr/>
        <p:txBody>
          <a:bodyPr/>
          <a:lstStyle/>
          <a:p>
            <a:pPr>
              <a:defRPr/>
            </a:pPr>
            <a:r>
              <a:rPr lang="en-US"/>
              <a:t>doc.: IEEE 802.11-12/xxxxr0</a:t>
            </a:r>
          </a:p>
        </p:txBody>
      </p:sp>
      <p:sp>
        <p:nvSpPr>
          <p:cNvPr id="5" name="Espace réservé de la date 4"/>
          <p:cNvSpPr>
            <a:spLocks noGrp="1"/>
          </p:cNvSpPr>
          <p:nvPr>
            <p:ph type="dt" sz="quarter" idx="1"/>
          </p:nvPr>
        </p:nvSpPr>
        <p:spPr>
          <a:xfrm>
            <a:off x="654050" y="95706"/>
            <a:ext cx="1029064" cy="215444"/>
          </a:xfrm>
        </p:spPr>
        <p:txBody>
          <a:bodyPr/>
          <a:lstStyle/>
          <a:p>
            <a:pPr>
              <a:defRPr/>
            </a:pPr>
            <a:r>
              <a:rPr lang="en-US" dirty="0" smtClean="0"/>
              <a:t>October </a:t>
            </a:r>
            <a:r>
              <a:rPr lang="en-US" dirty="0"/>
              <a:t>2019</a:t>
            </a:r>
          </a:p>
        </p:txBody>
      </p:sp>
      <p:sp>
        <p:nvSpPr>
          <p:cNvPr id="70662" name="Espace réservé du numéro de diapositive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Page </a:t>
            </a:r>
            <a:fld id="{147A53A5-F6EE-4983-A666-260E34C2CDD8}" type="slidenum">
              <a:rPr lang="en-US" altLang="zh-CN"/>
              <a:pPr/>
              <a:t>2</a:t>
            </a:fld>
            <a:endParaRPr lang="en-US" altLang="zh-CN"/>
          </a:p>
        </p:txBody>
      </p:sp>
    </p:spTree>
    <p:extLst>
      <p:ext uri="{BB962C8B-B14F-4D97-AF65-F5344CB8AC3E}">
        <p14:creationId xmlns:p14="http://schemas.microsoft.com/office/powerpoint/2010/main" val="116793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xfrm>
            <a:off x="1154113" y="701675"/>
            <a:ext cx="4625975" cy="3468688"/>
          </a:xfrm>
          <a:ln/>
        </p:spPr>
      </p:sp>
      <p:sp>
        <p:nvSpPr>
          <p:cNvPr id="706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zh-CN" dirty="0"/>
          </a:p>
        </p:txBody>
      </p:sp>
      <p:sp>
        <p:nvSpPr>
          <p:cNvPr id="4" name="Espace réservé de l'en-tête 3"/>
          <p:cNvSpPr>
            <a:spLocks noGrp="1"/>
          </p:cNvSpPr>
          <p:nvPr>
            <p:ph type="hdr" sz="quarter"/>
          </p:nvPr>
        </p:nvSpPr>
        <p:spPr/>
        <p:txBody>
          <a:bodyPr/>
          <a:lstStyle/>
          <a:p>
            <a:pPr>
              <a:defRPr/>
            </a:pPr>
            <a:r>
              <a:rPr lang="en-US"/>
              <a:t>doc.: IEEE 802.11-12/xxxxr0</a:t>
            </a:r>
          </a:p>
        </p:txBody>
      </p:sp>
      <p:sp>
        <p:nvSpPr>
          <p:cNvPr id="5" name="Espace réservé de la date 4"/>
          <p:cNvSpPr>
            <a:spLocks noGrp="1"/>
          </p:cNvSpPr>
          <p:nvPr>
            <p:ph type="dt" sz="quarter" idx="1"/>
          </p:nvPr>
        </p:nvSpPr>
        <p:spPr>
          <a:xfrm>
            <a:off x="654050" y="95706"/>
            <a:ext cx="1029064" cy="215444"/>
          </a:xfrm>
        </p:spPr>
        <p:txBody>
          <a:bodyPr/>
          <a:lstStyle/>
          <a:p>
            <a:pPr>
              <a:defRPr/>
            </a:pPr>
            <a:r>
              <a:rPr lang="en-US" dirty="0" smtClean="0"/>
              <a:t>October </a:t>
            </a:r>
            <a:r>
              <a:rPr lang="en-US" dirty="0"/>
              <a:t>2019</a:t>
            </a:r>
          </a:p>
        </p:txBody>
      </p:sp>
      <p:sp>
        <p:nvSpPr>
          <p:cNvPr id="70662" name="Espace réservé du numéro de diapositive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Page </a:t>
            </a:r>
            <a:fld id="{147A53A5-F6EE-4983-A666-260E34C2CDD8}" type="slidenum">
              <a:rPr lang="en-US" altLang="zh-CN"/>
              <a:pPr/>
              <a:t>10</a:t>
            </a:fld>
            <a:endParaRPr lang="en-US" altLang="zh-CN"/>
          </a:p>
        </p:txBody>
      </p:sp>
    </p:spTree>
    <p:extLst>
      <p:ext uri="{BB962C8B-B14F-4D97-AF65-F5344CB8AC3E}">
        <p14:creationId xmlns:p14="http://schemas.microsoft.com/office/powerpoint/2010/main" val="424356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a:xfrm>
            <a:off x="1154113" y="701675"/>
            <a:ext cx="4625975" cy="3468688"/>
          </a:xfrm>
          <a:ln/>
        </p:spPr>
      </p:sp>
      <p:sp>
        <p:nvSpPr>
          <p:cNvPr id="1167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zh-CN"/>
          </a:p>
        </p:txBody>
      </p:sp>
      <p:sp>
        <p:nvSpPr>
          <p:cNvPr id="4" name="Espace réservé de l'en-tête 3"/>
          <p:cNvSpPr>
            <a:spLocks noGrp="1"/>
          </p:cNvSpPr>
          <p:nvPr>
            <p:ph type="hdr" sz="quarter"/>
          </p:nvPr>
        </p:nvSpPr>
        <p:spPr/>
        <p:txBody>
          <a:bodyPr/>
          <a:lstStyle/>
          <a:p>
            <a:pPr>
              <a:defRPr/>
            </a:pPr>
            <a:r>
              <a:rPr lang="en-US"/>
              <a:t>doc.: IEEE 802.11-12/xxxxr0</a:t>
            </a:r>
          </a:p>
        </p:txBody>
      </p:sp>
      <p:sp>
        <p:nvSpPr>
          <p:cNvPr id="5" name="Espace réservé de la date 4"/>
          <p:cNvSpPr>
            <a:spLocks noGrp="1"/>
          </p:cNvSpPr>
          <p:nvPr>
            <p:ph type="dt" sz="quarter" idx="1"/>
          </p:nvPr>
        </p:nvSpPr>
        <p:spPr>
          <a:xfrm>
            <a:off x="654050" y="95706"/>
            <a:ext cx="1029064" cy="215444"/>
          </a:xfrm>
        </p:spPr>
        <p:txBody>
          <a:bodyPr/>
          <a:lstStyle/>
          <a:p>
            <a:pPr>
              <a:defRPr/>
            </a:pPr>
            <a:r>
              <a:rPr lang="en-US" dirty="0" smtClean="0"/>
              <a:t>October </a:t>
            </a:r>
            <a:r>
              <a:rPr lang="en-US" dirty="0"/>
              <a:t>2019</a:t>
            </a:r>
          </a:p>
        </p:txBody>
      </p:sp>
      <p:sp>
        <p:nvSpPr>
          <p:cNvPr id="116742" name="Espace réservé du numéro de diapositive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Page </a:t>
            </a:r>
            <a:fld id="{F95E4CC4-038C-442F-9C34-331093C33F6D}" type="slidenum">
              <a:rPr lang="en-US" altLang="zh-CN"/>
              <a:pPr/>
              <a:t>11</a:t>
            </a:fld>
            <a:endParaRPr lang="en-US" altLang="zh-CN"/>
          </a:p>
        </p:txBody>
      </p:sp>
    </p:spTree>
    <p:extLst>
      <p:ext uri="{BB962C8B-B14F-4D97-AF65-F5344CB8AC3E}">
        <p14:creationId xmlns:p14="http://schemas.microsoft.com/office/powerpoint/2010/main" val="3076731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6"/>
          <p:cNvSpPr>
            <a:spLocks noGrp="1" noChangeArrowheads="1"/>
          </p:cNvSpPr>
          <p:nvPr>
            <p:ph type="sldNum" sz="quarter" idx="11"/>
          </p:nvPr>
        </p:nvSpPr>
        <p:spPr/>
        <p:txBody>
          <a:bodyPr/>
          <a:lstStyle>
            <a:lvl1pPr>
              <a:defRPr/>
            </a:lvl1pPr>
          </a:lstStyle>
          <a:p>
            <a:r>
              <a:rPr lang="en-US" altLang="zh-CN"/>
              <a:t>Slide </a:t>
            </a:r>
            <a:fld id="{3DE2BA47-96D2-4899-B492-7F2F106C1108}" type="slidenum">
              <a:rPr lang="en-US" altLang="zh-CN"/>
              <a:pPr/>
              <a:t>‹#›</a:t>
            </a:fld>
            <a:endParaRPr lang="en-US" altLang="zh-CN"/>
          </a:p>
        </p:txBody>
      </p:sp>
      <p:sp>
        <p:nvSpPr>
          <p:cNvPr id="6" name="Rectangle 4"/>
          <p:cNvSpPr>
            <a:spLocks noGrp="1" noChangeArrowheads="1"/>
          </p:cNvSpPr>
          <p:nvPr>
            <p:ph type="dt" sz="half" idx="2"/>
          </p:nvPr>
        </p:nvSpPr>
        <p:spPr bwMode="auto">
          <a:xfrm>
            <a:off x="696913" y="332601"/>
            <a:ext cx="104515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ea typeface="+mn-ea"/>
                <a:cs typeface="+mn-cs"/>
              </a:defRPr>
            </a:lvl1pPr>
          </a:lstStyle>
          <a:p>
            <a:pPr>
              <a:defRPr/>
            </a:pPr>
            <a:r>
              <a:rPr lang="en-US" altLang="zh-CN" dirty="0" smtClean="0"/>
              <a:t>April</a:t>
            </a:r>
            <a:r>
              <a:rPr lang="en-US" dirty="0" smtClean="0"/>
              <a:t> 2021</a:t>
            </a:r>
            <a:endParaRPr lang="en-US" dirty="0"/>
          </a:p>
        </p:txBody>
      </p:sp>
    </p:spTree>
    <p:extLst>
      <p:ext uri="{BB962C8B-B14F-4D97-AF65-F5344CB8AC3E}">
        <p14:creationId xmlns:p14="http://schemas.microsoft.com/office/powerpoint/2010/main" val="27271112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711200" y="318700"/>
            <a:ext cx="1045158" cy="276999"/>
          </a:xfrm>
          <a:prstGeom prst="rect">
            <a:avLst/>
          </a:prstGeom>
        </p:spPr>
        <p:txBody>
          <a:bodyPr/>
          <a:lstStyle>
            <a:lvl1pPr>
              <a:defRPr/>
            </a:lvl1pPr>
          </a:lstStyle>
          <a:p>
            <a:pPr>
              <a:defRPr/>
            </a:pPr>
            <a:r>
              <a:rPr lang="en-US" altLang="zh-CN" dirty="0" smtClean="0"/>
              <a:t>April 2021</a:t>
            </a:r>
            <a:endParaRPr lang="en-US" altLang="zh-CN" dirty="0"/>
          </a:p>
        </p:txBody>
      </p:sp>
      <p:sp>
        <p:nvSpPr>
          <p:cNvPr id="5" name="Rectangle 6"/>
          <p:cNvSpPr>
            <a:spLocks noGrp="1" noChangeArrowheads="1"/>
          </p:cNvSpPr>
          <p:nvPr>
            <p:ph type="sldNum" sz="quarter" idx="11"/>
          </p:nvPr>
        </p:nvSpPr>
        <p:spPr/>
        <p:txBody>
          <a:bodyPr/>
          <a:lstStyle>
            <a:lvl1pPr>
              <a:defRPr/>
            </a:lvl1pPr>
          </a:lstStyle>
          <a:p>
            <a:r>
              <a:rPr lang="en-US" altLang="zh-CN"/>
              <a:t>Slide </a:t>
            </a:r>
            <a:fld id="{A0EBBC28-08F3-4A32-AE55-9B9A988B436A}" type="slidenum">
              <a:rPr lang="en-US" altLang="zh-CN"/>
              <a:pPr/>
              <a:t>‹#›</a:t>
            </a:fld>
            <a:endParaRPr lang="en-US" altLang="zh-CN"/>
          </a:p>
        </p:txBody>
      </p:sp>
      <p:sp>
        <p:nvSpPr>
          <p:cNvPr id="6" name="Rectangle 5"/>
          <p:cNvSpPr>
            <a:spLocks noGrp="1" noChangeArrowheads="1"/>
          </p:cNvSpPr>
          <p:nvPr>
            <p:ph type="ftr" sz="quarter" idx="12"/>
          </p:nvPr>
        </p:nvSpPr>
        <p:spPr>
          <a:xfrm>
            <a:off x="7003888" y="6475413"/>
            <a:ext cx="1540037" cy="184666"/>
          </a:xfrm>
          <a:ln/>
        </p:spPr>
        <p:txBody>
          <a:bodyPr/>
          <a:lstStyle>
            <a:lvl1pPr>
              <a:defRPr/>
            </a:lvl1pPr>
          </a:lstStyle>
          <a:p>
            <a:pPr>
              <a:defRPr/>
            </a:pPr>
            <a:r>
              <a:rPr lang="en-US" altLang="zh-CN" dirty="0" smtClean="0"/>
              <a:t>Yingxiang Sun (Huawei)</a:t>
            </a:r>
            <a:endParaRPr lang="en-US" altLang="zh-CN" dirty="0"/>
          </a:p>
        </p:txBody>
      </p:sp>
    </p:spTree>
    <p:extLst>
      <p:ext uri="{BB962C8B-B14F-4D97-AF65-F5344CB8AC3E}">
        <p14:creationId xmlns:p14="http://schemas.microsoft.com/office/powerpoint/2010/main" val="12383447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a:defRPr/>
            </a:lvl1pPr>
          </a:lstStyle>
          <a:p>
            <a:r>
              <a:rPr lang="en-US" altLang="zh-CN"/>
              <a:t>Slide </a:t>
            </a:r>
            <a:fld id="{E3D10149-1651-4438-9F84-94B6C3B7D233}" type="slidenum">
              <a:rPr lang="en-US" altLang="zh-CN"/>
              <a:pPr/>
              <a:t>‹#›</a:t>
            </a:fld>
            <a:endParaRPr lang="en-US" altLang="zh-CN"/>
          </a:p>
        </p:txBody>
      </p:sp>
      <p:sp>
        <p:nvSpPr>
          <p:cNvPr id="4" name="Rectangle 5"/>
          <p:cNvSpPr>
            <a:spLocks noGrp="1" noChangeArrowheads="1"/>
          </p:cNvSpPr>
          <p:nvPr>
            <p:ph type="ftr" sz="quarter" idx="12"/>
          </p:nvPr>
        </p:nvSpPr>
        <p:spPr>
          <a:xfrm>
            <a:off x="7003888" y="6475413"/>
            <a:ext cx="1540037" cy="184666"/>
          </a:xfrm>
          <a:ln/>
        </p:spPr>
        <p:txBody>
          <a:bodyPr/>
          <a:lstStyle>
            <a:lvl1pPr>
              <a:defRPr/>
            </a:lvl1pPr>
          </a:lstStyle>
          <a:p>
            <a:pPr>
              <a:defRPr/>
            </a:pPr>
            <a:r>
              <a:rPr lang="en-US" altLang="zh-CN" dirty="0" smtClean="0"/>
              <a:t>Yingxiang Sun (Huawei)</a:t>
            </a:r>
            <a:endParaRPr lang="en-US" altLang="zh-CN" dirty="0"/>
          </a:p>
        </p:txBody>
      </p:sp>
      <p:sp>
        <p:nvSpPr>
          <p:cNvPr id="5" name="Rectangle 4"/>
          <p:cNvSpPr>
            <a:spLocks noGrp="1" noChangeArrowheads="1"/>
          </p:cNvSpPr>
          <p:nvPr>
            <p:ph type="dt" sz="half" idx="13"/>
          </p:nvPr>
        </p:nvSpPr>
        <p:spPr bwMode="auto">
          <a:xfrm>
            <a:off x="696913" y="332601"/>
            <a:ext cx="104515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ea typeface="+mn-ea"/>
                <a:cs typeface="+mn-cs"/>
              </a:defRPr>
            </a:lvl1pPr>
          </a:lstStyle>
          <a:p>
            <a:pPr>
              <a:defRPr/>
            </a:pPr>
            <a:r>
              <a:rPr lang="en-US" altLang="zh-CN" dirty="0" smtClean="0"/>
              <a:t>April</a:t>
            </a:r>
            <a:r>
              <a:rPr lang="en-US" dirty="0" smtClean="0"/>
              <a:t> 2021</a:t>
            </a:r>
            <a:endParaRPr lang="en-US" dirty="0"/>
          </a:p>
        </p:txBody>
      </p:sp>
    </p:spTree>
    <p:extLst>
      <p:ext uri="{BB962C8B-B14F-4D97-AF65-F5344CB8AC3E}">
        <p14:creationId xmlns:p14="http://schemas.microsoft.com/office/powerpoint/2010/main" val="36021969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zh-CN"/>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9" name="Rectangle 5"/>
          <p:cNvSpPr>
            <a:spLocks noGrp="1" noChangeArrowheads="1"/>
          </p:cNvSpPr>
          <p:nvPr>
            <p:ph type="ftr" sz="quarter" idx="3"/>
          </p:nvPr>
        </p:nvSpPr>
        <p:spPr bwMode="auto">
          <a:xfrm>
            <a:off x="7003888" y="6475413"/>
            <a:ext cx="154003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US" altLang="zh-CN" dirty="0" smtClean="0"/>
              <a:t>Yingxiang Sun (Huawei)</a:t>
            </a:r>
            <a:endParaRPr lang="en-US" altLang="zh-CN"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ltLang="zh-CN"/>
              <a:t>Slide </a:t>
            </a:r>
            <a:fld id="{16E72C98-D8F5-4A09-9041-74D4DE6CBD42}" type="slidenum">
              <a:rPr lang="en-US" altLang="zh-CN"/>
              <a:pPr/>
              <a:t>‹#›</a:t>
            </a:fld>
            <a:endParaRPr lang="en-US" altLang="zh-CN"/>
          </a:p>
        </p:txBody>
      </p:sp>
      <p:sp>
        <p:nvSpPr>
          <p:cNvPr id="1031" name="Rectangle 7"/>
          <p:cNvSpPr>
            <a:spLocks noChangeArrowheads="1"/>
          </p:cNvSpPr>
          <p:nvPr/>
        </p:nvSpPr>
        <p:spPr bwMode="auto">
          <a:xfrm>
            <a:off x="5181535" y="332601"/>
            <a:ext cx="3283015" cy="276999"/>
          </a:xfrm>
          <a:prstGeom prst="rect">
            <a:avLst/>
          </a:prstGeom>
          <a:noFill/>
          <a:ln w="9525">
            <a:noFill/>
            <a:miter lim="800000"/>
            <a:headEnd/>
            <a:tailEnd/>
          </a:ln>
        </p:spPr>
        <p:txBody>
          <a:bodyPr wrap="none" lIns="0" tIns="0" rIns="0" bIns="0" anchor="b">
            <a:spAutoFit/>
          </a:bodyPr>
          <a:lstStyle/>
          <a:p>
            <a:pPr marL="457200" lvl="4" algn="r">
              <a:defRPr/>
            </a:pPr>
            <a:r>
              <a:rPr lang="en-US" sz="1800" b="1" dirty="0"/>
              <a:t>doc</a:t>
            </a:r>
            <a:r>
              <a:rPr lang="en-US" sz="1800" b="1" dirty="0" smtClean="0"/>
              <a:t>.: IEEE</a:t>
            </a:r>
            <a:r>
              <a:rPr lang="en-US" sz="1800" b="1" baseline="0" dirty="0" smtClean="0"/>
              <a:t> </a:t>
            </a:r>
            <a:r>
              <a:rPr lang="en-US" sz="1800" b="1" baseline="0" dirty="0" smtClean="0"/>
              <a:t>802.11-21/0351r4</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p:spPr>
        <p:txBody>
          <a:bodyPr wrap="none" lIns="0" tIns="0" rIns="0" bIns="0">
            <a:spAutoFit/>
          </a:bodyPr>
          <a:lstStyle/>
          <a:p>
            <a:pPr>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a:defRPr/>
            </a:pPr>
            <a:endParaRPr lang="en-CA"/>
          </a:p>
        </p:txBody>
      </p:sp>
      <p:sp>
        <p:nvSpPr>
          <p:cNvPr id="12" name="Rectangle 7"/>
          <p:cNvSpPr>
            <a:spLocks noChangeArrowheads="1"/>
          </p:cNvSpPr>
          <p:nvPr userDrawn="1"/>
        </p:nvSpPr>
        <p:spPr bwMode="auto">
          <a:xfrm>
            <a:off x="287988" y="294501"/>
            <a:ext cx="1506823" cy="276999"/>
          </a:xfrm>
          <a:prstGeom prst="rect">
            <a:avLst/>
          </a:prstGeom>
          <a:noFill/>
          <a:ln w="9525">
            <a:noFill/>
            <a:miter lim="800000"/>
            <a:headEnd/>
            <a:tailEnd/>
          </a:ln>
        </p:spPr>
        <p:txBody>
          <a:bodyPr wrap="none" lIns="0" tIns="0" rIns="0" bIns="0" anchor="b">
            <a:spAutoFit/>
          </a:bodyPr>
          <a:lstStyle/>
          <a:p>
            <a:pPr marL="457200" lvl="4" algn="r">
              <a:defRPr/>
            </a:pPr>
            <a:r>
              <a:rPr lang="en-US" sz="1800" b="1" dirty="0" smtClean="0"/>
              <a:t>A</a:t>
            </a:r>
            <a:r>
              <a:rPr lang="en-US" altLang="zh-CN" sz="1800" b="1" dirty="0" smtClean="0"/>
              <a:t>pril</a:t>
            </a:r>
            <a:r>
              <a:rPr lang="en-US" altLang="zh-CN" sz="1800" b="1" baseline="0" dirty="0" smtClean="0"/>
              <a:t> 2021</a:t>
            </a:r>
            <a:endParaRPr lang="en-US" sz="1800" b="1" dirty="0"/>
          </a:p>
        </p:txBody>
      </p:sp>
    </p:spTree>
  </p:cSld>
  <p:clrMap bg1="lt1" tx1="dk1" bg2="lt2" tx2="dk2" accent1="accent1" accent2="accent2" accent3="accent3" accent4="accent4" accent5="accent5" accent6="accent6" hlink="hlink" folHlink="folHlink"/>
  <p:sldLayoutIdLst>
    <p:sldLayoutId id="2147484324" r:id="rId1"/>
    <p:sldLayoutId id="2147484325" r:id="rId2"/>
    <p:sldLayoutId id="2147484329" r:id="rId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ＭＳ Ｐゴシック"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ＭＳ Ｐゴシック"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ＭＳ Ｐゴシック"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ＭＳ Ｐゴシック"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Visio___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Visio___2.vs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Visio___3.vsdx"/></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Visio___4.vsd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Visio___5.vsd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2"/>
          </p:nvPr>
        </p:nvSpPr>
        <p:spPr>
          <a:xfrm>
            <a:off x="6965416" y="6475413"/>
            <a:ext cx="1578509"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dirty="0" smtClean="0"/>
              <a:t>Yingxiang Sun </a:t>
            </a:r>
            <a:r>
              <a:rPr lang="en-US" altLang="zh-CN" dirty="0"/>
              <a:t>(Huawei)</a:t>
            </a:r>
          </a:p>
        </p:txBody>
      </p:sp>
      <p:sp>
        <p:nvSpPr>
          <p:cNvPr id="102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dirty="0"/>
              <a:t>Slide </a:t>
            </a:r>
            <a:fld id="{4631EADA-E89E-4D49-B48F-45F43C7ED89F}" type="slidenum">
              <a:rPr lang="en-US" altLang="zh-CN"/>
              <a:pPr/>
              <a:t>1</a:t>
            </a:fld>
            <a:endParaRPr lang="en-US" altLang="zh-CN" dirty="0"/>
          </a:p>
        </p:txBody>
      </p:sp>
      <p:sp>
        <p:nvSpPr>
          <p:cNvPr id="1030" name="Rectangle 2"/>
          <p:cNvSpPr>
            <a:spLocks noGrp="1" noChangeArrowheads="1"/>
          </p:cNvSpPr>
          <p:nvPr>
            <p:ph type="title"/>
          </p:nvPr>
        </p:nvSpPr>
        <p:spPr>
          <a:xfrm>
            <a:off x="533400" y="762000"/>
            <a:ext cx="7848600" cy="1066800"/>
          </a:xfrm>
          <a:noFill/>
        </p:spPr>
        <p:txBody>
          <a:bodyPr/>
          <a:lstStyle/>
          <a:p>
            <a:r>
              <a:rPr lang="en-US" altLang="zh-CN" dirty="0" smtClean="0"/>
              <a:t>Threshold </a:t>
            </a:r>
            <a:r>
              <a:rPr lang="en-US" altLang="zh-CN" dirty="0" smtClean="0"/>
              <a:t>Based Sensing Measurement</a:t>
            </a:r>
            <a:endParaRPr lang="en-US" altLang="zh-CN" dirty="0"/>
          </a:p>
        </p:txBody>
      </p:sp>
      <p:sp>
        <p:nvSpPr>
          <p:cNvPr id="1031" name="Rectangle 6"/>
          <p:cNvSpPr>
            <a:spLocks noGrp="1" noChangeArrowheads="1"/>
          </p:cNvSpPr>
          <p:nvPr>
            <p:ph type="body" idx="1"/>
          </p:nvPr>
        </p:nvSpPr>
        <p:spPr>
          <a:xfrm>
            <a:off x="685800" y="1828800"/>
            <a:ext cx="7772400" cy="381000"/>
          </a:xfrm>
          <a:noFill/>
        </p:spPr>
        <p:txBody>
          <a:bodyPr/>
          <a:lstStyle/>
          <a:p>
            <a:pPr algn="ctr">
              <a:buFontTx/>
              <a:buNone/>
            </a:pPr>
            <a:r>
              <a:rPr lang="en-US" altLang="zh-CN" sz="2000" dirty="0"/>
              <a:t>Date:</a:t>
            </a:r>
            <a:r>
              <a:rPr lang="en-US" altLang="zh-CN" sz="2000" b="0" dirty="0"/>
              <a:t> </a:t>
            </a:r>
            <a:r>
              <a:rPr lang="en-US" altLang="zh-CN" sz="2000" b="0" dirty="0" smtClean="0"/>
              <a:t>2021-04-02</a:t>
            </a:r>
            <a:endParaRPr lang="en-US" altLang="zh-CN" sz="2000" b="0" dirty="0"/>
          </a:p>
        </p:txBody>
      </p:sp>
      <p:sp>
        <p:nvSpPr>
          <p:cNvPr id="1032" name="Rectangle 12"/>
          <p:cNvSpPr>
            <a:spLocks noChangeArrowheads="1"/>
          </p:cNvSpPr>
          <p:nvPr/>
        </p:nvSpPr>
        <p:spPr bwMode="auto">
          <a:xfrm>
            <a:off x="533400" y="2286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zh-CN" sz="2000" b="1"/>
              <a:t>Authors:</a:t>
            </a:r>
            <a:endParaRPr lang="en-US" altLang="zh-CN" sz="2000"/>
          </a:p>
        </p:txBody>
      </p:sp>
      <p:graphicFrame>
        <p:nvGraphicFramePr>
          <p:cNvPr id="10" name="Table 8"/>
          <p:cNvGraphicFramePr>
            <a:graphicFrameLocks noGrp="1"/>
          </p:cNvGraphicFramePr>
          <p:nvPr>
            <p:extLst>
              <p:ext uri="{D42A27DB-BD31-4B8C-83A1-F6EECF244321}">
                <p14:modId xmlns:p14="http://schemas.microsoft.com/office/powerpoint/2010/main" val="329877105"/>
              </p:ext>
            </p:extLst>
          </p:nvPr>
        </p:nvGraphicFramePr>
        <p:xfrm>
          <a:off x="838200" y="2723602"/>
          <a:ext cx="7239000" cy="1695996"/>
        </p:xfrm>
        <a:graphic>
          <a:graphicData uri="http://schemas.openxmlformats.org/drawingml/2006/table">
            <a:tbl>
              <a:tblPr firstRow="1" bandRow="1">
                <a:tableStyleId>{F5AB1C69-6EDB-4FF4-983F-18BD219EF322}</a:tableStyleId>
              </a:tblPr>
              <a:tblGrid>
                <a:gridCol w="1447800"/>
                <a:gridCol w="1143000"/>
                <a:gridCol w="1600200"/>
                <a:gridCol w="1219200"/>
                <a:gridCol w="1828800"/>
              </a:tblGrid>
              <a:tr h="239486">
                <a:tc>
                  <a:txBody>
                    <a:bodyPr/>
                    <a:lstStyle/>
                    <a:p>
                      <a:pPr algn="ctr"/>
                      <a:r>
                        <a:rPr lang="en-US" sz="1100" dirty="0" smtClean="0">
                          <a:solidFill>
                            <a:schemeClr val="tx1"/>
                          </a:solidFill>
                        </a:rPr>
                        <a:t>Name</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Affiliation</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Address</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Phone</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Email</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4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Yingxiang Sun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marR="0" algn="ctr">
                        <a:spcBef>
                          <a:spcPts val="0"/>
                        </a:spcBef>
                        <a:spcAft>
                          <a:spcPts val="0"/>
                        </a:spcAft>
                      </a:pPr>
                      <a:r>
                        <a:rPr lang="en-US" sz="1200" b="0" dirty="0" smtClean="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marR="0" algn="ctr">
                        <a:spcBef>
                          <a:spcPts val="0"/>
                        </a:spcBef>
                        <a:spcAft>
                          <a:spcPts val="0"/>
                        </a:spcAft>
                      </a:pPr>
                      <a:r>
                        <a:rPr lang="en-US" sz="1200" b="0" dirty="0" smtClean="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ea typeface="Times New Roman"/>
                          <a:cs typeface="Arial"/>
                        </a:rPr>
                        <a:t>sunyingxiang@Huawei.com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4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i="0" kern="1200" dirty="0" smtClean="0">
                          <a:solidFill>
                            <a:schemeClr val="dk1"/>
                          </a:solidFill>
                          <a:latin typeface="+mn-lt"/>
                          <a:ea typeface="Times New Roman"/>
                          <a:cs typeface="Arial"/>
                        </a:rPr>
                        <a:t>Mengsh</a:t>
                      </a:r>
                      <a:r>
                        <a:rPr lang="en-US" altLang="zh-CN" sz="1200" i="0" kern="1200" baseline="0" dirty="0" smtClean="0">
                          <a:solidFill>
                            <a:schemeClr val="dk1"/>
                          </a:solidFill>
                          <a:latin typeface="+mn-lt"/>
                          <a:ea typeface="Times New Roman"/>
                          <a:cs typeface="Arial"/>
                        </a:rPr>
                        <a:t>i Hu</a:t>
                      </a:r>
                      <a:endParaRPr lang="en-US" altLang="zh-CN" sz="1200" i="0" kern="1200" dirty="0" smtClean="0">
                        <a:solidFill>
                          <a:schemeClr val="dk1"/>
                        </a:solidFill>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a:ea typeface="Times New Roman"/>
                          <a:cs typeface="Arial"/>
                        </a:rPr>
                        <a:t>humengshi@Huawei.com</a:t>
                      </a: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4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i="0" kern="1200" dirty="0" smtClean="0">
                          <a:solidFill>
                            <a:schemeClr val="dk1"/>
                          </a:solidFill>
                          <a:latin typeface="+mn-lt"/>
                          <a:ea typeface="Times New Roman"/>
                          <a:cs typeface="Arial"/>
                        </a:rPr>
                        <a:t>Chenchen Liu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1100" dirty="0" smtClean="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4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i="0" kern="1200" dirty="0" smtClean="0">
                          <a:solidFill>
                            <a:schemeClr val="dk1"/>
                          </a:solidFill>
                          <a:latin typeface="+mn-lt"/>
                          <a:ea typeface="Times New Roman"/>
                          <a:cs typeface="Arial"/>
                        </a:rPr>
                        <a:t>Rui Du</a:t>
                      </a:r>
                      <a:endParaRPr lang="zh-CN" altLang="en-US" sz="1200" i="0" kern="1200" dirty="0" smtClean="0">
                        <a:solidFill>
                          <a:schemeClr val="dk1"/>
                        </a:solidFill>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1100" dirty="0" smtClean="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4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i="0" smtClean="0">
                          <a:latin typeface="+mn-lt"/>
                          <a:ea typeface="Times New Roman"/>
                          <a:cs typeface="Arial"/>
                        </a:rPr>
                        <a:t>Meihong Zhang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1100" dirty="0" smtClean="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4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smtClean="0"/>
                        <a:t>Danny</a:t>
                      </a:r>
                      <a:r>
                        <a:rPr lang="en-US" altLang="zh-CN" sz="1200" baseline="0" smtClean="0"/>
                        <a:t> Kai Pin Tan</a:t>
                      </a:r>
                      <a:endParaRPr lang="en-US" altLang="zh-CN" sz="120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smtClean="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B9C0E188-B661-422B-804D-EAB6E9A6F716}" type="slidenum">
              <a:rPr lang="en-US" altLang="zh-CN"/>
              <a:pPr/>
              <a:t>10</a:t>
            </a:fld>
            <a:endParaRPr lang="en-US" altLang="zh-CN"/>
          </a:p>
        </p:txBody>
      </p:sp>
      <p:sp>
        <p:nvSpPr>
          <p:cNvPr id="14340" name="Footer Placeholder 4"/>
          <p:cNvSpPr>
            <a:spLocks noGrp="1"/>
          </p:cNvSpPr>
          <p:nvPr>
            <p:ph type="ftr" sz="quarter" idx="12"/>
          </p:nvPr>
        </p:nvSpPr>
        <p:spPr>
          <a:xfrm>
            <a:off x="6965416" y="6475413"/>
            <a:ext cx="1578509"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dirty="0" smtClean="0"/>
              <a:t>Yingxiang Sun </a:t>
            </a:r>
            <a:r>
              <a:rPr lang="en-US" altLang="zh-CN" dirty="0"/>
              <a:t>(Huawei)</a:t>
            </a:r>
          </a:p>
        </p:txBody>
      </p:sp>
      <p:sp>
        <p:nvSpPr>
          <p:cNvPr id="14341" name="Rectangle 2"/>
          <p:cNvSpPr>
            <a:spLocks noGrp="1" noChangeArrowheads="1"/>
          </p:cNvSpPr>
          <p:nvPr>
            <p:ph type="title"/>
          </p:nvPr>
        </p:nvSpPr>
        <p:spPr>
          <a:noFill/>
        </p:spPr>
        <p:txBody>
          <a:bodyPr/>
          <a:lstStyle/>
          <a:p>
            <a:r>
              <a:rPr lang="en-GB" altLang="zh-CN" dirty="0" smtClean="0"/>
              <a:t>Summary </a:t>
            </a:r>
            <a:endParaRPr lang="en-GB" altLang="zh-CN" dirty="0"/>
          </a:p>
        </p:txBody>
      </p:sp>
      <p:sp>
        <p:nvSpPr>
          <p:cNvPr id="14342" name="Rectangle 3"/>
          <p:cNvSpPr txBox="1">
            <a:spLocks noChangeArrowheads="1"/>
          </p:cNvSpPr>
          <p:nvPr/>
        </p:nvSpPr>
        <p:spPr bwMode="auto">
          <a:xfrm>
            <a:off x="685800" y="2057400"/>
            <a:ext cx="7858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800100" indent="-34290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just">
              <a:spcBef>
                <a:spcPct val="20000"/>
              </a:spcBef>
              <a:buFont typeface="Arial" panose="020B0604020202020204" pitchFamily="34" charset="0"/>
              <a:buChar char="•"/>
            </a:pPr>
            <a:r>
              <a:rPr lang="en-US" altLang="zh-CN" sz="2000" b="1" dirty="0">
                <a:latin typeface="Times New Roman"/>
                <a:ea typeface="Times New Roman"/>
                <a:cs typeface="Times New Roman"/>
                <a:sym typeface="Times New Roman"/>
              </a:rPr>
              <a:t>To reduce overhead, </a:t>
            </a:r>
            <a:r>
              <a:rPr lang="en-US" altLang="zh-CN" sz="2000" b="1" dirty="0" smtClean="0">
                <a:latin typeface="Times New Roman"/>
                <a:ea typeface="Times New Roman"/>
                <a:cs typeface="Times New Roman"/>
                <a:sym typeface="Times New Roman"/>
              </a:rPr>
              <a:t>potential procedures </a:t>
            </a:r>
            <a:r>
              <a:rPr lang="en-US" altLang="zh-CN" sz="2000" b="1" dirty="0">
                <a:latin typeface="Times New Roman"/>
                <a:ea typeface="Times New Roman"/>
                <a:cs typeface="Times New Roman"/>
                <a:sym typeface="Times New Roman"/>
              </a:rPr>
              <a:t>of Threshold Based Sensing Measurement (TBSM) </a:t>
            </a:r>
            <a:r>
              <a:rPr lang="en-US" altLang="zh-CN" sz="2000" b="1" dirty="0" smtClean="0">
                <a:latin typeface="Times New Roman"/>
                <a:ea typeface="Times New Roman"/>
                <a:cs typeface="Times New Roman"/>
                <a:sym typeface="Times New Roman"/>
              </a:rPr>
              <a:t>was </a:t>
            </a:r>
            <a:r>
              <a:rPr lang="en-US" altLang="zh-CN" sz="2000" b="1" dirty="0">
                <a:latin typeface="Times New Roman"/>
                <a:ea typeface="Times New Roman"/>
                <a:cs typeface="Times New Roman"/>
                <a:sym typeface="Times New Roman"/>
              </a:rPr>
              <a:t>discussed.</a:t>
            </a:r>
          </a:p>
          <a:p>
            <a:pPr indent="342900">
              <a:spcBef>
                <a:spcPct val="20000"/>
              </a:spcBef>
              <a:buFont typeface="Wingdings" panose="05000000000000000000" pitchFamily="2" charset="2"/>
              <a:buChar char="Ø"/>
            </a:pPr>
            <a:r>
              <a:rPr lang="en-US" altLang="zh-CN" sz="1600" dirty="0">
                <a:cs typeface="ＭＳ Ｐゴシック" charset="0"/>
                <a:sym typeface="Times New Roman"/>
              </a:rPr>
              <a:t>No need for a sensing receiver to feed back the CSI all the times.</a:t>
            </a:r>
          </a:p>
          <a:p>
            <a:pPr indent="342900">
              <a:spcBef>
                <a:spcPct val="20000"/>
              </a:spcBef>
              <a:buFont typeface="Wingdings" panose="05000000000000000000" pitchFamily="2" charset="2"/>
              <a:buChar char="Ø"/>
            </a:pPr>
            <a:r>
              <a:rPr lang="en-US" altLang="zh-CN" sz="1600" dirty="0">
                <a:cs typeface="ＭＳ Ｐゴシック" charset="0"/>
                <a:sym typeface="Times New Roman"/>
              </a:rPr>
              <a:t>The CSI can be fed back by a sensing receiver when the CSI variation becomes large.</a:t>
            </a:r>
          </a:p>
          <a:p>
            <a:pPr indent="342900">
              <a:spcBef>
                <a:spcPct val="20000"/>
              </a:spcBef>
              <a:buFont typeface="Wingdings" panose="05000000000000000000" pitchFamily="2" charset="2"/>
              <a:buChar char="Ø"/>
            </a:pPr>
            <a:r>
              <a:rPr lang="en-US" altLang="zh-CN" sz="1600" dirty="0">
                <a:cs typeface="ＭＳ Ｐゴシック" charset="0"/>
                <a:sym typeface="Times New Roman"/>
              </a:rPr>
              <a:t>A Threshold can be added to describe whether the CSI variation is large enough.</a:t>
            </a:r>
          </a:p>
        </p:txBody>
      </p:sp>
    </p:spTree>
    <p:extLst>
      <p:ext uri="{BB962C8B-B14F-4D97-AF65-F5344CB8AC3E}">
        <p14:creationId xmlns:p14="http://schemas.microsoft.com/office/powerpoint/2010/main" val="2531910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p:cNvSpPr>
            <a:spLocks noGrp="1"/>
          </p:cNvSpPr>
          <p:nvPr>
            <p:ph type="title"/>
          </p:nvPr>
        </p:nvSpPr>
        <p:spPr/>
        <p:txBody>
          <a:bodyPr/>
          <a:lstStyle/>
          <a:p>
            <a:r>
              <a:rPr lang="fr-FR" altLang="zh-CN" dirty="0" smtClean="0"/>
              <a:t>Reference</a:t>
            </a:r>
            <a:r>
              <a:rPr lang="en-US" altLang="zh-CN" dirty="0" smtClean="0"/>
              <a:t>s</a:t>
            </a:r>
            <a:endParaRPr lang="fr-FR" altLang="zh-CN" sz="2000" dirty="0">
              <a:solidFill>
                <a:srgbClr val="00B050"/>
              </a:solidFill>
            </a:endParaRPr>
          </a:p>
        </p:txBody>
      </p:sp>
      <p:sp>
        <p:nvSpPr>
          <p:cNvPr id="63491" name="Espace réservé du contenu 2"/>
          <p:cNvSpPr>
            <a:spLocks noGrp="1"/>
          </p:cNvSpPr>
          <p:nvPr>
            <p:ph idx="1"/>
          </p:nvPr>
        </p:nvSpPr>
        <p:spPr>
          <a:xfrm>
            <a:off x="838200" y="1981200"/>
            <a:ext cx="7772400" cy="4114800"/>
          </a:xfrm>
        </p:spPr>
        <p:txBody>
          <a:bodyPr/>
          <a:lstStyle/>
          <a:p>
            <a:pPr marL="0" indent="0" latinLnBrk="1">
              <a:buNone/>
            </a:pPr>
            <a:r>
              <a:rPr lang="en-US" altLang="zh-CN" sz="1400" b="0" dirty="0" smtClean="0"/>
              <a:t>[1] </a:t>
            </a:r>
            <a:r>
              <a:rPr lang="en-US" altLang="zh-CN" sz="1400" b="0" dirty="0"/>
              <a:t>11-20-1120-01-SENS-follow-ups-on-channel-measurement-procedure-for-wlan-sensing</a:t>
            </a:r>
            <a:r>
              <a:rPr lang="en-US" altLang="zh-CN" sz="1400" b="0" dirty="0" smtClean="0"/>
              <a:t>.</a:t>
            </a:r>
          </a:p>
          <a:p>
            <a:pPr marL="0" indent="0" latinLnBrk="1">
              <a:buNone/>
            </a:pPr>
            <a:r>
              <a:rPr lang="en-US" altLang="zh-CN" sz="1400" b="0" dirty="0" smtClean="0"/>
              <a:t>[2] 11-21-0147-03-00bf-Definitions-and-scenarios-of-the-WLAN-sensing-follow-ups.</a:t>
            </a:r>
          </a:p>
          <a:p>
            <a:pPr marL="0" indent="0" latinLnBrk="1">
              <a:buNone/>
            </a:pPr>
            <a:r>
              <a:rPr lang="en-US" altLang="zh-CN" sz="1400" b="0" dirty="0" smtClean="0"/>
              <a:t>[3] 11-20-</a:t>
            </a:r>
            <a:r>
              <a:rPr lang="en-US" altLang="zh-CN" sz="1400" b="0" dirty="0"/>
              <a:t>1851-04-00</a:t>
            </a:r>
            <a:r>
              <a:rPr lang="en-US" altLang="zh-CN" sz="1400" b="0" dirty="0" smtClean="0"/>
              <a:t>bf-Overview-of-Wi-Fi-sensing-protocol.</a:t>
            </a:r>
          </a:p>
          <a:p>
            <a:pPr marL="0" indent="0" latinLnBrk="1">
              <a:buNone/>
            </a:pPr>
            <a:r>
              <a:rPr lang="en-US" altLang="zh-CN" sz="1400" b="0" dirty="0"/>
              <a:t>[4] </a:t>
            </a:r>
            <a:r>
              <a:rPr lang="en-US" altLang="zh-CN" sz="1400" b="0" dirty="0" smtClean="0"/>
              <a:t>11-21-0370-00-00bf-considerations-of-sensing-negotiation.</a:t>
            </a:r>
          </a:p>
          <a:p>
            <a:pPr marL="0" indent="0" latinLnBrk="1">
              <a:buNone/>
            </a:pPr>
            <a:r>
              <a:rPr lang="en-US" altLang="zh-CN" sz="1400" b="0" dirty="0" smtClean="0"/>
              <a:t>[5] </a:t>
            </a:r>
            <a:r>
              <a:rPr lang="en-US" altLang="zh-CN" sz="1400" b="0" dirty="0"/>
              <a:t>Z. Wu, Y. Han, Y. Chen and K. J. R. Liu, </a:t>
            </a:r>
            <a:r>
              <a:rPr lang="en-US" altLang="zh-CN" sz="1400" b="0" dirty="0" smtClean="0"/>
              <a:t>A </a:t>
            </a:r>
            <a:r>
              <a:rPr lang="en-US" altLang="zh-CN" sz="1400" b="0" dirty="0"/>
              <a:t>Time-Reversal Paradigm for Indoor Positioning System</a:t>
            </a:r>
            <a:r>
              <a:rPr lang="en-US" altLang="zh-CN" sz="1400" b="0" dirty="0" smtClean="0"/>
              <a:t>, </a:t>
            </a:r>
          </a:p>
          <a:p>
            <a:pPr marL="0" indent="0" latinLnBrk="1">
              <a:buNone/>
            </a:pPr>
            <a:r>
              <a:rPr lang="en-US" altLang="zh-CN" sz="1400" b="0" dirty="0" smtClean="0"/>
              <a:t>in</a:t>
            </a:r>
            <a:r>
              <a:rPr lang="en-US" altLang="zh-CN" sz="1400" b="0" dirty="0"/>
              <a:t> IEEE Transactions on Vehicular Technology, vol. 64, no. 4, pp. 1331-1339, April 2015</a:t>
            </a:r>
            <a:r>
              <a:rPr lang="en-US" altLang="zh-CN" sz="1400" b="0" dirty="0" smtClean="0"/>
              <a:t>.</a:t>
            </a:r>
            <a:endParaRPr lang="en-US" altLang="zh-CN" sz="1400" b="0" dirty="0"/>
          </a:p>
        </p:txBody>
      </p:sp>
      <p:sp>
        <p:nvSpPr>
          <p:cNvPr id="63493"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C8316C94-C001-4232-BDF6-FB9E7FF48375}" type="slidenum">
              <a:rPr lang="en-US" altLang="zh-CN"/>
              <a:pPr/>
              <a:t>11</a:t>
            </a:fld>
            <a:endParaRPr lang="en-US" altLang="zh-CN"/>
          </a:p>
        </p:txBody>
      </p:sp>
      <p:sp>
        <p:nvSpPr>
          <p:cNvPr id="63494" name="Footer Placeholder 4"/>
          <p:cNvSpPr txBox="1">
            <a:spLocks/>
          </p:cNvSpPr>
          <p:nvPr/>
        </p:nvSpPr>
        <p:spPr bwMode="auto">
          <a:xfrm>
            <a:off x="6965416" y="6475413"/>
            <a:ext cx="15785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a:r>
              <a:rPr lang="en-US" altLang="zh-CN" dirty="0" smtClean="0"/>
              <a:t>Yingxiang Sun </a:t>
            </a:r>
            <a:r>
              <a:rPr lang="en-US" altLang="zh-CN" dirty="0"/>
              <a:t>(Huawei)</a:t>
            </a:r>
          </a:p>
        </p:txBody>
      </p:sp>
    </p:spTree>
    <p:extLst>
      <p:ext uri="{BB962C8B-B14F-4D97-AF65-F5344CB8AC3E}">
        <p14:creationId xmlns:p14="http://schemas.microsoft.com/office/powerpoint/2010/main" val="4086491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Straw Poll</a:t>
            </a:r>
            <a:endParaRPr lang="zh-CN" altLang="en-US" dirty="0"/>
          </a:p>
        </p:txBody>
      </p:sp>
      <p:sp>
        <p:nvSpPr>
          <p:cNvPr id="3" name="内容占位符 2"/>
          <p:cNvSpPr>
            <a:spLocks noGrp="1"/>
          </p:cNvSpPr>
          <p:nvPr>
            <p:ph idx="1"/>
          </p:nvPr>
        </p:nvSpPr>
        <p:spPr>
          <a:xfrm>
            <a:off x="685800" y="1905000"/>
            <a:ext cx="7696200" cy="4114800"/>
          </a:xfrm>
        </p:spPr>
        <p:txBody>
          <a:bodyPr/>
          <a:lstStyle/>
          <a:p>
            <a:pPr algn="just">
              <a:buFont typeface="Arial" panose="020B0604020202020204" pitchFamily="34" charset="0"/>
              <a:buChar char="•"/>
            </a:pPr>
            <a:r>
              <a:rPr lang="en-US" altLang="zh-CN" sz="2000" dirty="0">
                <a:cs typeface="Times New Roman"/>
                <a:sym typeface="Times New Roman"/>
              </a:rPr>
              <a:t>Do you agree </a:t>
            </a:r>
            <a:r>
              <a:rPr lang="en-US" altLang="zh-CN" sz="2000" dirty="0" smtClean="0">
                <a:cs typeface="Times New Roman"/>
                <a:sym typeface="Times New Roman"/>
              </a:rPr>
              <a:t>that 11bf could consider the following threshold based </a:t>
            </a:r>
            <a:r>
              <a:rPr lang="en-US" altLang="zh-CN" sz="2000" dirty="0">
                <a:cs typeface="Times New Roman"/>
                <a:sym typeface="Times New Roman"/>
              </a:rPr>
              <a:t>feedback </a:t>
            </a:r>
            <a:r>
              <a:rPr lang="en-US" altLang="zh-CN" sz="2000" dirty="0" smtClean="0">
                <a:cs typeface="Times New Roman"/>
                <a:sym typeface="Times New Roman"/>
              </a:rPr>
              <a:t>in the </a:t>
            </a:r>
            <a:r>
              <a:rPr lang="en-US" altLang="zh-CN" sz="2000" dirty="0">
                <a:cs typeface="Times New Roman"/>
                <a:sym typeface="Times New Roman"/>
              </a:rPr>
              <a:t>proposed threshold based sensing measurement (TBSM</a:t>
            </a:r>
            <a:r>
              <a:rPr lang="en-US" altLang="zh-CN" sz="2000" dirty="0" smtClean="0">
                <a:cs typeface="Times New Roman"/>
                <a:sym typeface="Times New Roman"/>
              </a:rPr>
              <a:t>)?</a:t>
            </a:r>
            <a:endParaRPr lang="en-US" altLang="zh-CN" sz="2000" dirty="0">
              <a:cs typeface="Times New Roman"/>
            </a:endParaRPr>
          </a:p>
          <a:p>
            <a:pPr marL="717550" lvl="0" indent="-358775" algn="just">
              <a:buFont typeface="Microsoft Sans Serif" panose="020B0604020202020204" pitchFamily="34" charset="0"/>
              <a:buChar char="•"/>
            </a:pPr>
            <a:r>
              <a:rPr lang="en-US" altLang="zh-CN" sz="1400" b="0" dirty="0" smtClean="0"/>
              <a:t>The difference between the current measured CSI and the previous measured CSI is quantified. The difference is referred to as CSI variation.</a:t>
            </a:r>
            <a:endParaRPr lang="zh-CN" altLang="zh-CN" sz="1400" b="0" dirty="0" smtClean="0"/>
          </a:p>
          <a:p>
            <a:pPr marL="717550" lvl="0" indent="-358775" algn="just">
              <a:buFont typeface="Microsoft Sans Serif" panose="020B0604020202020204" pitchFamily="34" charset="0"/>
              <a:buChar char="•"/>
            </a:pPr>
            <a:r>
              <a:rPr lang="en-US" altLang="zh-CN" sz="1400" b="0" dirty="0" smtClean="0"/>
              <a:t>A threshold value to be used by the sensing receiver in the threshold based procedure is defined. </a:t>
            </a:r>
          </a:p>
          <a:p>
            <a:pPr marL="717550" lvl="0" indent="-358775" algn="just">
              <a:buFont typeface="Microsoft Sans Serif" panose="020B0604020202020204" pitchFamily="34" charset="0"/>
              <a:buChar char="•"/>
            </a:pPr>
            <a:r>
              <a:rPr lang="en-US" altLang="zh-CN" sz="1400" b="0" dirty="0" smtClean="0"/>
              <a:t>By comparing the CSI variation with the threshold, the sensing receiver can send a feedback resulting from the large CSI variation to the sensing transmitter  </a:t>
            </a:r>
          </a:p>
          <a:p>
            <a:pPr marL="717550" lvl="0" indent="-358775" algn="just">
              <a:buFont typeface="Microsoft Sans Serif" panose="020B0604020202020204" pitchFamily="34" charset="0"/>
              <a:buChar char="•"/>
            </a:pPr>
            <a:r>
              <a:rPr lang="en-US" altLang="zh-CN" sz="1400" b="0" dirty="0" smtClean="0"/>
              <a:t>Whether the threshold is predefined, or defined by the sensing receiver, transmitter, initiator or responder is TBD.</a:t>
            </a:r>
            <a:endParaRPr lang="en-US" altLang="zh-CN" sz="1400" b="0" dirty="0"/>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12</a:t>
            </a:fld>
            <a:endParaRPr lang="en-US" altLang="zh-CN"/>
          </a:p>
        </p:txBody>
      </p:sp>
      <p:sp>
        <p:nvSpPr>
          <p:cNvPr id="6" name="页脚占位符 5"/>
          <p:cNvSpPr>
            <a:spLocks noGrp="1"/>
          </p:cNvSpPr>
          <p:nvPr>
            <p:ph type="ftr" sz="quarter" idx="12"/>
          </p:nvPr>
        </p:nvSpPr>
        <p:spPr/>
        <p:txBody>
          <a:bodyPr/>
          <a:lstStyle/>
          <a:p>
            <a:pPr>
              <a:defRPr/>
            </a:pPr>
            <a:r>
              <a:rPr lang="en-US" altLang="zh-CN" dirty="0" smtClean="0"/>
              <a:t>Yingxiang Sun (Huawei)</a:t>
            </a:r>
            <a:endParaRPr lang="en-US" altLang="zh-CN" dirty="0"/>
          </a:p>
        </p:txBody>
      </p:sp>
    </p:spTree>
    <p:extLst>
      <p:ext uri="{BB962C8B-B14F-4D97-AF65-F5344CB8AC3E}">
        <p14:creationId xmlns:p14="http://schemas.microsoft.com/office/powerpoint/2010/main" val="4193894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FF3300"/>
                </a:solidFill>
              </a:rPr>
              <a:t>Motion</a:t>
            </a:r>
            <a:endParaRPr lang="zh-CN" altLang="en-US" dirty="0">
              <a:solidFill>
                <a:srgbClr val="FF3300"/>
              </a:solidFill>
            </a:endParaRPr>
          </a:p>
        </p:txBody>
      </p:sp>
      <p:sp>
        <p:nvSpPr>
          <p:cNvPr id="3" name="内容占位符 2"/>
          <p:cNvSpPr>
            <a:spLocks noGrp="1"/>
          </p:cNvSpPr>
          <p:nvPr>
            <p:ph idx="1"/>
          </p:nvPr>
        </p:nvSpPr>
        <p:spPr>
          <a:xfrm>
            <a:off x="723900" y="1828800"/>
            <a:ext cx="7772400" cy="4114800"/>
          </a:xfrm>
        </p:spPr>
        <p:txBody>
          <a:bodyPr/>
          <a:lstStyle/>
          <a:p>
            <a:pPr algn="just">
              <a:buFont typeface="Arial" panose="020B0604020202020204" pitchFamily="34" charset="0"/>
              <a:buChar char="•"/>
            </a:pPr>
            <a:r>
              <a:rPr lang="en-US" altLang="zh-CN" sz="2000" dirty="0" smtClean="0">
                <a:cs typeface="Times New Roman"/>
                <a:sym typeface="Times New Roman"/>
              </a:rPr>
              <a:t>Move to add the following to 11bf SFD:</a:t>
            </a:r>
          </a:p>
          <a:p>
            <a:pPr marL="720000" algn="just">
              <a:buFont typeface="Times New Roman" panose="02020603050405020304" pitchFamily="18" charset="0"/>
              <a:buChar char="̶"/>
            </a:pPr>
            <a:r>
              <a:rPr lang="en-US" altLang="zh-CN" sz="1800" dirty="0" smtClean="0"/>
              <a:t>The 11bf </a:t>
            </a:r>
            <a:r>
              <a:rPr lang="en-US" altLang="zh-CN" sz="1800" dirty="0"/>
              <a:t>amendment defines a threshold-based procedure </a:t>
            </a:r>
            <a:r>
              <a:rPr lang="en-US" altLang="zh-CN" sz="1800" dirty="0" smtClean="0"/>
              <a:t>in which</a:t>
            </a:r>
            <a:endParaRPr lang="en-US" altLang="zh-CN" sz="1800" b="0" dirty="0" smtClean="0">
              <a:solidFill>
                <a:srgbClr val="FF0000"/>
              </a:solidFill>
              <a:sym typeface="Times New Roman"/>
            </a:endParaRPr>
          </a:p>
          <a:p>
            <a:pPr marL="1080000" lvl="0" algn="just">
              <a:buFont typeface="Microsoft Sans Serif" panose="020B0604020202020204" pitchFamily="34" charset="0"/>
              <a:buChar char="•"/>
            </a:pPr>
            <a:r>
              <a:rPr lang="en-US" altLang="zh-CN" sz="1400" b="0" dirty="0" smtClean="0"/>
              <a:t>The difference between the current measured CSI and the previous measured CSI is quantified. The difference is referred to as CSI variation.</a:t>
            </a:r>
            <a:endParaRPr lang="zh-CN" altLang="zh-CN" sz="1400" b="0" dirty="0" smtClean="0"/>
          </a:p>
          <a:p>
            <a:pPr marL="1080000" lvl="0" algn="just">
              <a:buFont typeface="Microsoft Sans Serif" panose="020B0604020202020204" pitchFamily="34" charset="0"/>
              <a:buChar char="•"/>
            </a:pPr>
            <a:r>
              <a:rPr lang="en-US" altLang="zh-CN" sz="1400" b="0" dirty="0" smtClean="0"/>
              <a:t>A threshold value to be used by the sensing receiver in the threshold based procedure is defined. </a:t>
            </a:r>
          </a:p>
          <a:p>
            <a:pPr marL="1080000" lvl="0" algn="just">
              <a:buFont typeface="Microsoft Sans Serif" panose="020B0604020202020204" pitchFamily="34" charset="0"/>
              <a:buChar char="•"/>
            </a:pPr>
            <a:r>
              <a:rPr lang="en-US" altLang="zh-CN" sz="1400" b="0" dirty="0" smtClean="0"/>
              <a:t>By comparing the CSI variation with the threshold, the sensing receiver can send a feedback resulting from the large CSI variation to the sensing transmitter</a:t>
            </a:r>
            <a:r>
              <a:rPr lang="en-US" altLang="zh-CN" sz="1400" b="0" dirty="0"/>
              <a:t>.</a:t>
            </a:r>
            <a:endParaRPr lang="en-US" altLang="zh-CN" sz="1400" b="0" dirty="0" smtClean="0"/>
          </a:p>
          <a:p>
            <a:pPr marL="1080000" lvl="0" algn="just">
              <a:buFont typeface="Microsoft Sans Serif" panose="020B0604020202020204" pitchFamily="34" charset="0"/>
              <a:buChar char="•"/>
            </a:pPr>
            <a:r>
              <a:rPr lang="en-US" altLang="zh-CN" sz="1400" b="0" dirty="0" smtClean="0"/>
              <a:t>Whether the threshold is predefined, or defined by the sensing receiver, transmitter, initiator or responder is TBD.</a:t>
            </a:r>
            <a:endParaRPr lang="en-US" altLang="zh-CN" sz="1400" b="0" dirty="0" smtClean="0"/>
          </a:p>
          <a:p>
            <a:pPr marL="720000" algn="just">
              <a:buFont typeface="Times New Roman" panose="02020603050405020304" pitchFamily="18" charset="0"/>
              <a:buChar char="̶"/>
            </a:pPr>
            <a:endParaRPr lang="en-US" altLang="zh-CN" sz="1600" b="0" dirty="0"/>
          </a:p>
          <a:p>
            <a:pPr marL="342900" lvl="1" indent="-342900">
              <a:buFont typeface="Arial" panose="020B0604020202020204" pitchFamily="34" charset="0"/>
              <a:buChar char="•"/>
              <a:defRPr/>
            </a:pPr>
            <a:r>
              <a:rPr lang="en-US" altLang="zh-CN" b="1" dirty="0"/>
              <a:t>Move: 		Second: 	</a:t>
            </a:r>
          </a:p>
          <a:p>
            <a:pPr marL="342900" lvl="1" indent="-342900">
              <a:buFont typeface="Arial" panose="020B0604020202020204" pitchFamily="34" charset="0"/>
              <a:buChar char="•"/>
              <a:defRPr/>
            </a:pPr>
            <a:r>
              <a:rPr lang="en-US" altLang="zh-CN" b="1" dirty="0"/>
              <a:t>Result</a:t>
            </a:r>
            <a:r>
              <a:rPr lang="en-US" altLang="zh-CN" b="1" dirty="0" smtClean="0"/>
              <a:t>:</a:t>
            </a:r>
          </a:p>
          <a:p>
            <a:pPr marL="342900" lvl="1" indent="-342900">
              <a:buFont typeface="Arial" panose="020B0604020202020204" pitchFamily="34" charset="0"/>
              <a:buChar char="•"/>
              <a:defRPr/>
            </a:pPr>
            <a:endParaRPr lang="en-US" altLang="zh-CN" dirty="0"/>
          </a:p>
          <a:p>
            <a:pPr marL="0" lvl="1" indent="0">
              <a:buNone/>
              <a:defRPr/>
            </a:pPr>
            <a:r>
              <a:rPr lang="en-US" altLang="zh-CN" sz="1400" dirty="0"/>
              <a:t>Note</a:t>
            </a:r>
            <a:r>
              <a:rPr lang="zh-CN" altLang="en-US" sz="1400" dirty="0"/>
              <a:t>：  </a:t>
            </a:r>
            <a:r>
              <a:rPr lang="en-US" altLang="zh-CN" sz="1400" dirty="0"/>
              <a:t>Related document </a:t>
            </a:r>
            <a:r>
              <a:rPr lang="en-US" altLang="zh-CN" sz="1400" dirty="0" smtClean="0"/>
              <a:t>21/0351r4</a:t>
            </a:r>
            <a:endParaRPr lang="en-US" altLang="zh-CN" sz="1400" dirty="0"/>
          </a:p>
          <a:p>
            <a:pPr marL="720000" algn="just">
              <a:buFont typeface="Times New Roman" panose="02020603050405020304" pitchFamily="18" charset="0"/>
              <a:buChar char="̶"/>
            </a:pPr>
            <a:endParaRPr lang="en-US" altLang="zh-CN" sz="1600" b="0" dirty="0" smtClean="0"/>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13</a:t>
            </a:fld>
            <a:endParaRPr lang="en-US" altLang="zh-CN"/>
          </a:p>
        </p:txBody>
      </p:sp>
      <p:sp>
        <p:nvSpPr>
          <p:cNvPr id="6" name="页脚占位符 5"/>
          <p:cNvSpPr>
            <a:spLocks noGrp="1"/>
          </p:cNvSpPr>
          <p:nvPr>
            <p:ph type="ftr" sz="quarter" idx="12"/>
          </p:nvPr>
        </p:nvSpPr>
        <p:spPr/>
        <p:txBody>
          <a:bodyPr/>
          <a:lstStyle/>
          <a:p>
            <a:pPr>
              <a:defRPr/>
            </a:pPr>
            <a:r>
              <a:rPr lang="en-US" altLang="zh-CN" dirty="0" smtClean="0"/>
              <a:t>Yingxiang Sun (Huawei)</a:t>
            </a:r>
            <a:endParaRPr lang="en-US" altLang="zh-CN" dirty="0"/>
          </a:p>
        </p:txBody>
      </p:sp>
    </p:spTree>
    <p:extLst>
      <p:ext uri="{BB962C8B-B14F-4D97-AF65-F5344CB8AC3E}">
        <p14:creationId xmlns:p14="http://schemas.microsoft.com/office/powerpoint/2010/main" val="2783511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FF0000"/>
                </a:solidFill>
              </a:rPr>
              <a:t>Response(1/3)</a:t>
            </a:r>
            <a:endParaRPr lang="zh-CN" altLang="en-US" dirty="0">
              <a:solidFill>
                <a:srgbClr val="FF0000"/>
              </a:solidFill>
            </a:endParaRPr>
          </a:p>
        </p:txBody>
      </p:sp>
      <p:sp>
        <p:nvSpPr>
          <p:cNvPr id="3" name="内容占位符 2"/>
          <p:cNvSpPr>
            <a:spLocks noGrp="1"/>
          </p:cNvSpPr>
          <p:nvPr>
            <p:ph idx="1"/>
          </p:nvPr>
        </p:nvSpPr>
        <p:spPr>
          <a:xfrm>
            <a:off x="762000" y="1676400"/>
            <a:ext cx="7620000" cy="4419600"/>
          </a:xfrm>
        </p:spPr>
        <p:txBody>
          <a:bodyPr/>
          <a:lstStyle/>
          <a:p>
            <a:pPr marL="0" indent="0">
              <a:buNone/>
            </a:pPr>
            <a:r>
              <a:rPr lang="en-US" altLang="zh-CN" sz="1400" i="1" dirty="0" smtClean="0"/>
              <a:t>Q1: </a:t>
            </a:r>
            <a:r>
              <a:rPr lang="en-US" altLang="zh-CN" sz="1400" i="1" dirty="0"/>
              <a:t>I see that there could be a cost in terms of memory requirements needed. I believe it could be a capability and that this could be an optional feature.</a:t>
            </a:r>
            <a:endParaRPr lang="zh-CN" altLang="zh-CN" sz="1400" i="1" dirty="0"/>
          </a:p>
          <a:p>
            <a:pPr marL="0" indent="0">
              <a:buNone/>
            </a:pPr>
            <a:r>
              <a:rPr lang="en-US" altLang="zh-CN" sz="1400" b="0" dirty="0" smtClean="0"/>
              <a:t>A1: </a:t>
            </a:r>
            <a:r>
              <a:rPr lang="en-US" altLang="zh-CN" sz="1400" b="0" dirty="0"/>
              <a:t>The memory that would be taken by the CSI matrix could be calculated according to the 9.4.1.27 CSI Report field in IEEE P802.11-REVme/D0.0, March 2021</a:t>
            </a:r>
            <a:r>
              <a:rPr lang="en-US" altLang="zh-CN" sz="1400" b="0" dirty="0" smtClean="0"/>
              <a:t>.</a:t>
            </a:r>
            <a:r>
              <a:rPr lang="en-US" altLang="zh-CN" sz="1400" b="0" dirty="0"/>
              <a:t> </a:t>
            </a:r>
            <a:endParaRPr lang="en-US" altLang="zh-CN" sz="1400" b="0" dirty="0" smtClean="0"/>
          </a:p>
          <a:p>
            <a:pPr marL="0" indent="0">
              <a:buNone/>
            </a:pPr>
            <a:endParaRPr lang="en-US" altLang="zh-CN" sz="500" b="0" dirty="0" smtClean="0"/>
          </a:p>
          <a:p>
            <a:pPr marL="0" indent="0">
              <a:buNone/>
            </a:pPr>
            <a:r>
              <a:rPr lang="en-US" altLang="zh-CN" sz="1200" b="0" dirty="0" smtClean="0"/>
              <a:t>The size </a:t>
            </a:r>
            <a:r>
              <a:rPr lang="en-US" altLang="zh-CN" sz="1200" b="0" dirty="0"/>
              <a:t>of CSI matrix </a:t>
            </a:r>
            <a:r>
              <a:rPr lang="en-US" altLang="zh-CN" sz="1200" dirty="0">
                <a:solidFill>
                  <a:srgbClr val="0070C0"/>
                </a:solidFill>
              </a:rPr>
              <a:t>for each carrier </a:t>
            </a:r>
            <a:r>
              <a:rPr lang="en-US" altLang="zh-CN" sz="1200" b="0" dirty="0"/>
              <a:t>is </a:t>
            </a:r>
            <a:r>
              <a:rPr lang="en-US" altLang="zh-CN" sz="1200" dirty="0">
                <a:solidFill>
                  <a:srgbClr val="0070C0"/>
                </a:solidFill>
              </a:rPr>
              <a:t>(2×Nb×Nc×Nr</a:t>
            </a:r>
            <a:r>
              <a:rPr lang="en-US" altLang="zh-CN" sz="1200" dirty="0" smtClean="0">
                <a:solidFill>
                  <a:srgbClr val="0070C0"/>
                </a:solidFill>
              </a:rPr>
              <a:t>) </a:t>
            </a:r>
            <a:r>
              <a:rPr lang="en-US" altLang="zh-CN" sz="1200" b="0" dirty="0"/>
              <a:t>bits</a:t>
            </a:r>
          </a:p>
          <a:p>
            <a:pPr marL="0" indent="0">
              <a:buNone/>
            </a:pPr>
            <a:r>
              <a:rPr lang="en-US" altLang="zh-CN" sz="1200" b="0" dirty="0" smtClean="0"/>
              <a:t>The </a:t>
            </a:r>
            <a:r>
              <a:rPr lang="en-US" altLang="zh-CN" sz="1200" b="0" dirty="0"/>
              <a:t>size of the CSI Report field is </a:t>
            </a:r>
            <a:r>
              <a:rPr lang="en-US" altLang="zh-CN" sz="1200" b="0" i="1" dirty="0"/>
              <a:t>Nr</a:t>
            </a:r>
            <a:r>
              <a:rPr lang="en-US" altLang="zh-CN" sz="1200" b="0" dirty="0"/>
              <a:t>8+</a:t>
            </a:r>
            <a:r>
              <a:rPr lang="en-US" altLang="zh-CN" sz="1200" b="0" i="1" dirty="0"/>
              <a:t>Ns</a:t>
            </a:r>
            <a:r>
              <a:rPr lang="en-US" altLang="zh-CN" sz="1200" b="0" dirty="0"/>
              <a:t>(3+2</a:t>
            </a:r>
            <a:r>
              <a:rPr lang="en-US" altLang="zh-CN" sz="1200" b="0" i="1" dirty="0"/>
              <a:t>Nb</a:t>
            </a:r>
            <a:r>
              <a:rPr lang="en-US" altLang="zh-CN" sz="1200" b="0" dirty="0"/>
              <a:t></a:t>
            </a:r>
            <a:r>
              <a:rPr lang="en-US" altLang="zh-CN" sz="1200" b="0" i="1" dirty="0"/>
              <a:t>Nc</a:t>
            </a:r>
            <a:r>
              <a:rPr lang="en-US" altLang="zh-CN" sz="1200" b="0" dirty="0"/>
              <a:t></a:t>
            </a:r>
            <a:r>
              <a:rPr lang="en-US" altLang="zh-CN" sz="1200" b="0" i="1" dirty="0" smtClean="0"/>
              <a:t>Nr) </a:t>
            </a:r>
            <a:r>
              <a:rPr lang="en-US" altLang="zh-CN" sz="1200" b="0" dirty="0" smtClean="0"/>
              <a:t>bits</a:t>
            </a:r>
            <a:r>
              <a:rPr lang="en-US" altLang="zh-CN" sz="1200" dirty="0" smtClean="0"/>
              <a:t> </a:t>
            </a:r>
            <a:endParaRPr lang="zh-CN" altLang="zh-CN" sz="1200" b="0" dirty="0"/>
          </a:p>
          <a:p>
            <a:pPr marL="0" indent="0">
              <a:buNone/>
            </a:pPr>
            <a:r>
              <a:rPr lang="en-US" altLang="zh-CN" sz="1200" dirty="0" smtClean="0">
                <a:solidFill>
                  <a:srgbClr val="0070C0"/>
                </a:solidFill>
              </a:rPr>
              <a:t>Nb</a:t>
            </a:r>
            <a:r>
              <a:rPr lang="en-US" altLang="zh-CN" sz="1200" dirty="0">
                <a:solidFill>
                  <a:srgbClr val="0070C0"/>
                </a:solidFill>
              </a:rPr>
              <a:t>:</a:t>
            </a:r>
            <a:r>
              <a:rPr lang="en-US" altLang="zh-CN" sz="1200" b="0" dirty="0"/>
              <a:t> is the number of bits determined by the Coefficients Size field of the MIMO Control </a:t>
            </a:r>
            <a:r>
              <a:rPr lang="en-US" altLang="zh-CN" sz="1200" b="0" dirty="0"/>
              <a:t>field (</a:t>
            </a:r>
            <a:r>
              <a:rPr lang="en-US" altLang="zh-CN" sz="1200" b="0" dirty="0"/>
              <a:t>Indicates the number </a:t>
            </a:r>
            <a:r>
              <a:rPr lang="en-US" altLang="zh-CN" sz="1200" b="0" dirty="0" smtClean="0"/>
              <a:t>of bits </a:t>
            </a:r>
            <a:r>
              <a:rPr lang="en-US" altLang="zh-CN" sz="1200" b="0" dirty="0"/>
              <a:t>in the representation of the real and imaginary parts </a:t>
            </a:r>
            <a:r>
              <a:rPr lang="en-US" altLang="zh-CN" sz="1200" b="0" dirty="0" smtClean="0"/>
              <a:t>of each </a:t>
            </a:r>
            <a:r>
              <a:rPr lang="en-US" altLang="zh-CN" sz="1200" b="0" dirty="0"/>
              <a:t>element in the </a:t>
            </a:r>
            <a:r>
              <a:rPr lang="en-US" altLang="zh-CN" sz="1200" b="0" dirty="0" smtClean="0"/>
              <a:t>matrix)</a:t>
            </a:r>
            <a:endParaRPr lang="zh-CN" altLang="zh-CN" sz="1200" b="0" dirty="0"/>
          </a:p>
          <a:p>
            <a:pPr marL="0" indent="0">
              <a:buNone/>
            </a:pPr>
            <a:r>
              <a:rPr lang="en-US" altLang="zh-CN" sz="1200" dirty="0">
                <a:solidFill>
                  <a:srgbClr val="0070C0"/>
                </a:solidFill>
              </a:rPr>
              <a:t>Nc: </a:t>
            </a:r>
            <a:r>
              <a:rPr lang="en-US" altLang="zh-CN" sz="1200" b="0" dirty="0"/>
              <a:t>is the number of columns in a CSI matrix determined by the Nc index field of the MIMO Control field</a:t>
            </a:r>
            <a:endParaRPr lang="zh-CN" altLang="zh-CN" sz="1200" b="0" dirty="0"/>
          </a:p>
          <a:p>
            <a:pPr marL="0" indent="0">
              <a:buNone/>
            </a:pPr>
            <a:r>
              <a:rPr lang="en-US" altLang="zh-CN" sz="1200" dirty="0">
                <a:solidFill>
                  <a:srgbClr val="0070C0"/>
                </a:solidFill>
              </a:rPr>
              <a:t>Nr:</a:t>
            </a:r>
            <a:r>
              <a:rPr lang="en-US" altLang="zh-CN" sz="1200" b="0" dirty="0"/>
              <a:t> is the number of rows in a CSI matrix determined by the Nr Index field of the MIMO Control field</a:t>
            </a:r>
            <a:endParaRPr lang="zh-CN" altLang="zh-CN" sz="1200" b="0" dirty="0"/>
          </a:p>
          <a:p>
            <a:pPr marL="0" indent="0">
              <a:buNone/>
            </a:pPr>
            <a:r>
              <a:rPr lang="en-US" altLang="zh-CN" sz="1200" dirty="0">
                <a:solidFill>
                  <a:srgbClr val="0070C0"/>
                </a:solidFill>
              </a:rPr>
              <a:t>Ng</a:t>
            </a:r>
            <a:r>
              <a:rPr lang="zh-CN" altLang="en-US" sz="1200" dirty="0">
                <a:solidFill>
                  <a:srgbClr val="0070C0"/>
                </a:solidFill>
              </a:rPr>
              <a:t>：</a:t>
            </a:r>
            <a:r>
              <a:rPr lang="en-US" altLang="zh-CN" sz="1200" dirty="0">
                <a:solidFill>
                  <a:srgbClr val="0070C0"/>
                </a:solidFill>
              </a:rPr>
              <a:t> </a:t>
            </a:r>
            <a:r>
              <a:rPr lang="en-US" altLang="zh-CN" sz="1200" b="0" dirty="0"/>
              <a:t>of carriers grouped into one</a:t>
            </a:r>
            <a:endParaRPr lang="zh-CN" altLang="zh-CN" sz="1200" b="0" dirty="0"/>
          </a:p>
          <a:p>
            <a:pPr marL="0" indent="0">
              <a:buNone/>
            </a:pPr>
            <a:r>
              <a:rPr lang="en-US" altLang="zh-CN" sz="1200" dirty="0">
                <a:solidFill>
                  <a:srgbClr val="0070C0"/>
                </a:solidFill>
              </a:rPr>
              <a:t>Ns</a:t>
            </a:r>
            <a:r>
              <a:rPr lang="zh-CN" altLang="en-US" sz="1200" dirty="0">
                <a:solidFill>
                  <a:srgbClr val="0070C0"/>
                </a:solidFill>
              </a:rPr>
              <a:t>：</a:t>
            </a:r>
            <a:r>
              <a:rPr lang="en-US" altLang="zh-CN" sz="1200" dirty="0">
                <a:solidFill>
                  <a:srgbClr val="0070C0"/>
                </a:solidFill>
              </a:rPr>
              <a:t> </a:t>
            </a:r>
            <a:r>
              <a:rPr lang="en-US" altLang="zh-CN" sz="1200" b="0" dirty="0"/>
              <a:t>is the number of subcarriers sent</a:t>
            </a:r>
          </a:p>
          <a:p>
            <a:pPr marL="0" indent="0">
              <a:buNone/>
            </a:pPr>
            <a:endParaRPr lang="zh-CN" altLang="zh-CN" sz="1400" b="0" dirty="0"/>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14</a:t>
            </a:fld>
            <a:endParaRPr lang="en-US" altLang="zh-CN"/>
          </a:p>
        </p:txBody>
      </p:sp>
      <p:sp>
        <p:nvSpPr>
          <p:cNvPr id="6" name="页脚占位符 5"/>
          <p:cNvSpPr>
            <a:spLocks noGrp="1"/>
          </p:cNvSpPr>
          <p:nvPr>
            <p:ph type="ftr" sz="quarter" idx="12"/>
          </p:nvPr>
        </p:nvSpPr>
        <p:spPr/>
        <p:txBody>
          <a:bodyPr/>
          <a:lstStyle/>
          <a:p>
            <a:pPr>
              <a:defRPr/>
            </a:pPr>
            <a:r>
              <a:rPr lang="en-US" altLang="zh-CN" dirty="0" smtClean="0"/>
              <a:t>Yingxiang Sun (Huawei)</a:t>
            </a:r>
            <a:endParaRPr lang="en-US" altLang="zh-CN" dirty="0"/>
          </a:p>
        </p:txBody>
      </p:sp>
      <p:graphicFrame>
        <p:nvGraphicFramePr>
          <p:cNvPr id="9" name="表格 8"/>
          <p:cNvGraphicFramePr>
            <a:graphicFrameLocks noGrp="1"/>
          </p:cNvGraphicFramePr>
          <p:nvPr>
            <p:extLst>
              <p:ext uri="{D42A27DB-BD31-4B8C-83A1-F6EECF244321}">
                <p14:modId xmlns:p14="http://schemas.microsoft.com/office/powerpoint/2010/main" val="3269852178"/>
              </p:ext>
            </p:extLst>
          </p:nvPr>
        </p:nvGraphicFramePr>
        <p:xfrm>
          <a:off x="1938019" y="4983480"/>
          <a:ext cx="5267960" cy="1173480"/>
        </p:xfrm>
        <a:graphic>
          <a:graphicData uri="http://schemas.openxmlformats.org/drawingml/2006/table">
            <a:tbl>
              <a:tblPr firstRow="1" firstCol="1" bandRow="1">
                <a:tableStyleId>{5C22544A-7EE6-4342-B048-85BDC9FD1C3A}</a:tableStyleId>
              </a:tblPr>
              <a:tblGrid>
                <a:gridCol w="701675"/>
                <a:gridCol w="632460"/>
                <a:gridCol w="643255"/>
                <a:gridCol w="632460"/>
                <a:gridCol w="630555"/>
                <a:gridCol w="626110"/>
                <a:gridCol w="666750"/>
                <a:gridCol w="734695"/>
              </a:tblGrid>
              <a:tr h="121920">
                <a:tc>
                  <a:txBody>
                    <a:bodyPr/>
                    <a:lstStyle/>
                    <a:p>
                      <a:pPr>
                        <a:spcAft>
                          <a:spcPts val="0"/>
                        </a:spcAft>
                      </a:pPr>
                      <a:r>
                        <a:rPr lang="en-US" sz="1100" kern="100" dirty="0">
                          <a:effectLst/>
                        </a:rPr>
                        <a:t>BW</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Ng</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a:effectLst/>
                        </a:rPr>
                        <a:t>Ns</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a:effectLst/>
                        </a:rPr>
                        <a:t>Nb</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a:effectLst/>
                        </a:rPr>
                        <a:t>Nc</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a:effectLst/>
                        </a:rPr>
                        <a:t>Nr</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smtClean="0">
                          <a:effectLst/>
                        </a:rPr>
                        <a:t>Size (</a:t>
                      </a:r>
                      <a:r>
                        <a:rPr lang="en-US" sz="1100" kern="100" dirty="0">
                          <a:effectLst/>
                        </a:rPr>
                        <a:t>bit)</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smtClean="0">
                          <a:effectLst/>
                        </a:rPr>
                        <a:t>Size (KB</a:t>
                      </a:r>
                      <a:r>
                        <a:rPr lang="en-US" sz="1100" kern="100" dirty="0">
                          <a:effectLst/>
                        </a:rPr>
                        <a:t>)</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0">
                <a:tc>
                  <a:txBody>
                    <a:bodyPr/>
                    <a:lstStyle/>
                    <a:p>
                      <a:pPr>
                        <a:spcAft>
                          <a:spcPts val="0"/>
                        </a:spcAft>
                      </a:pPr>
                      <a:r>
                        <a:rPr lang="en-US" sz="1100" kern="100">
                          <a:effectLst/>
                        </a:rPr>
                        <a:t>20MHz</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1</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56</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a:effectLst/>
                        </a:rPr>
                        <a:t>57344</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b="1" kern="100" dirty="0" smtClean="0">
                          <a:solidFill>
                            <a:srgbClr val="FF0000"/>
                          </a:solidFill>
                          <a:effectLst/>
                        </a:rPr>
                        <a:t>7.00</a:t>
                      </a:r>
                      <a:endParaRPr lang="zh-CN" sz="11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0">
                <a:tc>
                  <a:txBody>
                    <a:bodyPr/>
                    <a:lstStyle/>
                    <a:p>
                      <a:pPr>
                        <a:spcAft>
                          <a:spcPts val="0"/>
                        </a:spcAft>
                      </a:pPr>
                      <a:r>
                        <a:rPr lang="en-US" sz="1100" kern="100">
                          <a:effectLst/>
                        </a:rPr>
                        <a:t>20MHz</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2</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30</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dirty="0">
                          <a:effectLst/>
                        </a:rPr>
                        <a:t>8</a:t>
                      </a:r>
                      <a:endParaRPr 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30720</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b="1" kern="100">
                          <a:solidFill>
                            <a:srgbClr val="FF0000"/>
                          </a:solidFill>
                          <a:effectLst/>
                        </a:rPr>
                        <a:t>3.75</a:t>
                      </a:r>
                      <a:endParaRPr lang="zh-CN" sz="1100" b="1"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0">
                <a:tc>
                  <a:txBody>
                    <a:bodyPr/>
                    <a:lstStyle/>
                    <a:p>
                      <a:pPr>
                        <a:spcAft>
                          <a:spcPts val="0"/>
                        </a:spcAft>
                      </a:pPr>
                      <a:r>
                        <a:rPr lang="en-US" sz="1100" kern="100">
                          <a:effectLst/>
                        </a:rPr>
                        <a:t>20MHz</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4</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16</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16384</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b="1" kern="100" dirty="0" smtClean="0">
                          <a:solidFill>
                            <a:srgbClr val="FF0000"/>
                          </a:solidFill>
                          <a:effectLst/>
                        </a:rPr>
                        <a:t>2.00</a:t>
                      </a:r>
                      <a:endParaRPr lang="zh-CN" sz="11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0">
                <a:tc>
                  <a:txBody>
                    <a:bodyPr/>
                    <a:lstStyle/>
                    <a:p>
                      <a:pPr>
                        <a:spcAft>
                          <a:spcPts val="0"/>
                        </a:spcAft>
                      </a:pPr>
                      <a:r>
                        <a:rPr lang="en-US" sz="1100" kern="100">
                          <a:effectLst/>
                        </a:rPr>
                        <a:t>40MHz</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1</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114</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116736</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b="1" kern="100">
                          <a:solidFill>
                            <a:srgbClr val="FF0000"/>
                          </a:solidFill>
                          <a:effectLst/>
                        </a:rPr>
                        <a:t>14.25</a:t>
                      </a:r>
                      <a:endParaRPr lang="zh-CN" sz="1100" b="1"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0">
                <a:tc>
                  <a:txBody>
                    <a:bodyPr/>
                    <a:lstStyle/>
                    <a:p>
                      <a:pPr>
                        <a:spcAft>
                          <a:spcPts val="0"/>
                        </a:spcAft>
                      </a:pPr>
                      <a:r>
                        <a:rPr lang="en-US" sz="1100" kern="100">
                          <a:effectLst/>
                        </a:rPr>
                        <a:t>40MHz</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2</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58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59392</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b="1" kern="100">
                          <a:solidFill>
                            <a:srgbClr val="FF0000"/>
                          </a:solidFill>
                          <a:effectLst/>
                        </a:rPr>
                        <a:t>7.25</a:t>
                      </a:r>
                      <a:endParaRPr lang="zh-CN" sz="1100" b="1"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0">
                <a:tc>
                  <a:txBody>
                    <a:bodyPr/>
                    <a:lstStyle/>
                    <a:p>
                      <a:pPr>
                        <a:spcAft>
                          <a:spcPts val="0"/>
                        </a:spcAft>
                      </a:pPr>
                      <a:r>
                        <a:rPr lang="en-US" sz="1100" kern="100">
                          <a:effectLst/>
                        </a:rPr>
                        <a:t>40MHz</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4</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30</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8</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kern="100">
                          <a:effectLst/>
                        </a:rPr>
                        <a:t>30720</a:t>
                      </a:r>
                      <a:endParaRPr lang="zh-CN" sz="11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1100" b="1" kern="100" dirty="0">
                          <a:solidFill>
                            <a:srgbClr val="FF0000"/>
                          </a:solidFill>
                          <a:effectLst/>
                        </a:rPr>
                        <a:t>3.75</a:t>
                      </a:r>
                      <a:endParaRPr lang="zh-CN" sz="11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bl>
          </a:graphicData>
        </a:graphic>
      </p:graphicFrame>
      <p:sp>
        <p:nvSpPr>
          <p:cNvPr id="10" name="矩形 9"/>
          <p:cNvSpPr/>
          <p:nvPr/>
        </p:nvSpPr>
        <p:spPr>
          <a:xfrm>
            <a:off x="762000" y="4526527"/>
            <a:ext cx="3977371" cy="276999"/>
          </a:xfrm>
          <a:prstGeom prst="rect">
            <a:avLst/>
          </a:prstGeom>
        </p:spPr>
        <p:txBody>
          <a:bodyPr wrap="none">
            <a:spAutoFit/>
          </a:bodyPr>
          <a:lstStyle/>
          <a:p>
            <a:pPr marL="0" indent="0">
              <a:buNone/>
            </a:pPr>
            <a:r>
              <a:rPr lang="en-US" altLang="zh-CN" dirty="0"/>
              <a:t>The evaluation results are summarized in </a:t>
            </a:r>
            <a:r>
              <a:rPr lang="en-US" altLang="zh-CN" dirty="0" smtClean="0"/>
              <a:t>the following table:</a:t>
            </a:r>
            <a:endParaRPr lang="zh-CN" altLang="zh-CN" dirty="0"/>
          </a:p>
        </p:txBody>
      </p:sp>
    </p:spTree>
    <p:extLst>
      <p:ext uri="{BB962C8B-B14F-4D97-AF65-F5344CB8AC3E}">
        <p14:creationId xmlns:p14="http://schemas.microsoft.com/office/powerpoint/2010/main" val="2162643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FF0000"/>
                </a:solidFill>
              </a:rPr>
              <a:t>Response(2/3)</a:t>
            </a:r>
            <a:endParaRPr lang="zh-CN" altLang="en-US" dirty="0">
              <a:solidFill>
                <a:srgbClr val="FF0000"/>
              </a:solidFill>
            </a:endParaRPr>
          </a:p>
        </p:txBody>
      </p:sp>
      <p:sp>
        <p:nvSpPr>
          <p:cNvPr id="3" name="内容占位符 2"/>
          <p:cNvSpPr>
            <a:spLocks noGrp="1"/>
          </p:cNvSpPr>
          <p:nvPr>
            <p:ph idx="1"/>
          </p:nvPr>
        </p:nvSpPr>
        <p:spPr>
          <a:xfrm>
            <a:off x="681080" y="2286000"/>
            <a:ext cx="7772400" cy="2362200"/>
          </a:xfrm>
        </p:spPr>
        <p:txBody>
          <a:bodyPr/>
          <a:lstStyle/>
          <a:p>
            <a:pPr marL="0" indent="0" algn="just">
              <a:buNone/>
            </a:pPr>
            <a:r>
              <a:rPr lang="en-US" altLang="zh-CN" sz="1400" i="1" dirty="0" smtClean="0"/>
              <a:t>Q2: </a:t>
            </a:r>
            <a:r>
              <a:rPr lang="en-US" altLang="zh-CN" sz="1400" i="1" dirty="0"/>
              <a:t>I see some merits, but I have some question about implementation. Also, it is not clear to me how to distinguish between something not been sent and something being sent but not being received.</a:t>
            </a:r>
          </a:p>
          <a:p>
            <a:pPr marL="0" indent="0" algn="just">
              <a:buNone/>
            </a:pPr>
            <a:r>
              <a:rPr lang="en-US" altLang="zh-CN" sz="1400" b="0" dirty="0"/>
              <a:t>A2: Firstly, the regular reporting in this contribution can partially address this issue. Secondly, if the CSI variation meets the feedback threshold criterion, the sensing </a:t>
            </a:r>
            <a:r>
              <a:rPr lang="en-US" altLang="zh-CN" sz="1400" b="0" dirty="0" smtClean="0"/>
              <a:t>receivers </a:t>
            </a:r>
            <a:r>
              <a:rPr lang="en-US" altLang="zh-CN" sz="1400" b="0" dirty="0"/>
              <a:t>will send ACK, then the feedback will be triggered and be sent to the sensing </a:t>
            </a:r>
            <a:r>
              <a:rPr lang="en-US" altLang="zh-CN" sz="1400" b="0" dirty="0" smtClean="0"/>
              <a:t>transmitter, </a:t>
            </a:r>
            <a:r>
              <a:rPr lang="en-US" altLang="zh-CN" sz="1400" b="0" dirty="0"/>
              <a:t>the procedure can also help to address this issue. </a:t>
            </a:r>
            <a:endParaRPr lang="en-US" altLang="zh-CN" sz="1200" b="0" dirty="0"/>
          </a:p>
          <a:p>
            <a:pPr marL="0" indent="0">
              <a:buNone/>
            </a:pPr>
            <a:endParaRPr lang="en-US" altLang="zh-CN" sz="1400" b="0" dirty="0" smtClean="0"/>
          </a:p>
          <a:p>
            <a:pPr marL="0" indent="0">
              <a:buNone/>
            </a:pPr>
            <a:r>
              <a:rPr lang="en-US" altLang="zh-CN" sz="1400" i="1" dirty="0"/>
              <a:t>Q3: When do you plan to submit the report in the timeline? In what order? At the same time?</a:t>
            </a:r>
            <a:endParaRPr lang="zh-CN" altLang="zh-CN" sz="1400" i="1" dirty="0"/>
          </a:p>
          <a:p>
            <a:pPr marL="0" indent="0">
              <a:buNone/>
            </a:pPr>
            <a:r>
              <a:rPr lang="en-US" altLang="zh-CN" sz="1400" b="0" dirty="0"/>
              <a:t>A3: I believe several options are possible. </a:t>
            </a:r>
            <a:r>
              <a:rPr lang="en-US" altLang="zh-CN" sz="1400" b="0" dirty="0" smtClean="0"/>
              <a:t>Receivers </a:t>
            </a:r>
            <a:r>
              <a:rPr lang="en-US" altLang="zh-CN" sz="1400" b="0" dirty="0"/>
              <a:t>could submit the report either in sequential order or in parallel order. </a:t>
            </a:r>
          </a:p>
          <a:p>
            <a:pPr marL="0" indent="0">
              <a:buNone/>
            </a:pPr>
            <a:endParaRPr lang="en-US" altLang="zh-CN" sz="1400" b="0" dirty="0"/>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15</a:t>
            </a:fld>
            <a:endParaRPr lang="en-US" altLang="zh-CN"/>
          </a:p>
        </p:txBody>
      </p:sp>
      <p:sp>
        <p:nvSpPr>
          <p:cNvPr id="6" name="页脚占位符 5"/>
          <p:cNvSpPr>
            <a:spLocks noGrp="1"/>
          </p:cNvSpPr>
          <p:nvPr>
            <p:ph type="ftr" sz="quarter" idx="12"/>
          </p:nvPr>
        </p:nvSpPr>
        <p:spPr/>
        <p:txBody>
          <a:bodyPr/>
          <a:lstStyle/>
          <a:p>
            <a:pPr>
              <a:defRPr/>
            </a:pPr>
            <a:r>
              <a:rPr lang="en-US" altLang="zh-CN" dirty="0" smtClean="0"/>
              <a:t>Yingxiang Sun (Huawei)</a:t>
            </a:r>
            <a:endParaRPr lang="en-US" altLang="zh-CN" dirty="0"/>
          </a:p>
        </p:txBody>
      </p:sp>
    </p:spTree>
    <p:extLst>
      <p:ext uri="{BB962C8B-B14F-4D97-AF65-F5344CB8AC3E}">
        <p14:creationId xmlns:p14="http://schemas.microsoft.com/office/powerpoint/2010/main" val="3787231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FF0000"/>
                </a:solidFill>
              </a:rPr>
              <a:t>Response(3/3)</a:t>
            </a:r>
            <a:endParaRPr lang="zh-CN" altLang="en-US" dirty="0">
              <a:solidFill>
                <a:srgbClr val="FF0000"/>
              </a:solidFill>
            </a:endParaRPr>
          </a:p>
        </p:txBody>
      </p:sp>
      <p:sp>
        <p:nvSpPr>
          <p:cNvPr id="3" name="内容占位符 2"/>
          <p:cNvSpPr>
            <a:spLocks noGrp="1"/>
          </p:cNvSpPr>
          <p:nvPr>
            <p:ph idx="1"/>
          </p:nvPr>
        </p:nvSpPr>
        <p:spPr>
          <a:xfrm>
            <a:off x="685800" y="2133600"/>
            <a:ext cx="7772400" cy="3962400"/>
          </a:xfrm>
        </p:spPr>
        <p:txBody>
          <a:bodyPr/>
          <a:lstStyle/>
          <a:p>
            <a:pPr marL="0" indent="0">
              <a:buNone/>
            </a:pPr>
            <a:r>
              <a:rPr lang="en-US" altLang="zh-CN" sz="1400" i="1" dirty="0" smtClean="0"/>
              <a:t>Q4</a:t>
            </a:r>
            <a:r>
              <a:rPr lang="en-US" altLang="zh-CN" sz="1400" i="1" dirty="0" smtClean="0"/>
              <a:t>: </a:t>
            </a:r>
            <a:r>
              <a:rPr lang="en-US" altLang="zh-CN" sz="1400" i="1" dirty="0"/>
              <a:t>If you allocate time slots for feedback, it seems you are still wasting the resources even if no sensing report is sent.</a:t>
            </a:r>
            <a:endParaRPr lang="zh-CN" altLang="zh-CN" sz="1400" i="1" dirty="0"/>
          </a:p>
          <a:p>
            <a:pPr marL="0" indent="0">
              <a:buNone/>
            </a:pPr>
            <a:r>
              <a:rPr lang="en-US" altLang="zh-CN" sz="1400" b="0" dirty="0" smtClean="0"/>
              <a:t>A4: </a:t>
            </a:r>
            <a:r>
              <a:rPr lang="en-US" altLang="zh-CN" sz="1400" b="0" dirty="0"/>
              <a:t>The resources would not be wasted. If the CSI variation meets the feedback threshold criterion, the sensing </a:t>
            </a:r>
            <a:r>
              <a:rPr lang="en-US" altLang="zh-CN" sz="1400" b="0" dirty="0" smtClean="0"/>
              <a:t>receivers </a:t>
            </a:r>
            <a:r>
              <a:rPr lang="en-US" altLang="zh-CN" sz="1400" b="0" dirty="0"/>
              <a:t>will send ACK, then the feedback will be triggered and be sent to the sensing initiator. It should be noted that, compared to the way that </a:t>
            </a:r>
            <a:r>
              <a:rPr lang="en-US" altLang="zh-CN" sz="1400" b="0" dirty="0" smtClean="0"/>
              <a:t>sensing receivers </a:t>
            </a:r>
            <a:r>
              <a:rPr lang="en-US" altLang="zh-CN" sz="1400" b="0" dirty="0"/>
              <a:t>send </a:t>
            </a:r>
            <a:r>
              <a:rPr lang="en-US" altLang="zh-CN" sz="1400" b="0" dirty="0" smtClean="0"/>
              <a:t>the feedback </a:t>
            </a:r>
            <a:r>
              <a:rPr lang="en-US" altLang="zh-CN" sz="1400" b="0" dirty="0"/>
              <a:t>after every single sensing measurement, the resources would have been already </a:t>
            </a:r>
            <a:r>
              <a:rPr lang="en-US" altLang="zh-CN" sz="1400" b="0" dirty="0" smtClean="0"/>
              <a:t>significantly preserved.</a:t>
            </a:r>
          </a:p>
          <a:p>
            <a:pPr marL="0" indent="0">
              <a:buNone/>
            </a:pPr>
            <a:endParaRPr lang="en-US" altLang="zh-CN" sz="1400" b="0" dirty="0"/>
          </a:p>
          <a:p>
            <a:pPr marL="0" indent="0">
              <a:buNone/>
            </a:pPr>
            <a:r>
              <a:rPr lang="en-US" altLang="zh-CN" sz="1400" i="1" dirty="0" smtClean="0"/>
              <a:t>Q5: </a:t>
            </a:r>
            <a:r>
              <a:rPr lang="en-US" altLang="zh-CN" sz="1400" i="1" dirty="0"/>
              <a:t>Do you suggest to have the actual formulas in the specification? Usually we don’t have these details in the specification.</a:t>
            </a:r>
            <a:endParaRPr lang="zh-CN" altLang="zh-CN" sz="1400" i="1" dirty="0"/>
          </a:p>
          <a:p>
            <a:pPr marL="0" indent="0">
              <a:buNone/>
            </a:pPr>
            <a:r>
              <a:rPr lang="en-US" altLang="zh-CN" sz="1400" b="0" dirty="0" smtClean="0"/>
              <a:t>A5: </a:t>
            </a:r>
            <a:r>
              <a:rPr lang="en-US" altLang="zh-CN" sz="1400" b="0" dirty="0"/>
              <a:t>I would suggest to have the actual formulas in the specification, so that we could evaluate the CSI variation under the same criterion. However, we could have future discussion for the details</a:t>
            </a:r>
            <a:r>
              <a:rPr lang="en-US" altLang="zh-CN" sz="1400" b="0" dirty="0" smtClean="0"/>
              <a:t>.</a:t>
            </a:r>
            <a:endParaRPr lang="en-US" altLang="zh-CN" sz="1400" b="0" dirty="0"/>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16</a:t>
            </a:fld>
            <a:endParaRPr lang="en-US" altLang="zh-CN"/>
          </a:p>
        </p:txBody>
      </p:sp>
      <p:sp>
        <p:nvSpPr>
          <p:cNvPr id="6" name="页脚占位符 5"/>
          <p:cNvSpPr>
            <a:spLocks noGrp="1"/>
          </p:cNvSpPr>
          <p:nvPr>
            <p:ph type="ftr" sz="quarter" idx="12"/>
          </p:nvPr>
        </p:nvSpPr>
        <p:spPr/>
        <p:txBody>
          <a:bodyPr/>
          <a:lstStyle/>
          <a:p>
            <a:pPr>
              <a:defRPr/>
            </a:pPr>
            <a:r>
              <a:rPr lang="en-US" altLang="zh-CN" dirty="0" smtClean="0"/>
              <a:t>Yingxiang Sun (Huawei)</a:t>
            </a:r>
            <a:endParaRPr lang="en-US" altLang="zh-CN" dirty="0"/>
          </a:p>
        </p:txBody>
      </p:sp>
    </p:spTree>
    <p:extLst>
      <p:ext uri="{BB962C8B-B14F-4D97-AF65-F5344CB8AC3E}">
        <p14:creationId xmlns:p14="http://schemas.microsoft.com/office/powerpoint/2010/main" val="2853642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a:t>Slide </a:t>
            </a:r>
            <a:fld id="{B9C0E188-B661-422B-804D-EAB6E9A6F716}" type="slidenum">
              <a:rPr lang="en-US" altLang="zh-CN"/>
              <a:pPr/>
              <a:t>2</a:t>
            </a:fld>
            <a:endParaRPr lang="en-US" altLang="zh-CN"/>
          </a:p>
        </p:txBody>
      </p:sp>
      <p:sp>
        <p:nvSpPr>
          <p:cNvPr id="14340" name="Footer Placeholder 4"/>
          <p:cNvSpPr>
            <a:spLocks noGrp="1"/>
          </p:cNvSpPr>
          <p:nvPr>
            <p:ph type="ftr" sz="quarter" idx="12"/>
          </p:nvPr>
        </p:nvSpPr>
        <p:spPr>
          <a:xfrm>
            <a:off x="6965416" y="6475413"/>
            <a:ext cx="1578509"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zh-CN" dirty="0"/>
              <a:t>Yingxiang </a:t>
            </a:r>
            <a:r>
              <a:rPr lang="en-US" altLang="zh-CN" dirty="0" smtClean="0"/>
              <a:t>Sun </a:t>
            </a:r>
            <a:r>
              <a:rPr lang="en-US" altLang="zh-CN" dirty="0"/>
              <a:t>(Huawei)</a:t>
            </a:r>
          </a:p>
        </p:txBody>
      </p:sp>
      <p:sp>
        <p:nvSpPr>
          <p:cNvPr id="14341" name="Rectangle 2"/>
          <p:cNvSpPr>
            <a:spLocks noGrp="1" noChangeArrowheads="1"/>
          </p:cNvSpPr>
          <p:nvPr>
            <p:ph type="title"/>
          </p:nvPr>
        </p:nvSpPr>
        <p:spPr>
          <a:noFill/>
        </p:spPr>
        <p:txBody>
          <a:bodyPr/>
          <a:lstStyle/>
          <a:p>
            <a:r>
              <a:rPr lang="en-GB" altLang="zh-CN" dirty="0"/>
              <a:t>Abstract</a:t>
            </a:r>
          </a:p>
        </p:txBody>
      </p:sp>
      <p:sp>
        <p:nvSpPr>
          <p:cNvPr id="14342" name="Rectangle 3"/>
          <p:cNvSpPr txBox="1">
            <a:spLocks noChangeArrowheads="1"/>
          </p:cNvSpPr>
          <p:nvPr/>
        </p:nvSpPr>
        <p:spPr bwMode="auto">
          <a:xfrm>
            <a:off x="571500" y="2209800"/>
            <a:ext cx="78867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800100" indent="-34290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just">
              <a:spcBef>
                <a:spcPct val="20000"/>
              </a:spcBef>
              <a:buFont typeface="Arial" panose="020B0604020202020204" pitchFamily="34" charset="0"/>
              <a:buChar char="•"/>
            </a:pPr>
            <a:r>
              <a:rPr lang="en-US" altLang="zh-CN" sz="2000" b="1" dirty="0" smtClean="0">
                <a:latin typeface="Times New Roman"/>
                <a:ea typeface="Times New Roman"/>
                <a:cs typeface="Times New Roman"/>
                <a:sym typeface="Times New Roman"/>
              </a:rPr>
              <a:t>On the basis of </a:t>
            </a:r>
            <a:r>
              <a:rPr lang="en-US" altLang="zh-CN" sz="2000" b="1" dirty="0" smtClean="0">
                <a:latin typeface="Times New Roman"/>
                <a:ea typeface="Times New Roman"/>
                <a:cs typeface="Times New Roman"/>
                <a:sym typeface="Times New Roman"/>
              </a:rPr>
              <a:t>[1</a:t>
            </a:r>
            <a:r>
              <a:rPr lang="en-US" altLang="zh-CN" sz="2000" b="1" dirty="0" smtClean="0">
                <a:latin typeface="Times New Roman"/>
                <a:ea typeface="Times New Roman"/>
                <a:cs typeface="Times New Roman"/>
                <a:sym typeface="Times New Roman"/>
              </a:rPr>
              <a:t>], the potential procedure of threshold based sensing measurement (TBSM) is proposed in this contribution, which has several benefits for sensing. </a:t>
            </a:r>
          </a:p>
          <a:p>
            <a:pPr indent="342900">
              <a:spcBef>
                <a:spcPct val="20000"/>
              </a:spcBef>
              <a:buFont typeface="Wingdings" panose="05000000000000000000" pitchFamily="2" charset="2"/>
              <a:buChar char="Ø"/>
            </a:pPr>
            <a:r>
              <a:rPr lang="en-US" altLang="zh-CN" sz="1600" dirty="0">
                <a:cs typeface="ＭＳ Ｐゴシック" charset="0"/>
                <a:sym typeface="Times New Roman"/>
              </a:rPr>
              <a:t>No need for a sensing receiver to feed back the CSI all the times.</a:t>
            </a:r>
          </a:p>
          <a:p>
            <a:pPr indent="342900">
              <a:spcBef>
                <a:spcPct val="20000"/>
              </a:spcBef>
              <a:buFont typeface="Wingdings" panose="05000000000000000000" pitchFamily="2" charset="2"/>
              <a:buChar char="Ø"/>
            </a:pPr>
            <a:r>
              <a:rPr lang="en-US" altLang="zh-CN" sz="1600" dirty="0">
                <a:cs typeface="ＭＳ Ｐゴシック" charset="0"/>
                <a:sym typeface="Times New Roman"/>
              </a:rPr>
              <a:t>The CSI can be fed back by a sensing receiver when the CSI variation becomes large.</a:t>
            </a:r>
          </a:p>
          <a:p>
            <a:pPr indent="342900">
              <a:spcBef>
                <a:spcPct val="20000"/>
              </a:spcBef>
              <a:buFont typeface="Wingdings" panose="05000000000000000000" pitchFamily="2" charset="2"/>
              <a:buChar char="Ø"/>
            </a:pPr>
            <a:r>
              <a:rPr lang="en-US" altLang="zh-CN" sz="1600" dirty="0">
                <a:cs typeface="ＭＳ Ｐゴシック" charset="0"/>
                <a:sym typeface="Times New Roman"/>
              </a:rPr>
              <a:t>A </a:t>
            </a:r>
            <a:r>
              <a:rPr lang="en-US" altLang="zh-CN" sz="1600" dirty="0" smtClean="0">
                <a:cs typeface="ＭＳ Ｐゴシック" charset="0"/>
                <a:sym typeface="Times New Roman"/>
              </a:rPr>
              <a:t>threshold </a:t>
            </a:r>
            <a:r>
              <a:rPr lang="en-US" altLang="zh-CN" sz="1600" dirty="0">
                <a:cs typeface="ＭＳ Ｐゴシック" charset="0"/>
                <a:sym typeface="Times New Roman"/>
              </a:rPr>
              <a:t>can be added to describe whether the CSI variation is large enough.</a:t>
            </a:r>
          </a:p>
          <a:p>
            <a:pPr algn="just">
              <a:spcBef>
                <a:spcPct val="20000"/>
              </a:spcBef>
              <a:buFont typeface="Arial" panose="020B0604020202020204" pitchFamily="34" charset="0"/>
              <a:buChar char="•"/>
            </a:pPr>
            <a:endParaRPr lang="en-US" altLang="zh-CN" sz="2000" b="1" dirty="0">
              <a:latin typeface="Times New Roman"/>
              <a:ea typeface="Times New Roman"/>
              <a:cs typeface="Times New Roman"/>
              <a:sym typeface="Times New Roman"/>
            </a:endParaRPr>
          </a:p>
          <a:p>
            <a:pPr algn="just">
              <a:spcBef>
                <a:spcPct val="20000"/>
              </a:spcBef>
              <a:buFont typeface="Arial" panose="020B0604020202020204" pitchFamily="34" charset="0"/>
              <a:buChar char="•"/>
            </a:pPr>
            <a:endParaRPr lang="en-US" altLang="zh-CN" sz="2000" b="1"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940793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Background of WLAN </a:t>
            </a:r>
            <a:r>
              <a:rPr lang="en-US" altLang="zh-CN" dirty="0" smtClean="0"/>
              <a:t>Sensing</a:t>
            </a:r>
            <a:endParaRPr lang="zh-CN" altLang="en-US" dirty="0"/>
          </a:p>
        </p:txBody>
      </p:sp>
      <p:sp>
        <p:nvSpPr>
          <p:cNvPr id="3" name="内容占位符 2"/>
          <p:cNvSpPr>
            <a:spLocks noGrp="1"/>
          </p:cNvSpPr>
          <p:nvPr>
            <p:ph idx="1"/>
          </p:nvPr>
        </p:nvSpPr>
        <p:spPr>
          <a:xfrm>
            <a:off x="684451" y="1752600"/>
            <a:ext cx="7772400" cy="4648200"/>
          </a:xfrm>
        </p:spPr>
        <p:txBody>
          <a:bodyPr/>
          <a:lstStyle/>
          <a:p>
            <a:pPr>
              <a:spcBef>
                <a:spcPts val="600"/>
              </a:spcBef>
              <a:spcAft>
                <a:spcPts val="600"/>
              </a:spcAft>
            </a:pPr>
            <a:r>
              <a:rPr lang="en-US" altLang="zh-CN" sz="1600" dirty="0"/>
              <a:t>Sensing based on channel </a:t>
            </a:r>
            <a:r>
              <a:rPr lang="en-US" altLang="zh-CN" sz="1600" dirty="0" smtClean="0"/>
              <a:t>sounding</a:t>
            </a:r>
          </a:p>
          <a:p>
            <a:pPr indent="342900">
              <a:buFont typeface="Wingdings" panose="05000000000000000000" pitchFamily="2" charset="2"/>
              <a:buChar char="Ø"/>
            </a:pPr>
            <a:r>
              <a:rPr lang="en-US" altLang="zh-CN" sz="1400" b="0" dirty="0" smtClean="0"/>
              <a:t>Explicit feedback</a:t>
            </a:r>
          </a:p>
          <a:p>
            <a:pPr indent="342900">
              <a:buFont typeface="Wingdings" panose="05000000000000000000" pitchFamily="2" charset="2"/>
              <a:buChar char="Ø"/>
            </a:pPr>
            <a:r>
              <a:rPr lang="en-US" altLang="zh-CN" sz="1400" b="0" dirty="0" smtClean="0"/>
              <a:t>Implicit feedback</a:t>
            </a:r>
          </a:p>
          <a:p>
            <a:pPr>
              <a:spcBef>
                <a:spcPts val="600"/>
              </a:spcBef>
              <a:spcAft>
                <a:spcPts val="600"/>
              </a:spcAft>
            </a:pPr>
            <a:r>
              <a:rPr lang="en-US" altLang="zh-CN" sz="1600" dirty="0" smtClean="0"/>
              <a:t>Channel changes sometimes play the most important role</a:t>
            </a:r>
            <a:endParaRPr lang="en-US" altLang="zh-CN" sz="1600" b="0" dirty="0" smtClean="0"/>
          </a:p>
          <a:p>
            <a:pPr indent="342900">
              <a:buFont typeface="Wingdings" panose="05000000000000000000" pitchFamily="2" charset="2"/>
              <a:buChar char="Ø"/>
            </a:pPr>
            <a:r>
              <a:rPr lang="en-US" altLang="zh-CN" sz="1400" b="0" dirty="0" smtClean="0"/>
              <a:t>Some typical use cases </a:t>
            </a:r>
            <a:r>
              <a:rPr lang="en-US" altLang="zh-CN" sz="1400" b="0" dirty="0" smtClean="0"/>
              <a:t>track channel changes:</a:t>
            </a:r>
            <a:endParaRPr lang="en-US" altLang="zh-CN" sz="1400" b="0" dirty="0"/>
          </a:p>
          <a:p>
            <a:pPr indent="342900">
              <a:buFont typeface="Wingdings" panose="05000000000000000000" pitchFamily="2" charset="2"/>
              <a:buChar char="Ø"/>
            </a:pPr>
            <a:endParaRPr lang="en-US" altLang="zh-CN" sz="1400" b="0" dirty="0" smtClean="0"/>
          </a:p>
          <a:p>
            <a:pPr indent="342900">
              <a:buFont typeface="Wingdings" panose="05000000000000000000" pitchFamily="2" charset="2"/>
              <a:buChar char="Ø"/>
            </a:pPr>
            <a:endParaRPr lang="en-US" altLang="zh-CN" sz="1400" b="0" dirty="0"/>
          </a:p>
          <a:p>
            <a:pPr indent="342900">
              <a:buFont typeface="Wingdings" panose="05000000000000000000" pitchFamily="2" charset="2"/>
              <a:buChar char="Ø"/>
            </a:pPr>
            <a:endParaRPr lang="en-US" altLang="zh-CN" sz="1400" b="0" dirty="0" smtClean="0"/>
          </a:p>
          <a:p>
            <a:pPr indent="0">
              <a:buNone/>
            </a:pPr>
            <a:endParaRPr lang="en-US" altLang="zh-CN" sz="1400" b="0" dirty="0" smtClean="0"/>
          </a:p>
          <a:p>
            <a:pPr>
              <a:spcBef>
                <a:spcPts val="600"/>
              </a:spcBef>
              <a:spcAft>
                <a:spcPts val="600"/>
              </a:spcAft>
            </a:pPr>
            <a:r>
              <a:rPr lang="en-US" altLang="zh-CN" sz="1600" dirty="0" smtClean="0"/>
              <a:t>Regularity</a:t>
            </a:r>
            <a:endParaRPr lang="en-US" altLang="zh-CN" sz="1600" b="0" dirty="0"/>
          </a:p>
          <a:p>
            <a:pPr indent="342900">
              <a:buFont typeface="Wingdings" panose="05000000000000000000" pitchFamily="2" charset="2"/>
              <a:buChar char="Ø"/>
            </a:pPr>
            <a:r>
              <a:rPr lang="en-US" altLang="zh-CN" sz="1400" b="0" dirty="0"/>
              <a:t>Some use cases like intruder detection</a:t>
            </a:r>
            <a:r>
              <a:rPr lang="zh-CN" altLang="en-US" sz="1400" b="0" dirty="0"/>
              <a:t> </a:t>
            </a:r>
            <a:r>
              <a:rPr lang="en-US" altLang="zh-CN" sz="1400" b="0" dirty="0"/>
              <a:t>might need a </a:t>
            </a:r>
            <a:r>
              <a:rPr lang="en-US" altLang="zh-CN" sz="1400" b="0" dirty="0" smtClean="0"/>
              <a:t>regular CSI </a:t>
            </a:r>
            <a:r>
              <a:rPr lang="en-US" altLang="zh-CN" sz="1400" b="0" dirty="0" smtClean="0"/>
              <a:t>feedback.</a:t>
            </a:r>
            <a:endParaRPr lang="en-US" altLang="zh-CN" sz="1400" b="0" dirty="0"/>
          </a:p>
          <a:p>
            <a:pPr indent="342900">
              <a:buFont typeface="Wingdings" panose="05000000000000000000" pitchFamily="2" charset="2"/>
              <a:buChar char="Ø"/>
            </a:pPr>
            <a:r>
              <a:rPr lang="en-US" altLang="zh-CN" sz="1400" b="0" dirty="0"/>
              <a:t>Most of the feedbacks over a period may be highly </a:t>
            </a:r>
            <a:r>
              <a:rPr lang="en-US" altLang="zh-CN" sz="1400" b="0" dirty="0" smtClean="0"/>
              <a:t>correlated.</a:t>
            </a:r>
          </a:p>
          <a:p>
            <a:pPr indent="0">
              <a:buNone/>
            </a:pPr>
            <a:endParaRPr lang="en-US" altLang="zh-CN" sz="1400" b="0" dirty="0" smtClean="0"/>
          </a:p>
          <a:p>
            <a:pPr indent="0">
              <a:buNone/>
            </a:pPr>
            <a:endParaRPr lang="en-US" altLang="zh-CN" sz="1400" b="0" dirty="0" smtClean="0"/>
          </a:p>
          <a:p>
            <a:pPr indent="0">
              <a:buNone/>
            </a:pPr>
            <a:r>
              <a:rPr lang="en-US" altLang="zh-CN" sz="1400" b="0" dirty="0" smtClean="0"/>
              <a:t>Note: </a:t>
            </a:r>
          </a:p>
          <a:p>
            <a:pPr indent="0">
              <a:buNone/>
            </a:pPr>
            <a:r>
              <a:rPr lang="en-US" altLang="zh-CN" sz="1050" b="0" dirty="0" smtClean="0"/>
              <a:t>Sensing </a:t>
            </a:r>
            <a:r>
              <a:rPr lang="en-US" altLang="zh-CN" sz="1050" b="0" dirty="0"/>
              <a:t>transmitter: a STA that transmits PPDUs used for sensing measurements in a sensing </a:t>
            </a:r>
            <a:r>
              <a:rPr lang="en-US" altLang="zh-CN" sz="1050" b="0" dirty="0" smtClean="0"/>
              <a:t>session</a:t>
            </a:r>
          </a:p>
          <a:p>
            <a:pPr indent="0">
              <a:buNone/>
            </a:pPr>
            <a:r>
              <a:rPr lang="en-US" altLang="zh-CN" sz="1050" b="0" dirty="0"/>
              <a:t>Sensing receiver: a STA that receives PPDUs sent by a sensing transmitter and performs sensing measurements in a sensing session</a:t>
            </a:r>
            <a:endParaRPr lang="zh-CN" altLang="zh-CN" sz="1050" b="0" dirty="0"/>
          </a:p>
          <a:p>
            <a:pPr indent="0">
              <a:buNone/>
            </a:pPr>
            <a:endParaRPr lang="zh-CN" altLang="zh-CN" sz="900" dirty="0"/>
          </a:p>
          <a:p>
            <a:pPr indent="0">
              <a:buNone/>
            </a:pPr>
            <a:r>
              <a:rPr lang="en-US" altLang="zh-CN" sz="1400" b="0" dirty="0" smtClean="0"/>
              <a:t> </a:t>
            </a:r>
            <a:endParaRPr lang="en-US" altLang="zh-CN" sz="1400" b="0" dirty="0"/>
          </a:p>
          <a:p>
            <a:pPr indent="342900">
              <a:buFont typeface="Wingdings" panose="05000000000000000000" pitchFamily="2" charset="2"/>
              <a:buChar char="Ø"/>
            </a:pPr>
            <a:endParaRPr lang="en-US" altLang="zh-CN" sz="1400" b="0" dirty="0" smtClean="0"/>
          </a:p>
          <a:p>
            <a:pPr indent="342900">
              <a:buFont typeface="Wingdings" panose="05000000000000000000" pitchFamily="2" charset="2"/>
              <a:buChar char="Ø"/>
            </a:pPr>
            <a:endParaRPr lang="en-US" altLang="zh-CN" sz="1600" b="0" dirty="0" smtClean="0"/>
          </a:p>
          <a:p>
            <a:pPr indent="342900">
              <a:buFont typeface="Wingdings" panose="05000000000000000000" pitchFamily="2" charset="2"/>
              <a:buChar char="Ø"/>
            </a:pPr>
            <a:endParaRPr lang="en-US" altLang="zh-CN" sz="1800" b="0" dirty="0"/>
          </a:p>
          <a:p>
            <a:pPr indent="342900">
              <a:buFont typeface="Wingdings" panose="05000000000000000000" pitchFamily="2" charset="2"/>
              <a:buChar char="Ø"/>
            </a:pPr>
            <a:endParaRPr lang="en-US" altLang="zh-CN" sz="2000" b="0" dirty="0" smtClean="0"/>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3</a:t>
            </a:fld>
            <a:endParaRPr lang="en-US" altLang="zh-CN"/>
          </a:p>
        </p:txBody>
      </p:sp>
      <p:sp>
        <p:nvSpPr>
          <p:cNvPr id="6" name="页脚占位符 5"/>
          <p:cNvSpPr>
            <a:spLocks noGrp="1"/>
          </p:cNvSpPr>
          <p:nvPr>
            <p:ph type="ftr" sz="quarter" idx="12"/>
          </p:nvPr>
        </p:nvSpPr>
        <p:spPr/>
        <p:txBody>
          <a:bodyPr/>
          <a:lstStyle/>
          <a:p>
            <a:pPr>
              <a:defRPr/>
            </a:pPr>
            <a:r>
              <a:rPr lang="en-US" altLang="zh-CN" dirty="0" smtClean="0"/>
              <a:t>Yingxiang Sun (Huawei)</a:t>
            </a:r>
            <a:endParaRPr lang="en-US" altLang="zh-CN" dirty="0"/>
          </a:p>
        </p:txBody>
      </p:sp>
      <p:pic>
        <p:nvPicPr>
          <p:cNvPr id="7" name="图片 6"/>
          <p:cNvPicPr/>
          <p:nvPr/>
        </p:nvPicPr>
        <p:blipFill>
          <a:blip r:embed="rId2"/>
          <a:stretch>
            <a:fillRect/>
          </a:stretch>
        </p:blipFill>
        <p:spPr>
          <a:xfrm>
            <a:off x="1320386" y="3352800"/>
            <a:ext cx="1931987" cy="747791"/>
          </a:xfrm>
          <a:prstGeom prst="rect">
            <a:avLst/>
          </a:prstGeom>
        </p:spPr>
      </p:pic>
      <p:pic>
        <p:nvPicPr>
          <p:cNvPr id="8" name="图片 7"/>
          <p:cNvPicPr/>
          <p:nvPr/>
        </p:nvPicPr>
        <p:blipFill>
          <a:blip r:embed="rId3">
            <a:extLst>
              <a:ext uri="{28A0092B-C50C-407E-A947-70E740481C1C}">
                <a14:useLocalDpi xmlns:a14="http://schemas.microsoft.com/office/drawing/2010/main" val="0"/>
              </a:ext>
            </a:extLst>
          </a:blip>
          <a:stretch>
            <a:fillRect/>
          </a:stretch>
        </p:blipFill>
        <p:spPr>
          <a:xfrm>
            <a:off x="4171005" y="3352800"/>
            <a:ext cx="1087173" cy="792892"/>
          </a:xfrm>
          <a:prstGeom prst="rect">
            <a:avLst/>
          </a:prstGeom>
          <a:ln>
            <a:noFill/>
          </a:ln>
          <a:effectLst>
            <a:outerShdw blurRad="292100" dist="139700" dir="2700000" algn="tl" rotWithShape="0">
              <a:srgbClr val="333333">
                <a:alpha val="65000"/>
              </a:srgbClr>
            </a:outerShdw>
          </a:effectLst>
        </p:spPr>
      </p:pic>
      <p:pic>
        <p:nvPicPr>
          <p:cNvPr id="9" name="图片 8"/>
          <p:cNvPicPr/>
          <p:nvPr/>
        </p:nvPicPr>
        <p:blipFill>
          <a:blip r:embed="rId4"/>
          <a:stretch>
            <a:fillRect/>
          </a:stretch>
        </p:blipFill>
        <p:spPr>
          <a:xfrm>
            <a:off x="6176810" y="3352800"/>
            <a:ext cx="1748463" cy="801130"/>
          </a:xfrm>
          <a:prstGeom prst="rect">
            <a:avLst/>
          </a:prstGeom>
        </p:spPr>
      </p:pic>
      <p:sp>
        <p:nvSpPr>
          <p:cNvPr id="11" name="矩形 10"/>
          <p:cNvSpPr/>
          <p:nvPr/>
        </p:nvSpPr>
        <p:spPr>
          <a:xfrm>
            <a:off x="1515952" y="4111769"/>
            <a:ext cx="1279517" cy="276999"/>
          </a:xfrm>
          <a:prstGeom prst="rect">
            <a:avLst/>
          </a:prstGeom>
        </p:spPr>
        <p:txBody>
          <a:bodyPr wrap="none">
            <a:spAutoFit/>
          </a:bodyPr>
          <a:lstStyle/>
          <a:p>
            <a:r>
              <a:rPr lang="en-US" altLang="zh-CN" dirty="0" smtClean="0">
                <a:solidFill>
                  <a:schemeClr val="tx1"/>
                </a:solidFill>
              </a:rPr>
              <a:t>Intruder </a:t>
            </a:r>
            <a:r>
              <a:rPr lang="en-US" altLang="zh-CN" dirty="0">
                <a:solidFill>
                  <a:schemeClr val="tx1"/>
                </a:solidFill>
              </a:rPr>
              <a:t>detection</a:t>
            </a:r>
            <a:endParaRPr lang="zh-CN" altLang="en-US" dirty="0">
              <a:solidFill>
                <a:schemeClr val="tx1"/>
              </a:solidFill>
            </a:endParaRPr>
          </a:p>
        </p:txBody>
      </p:sp>
      <p:sp>
        <p:nvSpPr>
          <p:cNvPr id="12" name="矩形 11"/>
          <p:cNvSpPr/>
          <p:nvPr/>
        </p:nvSpPr>
        <p:spPr>
          <a:xfrm>
            <a:off x="4121809" y="4111823"/>
            <a:ext cx="1069524" cy="276999"/>
          </a:xfrm>
          <a:prstGeom prst="rect">
            <a:avLst/>
          </a:prstGeom>
        </p:spPr>
        <p:txBody>
          <a:bodyPr wrap="none">
            <a:spAutoFit/>
          </a:bodyPr>
          <a:lstStyle/>
          <a:p>
            <a:r>
              <a:rPr lang="en-US" altLang="zh-CN" dirty="0">
                <a:solidFill>
                  <a:schemeClr val="tx1"/>
                </a:solidFill>
              </a:rPr>
              <a:t>Fall detection </a:t>
            </a:r>
            <a:endParaRPr lang="zh-CN" altLang="en-US" dirty="0">
              <a:solidFill>
                <a:schemeClr val="tx1"/>
              </a:solidFill>
            </a:endParaRPr>
          </a:p>
        </p:txBody>
      </p:sp>
      <p:sp>
        <p:nvSpPr>
          <p:cNvPr id="13" name="矩形 12"/>
          <p:cNvSpPr/>
          <p:nvPr/>
        </p:nvSpPr>
        <p:spPr>
          <a:xfrm>
            <a:off x="6349586" y="4111769"/>
            <a:ext cx="1444626" cy="276999"/>
          </a:xfrm>
          <a:prstGeom prst="rect">
            <a:avLst/>
          </a:prstGeom>
        </p:spPr>
        <p:txBody>
          <a:bodyPr wrap="none">
            <a:spAutoFit/>
          </a:bodyPr>
          <a:lstStyle/>
          <a:p>
            <a:r>
              <a:rPr lang="en-US" altLang="zh-CN" dirty="0">
                <a:solidFill>
                  <a:schemeClr val="tx1"/>
                </a:solidFill>
              </a:rPr>
              <a:t>Gesture recognition </a:t>
            </a:r>
            <a:endParaRPr lang="zh-CN" altLang="en-US" dirty="0">
              <a:solidFill>
                <a:schemeClr val="tx1"/>
              </a:solidFill>
            </a:endParaRPr>
          </a:p>
        </p:txBody>
      </p:sp>
      <p:pic>
        <p:nvPicPr>
          <p:cNvPr id="14" name="Picture 15">
            <a:extLst>
              <a:ext uri="{FF2B5EF4-FFF2-40B4-BE49-F238E27FC236}">
                <a16:creationId xmlns:a16="http://schemas.microsoft.com/office/drawing/2014/main" xmlns="" id="{C3E58751-F31A-A043-B8C0-9B0C6D2C0B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9039" y="1646211"/>
            <a:ext cx="1500560" cy="1286000"/>
          </a:xfrm>
          <a:prstGeom prst="rect">
            <a:avLst/>
          </a:prstGeom>
        </p:spPr>
      </p:pic>
      <p:sp>
        <p:nvSpPr>
          <p:cNvPr id="10" name="矩形 9"/>
          <p:cNvSpPr/>
          <p:nvPr/>
        </p:nvSpPr>
        <p:spPr>
          <a:xfrm>
            <a:off x="6384307" y="2840963"/>
            <a:ext cx="2190023" cy="276999"/>
          </a:xfrm>
          <a:prstGeom prst="rect">
            <a:avLst/>
          </a:prstGeom>
        </p:spPr>
        <p:txBody>
          <a:bodyPr wrap="none">
            <a:spAutoFit/>
          </a:bodyPr>
          <a:lstStyle/>
          <a:p>
            <a:r>
              <a:rPr lang="en-US" altLang="zh-CN" dirty="0"/>
              <a:t>An example of </a:t>
            </a:r>
            <a:r>
              <a:rPr lang="en-US" altLang="zh-CN" dirty="0" smtClean="0"/>
              <a:t>configuration [1]</a:t>
            </a:r>
            <a:endParaRPr lang="zh-CN" altLang="en-US" dirty="0"/>
          </a:p>
        </p:txBody>
      </p:sp>
    </p:spTree>
    <p:extLst>
      <p:ext uri="{BB962C8B-B14F-4D97-AF65-F5344CB8AC3E}">
        <p14:creationId xmlns:p14="http://schemas.microsoft.com/office/powerpoint/2010/main" val="1542631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Threshold </a:t>
            </a:r>
            <a:r>
              <a:rPr lang="en-US" altLang="zh-CN" dirty="0" smtClean="0"/>
              <a:t>Based Sensing Measurement </a:t>
            </a:r>
            <a:r>
              <a:rPr lang="en-US" altLang="zh-CN" dirty="0" smtClean="0"/>
              <a:t>(TBSM) </a:t>
            </a:r>
            <a:r>
              <a:rPr lang="en-US" altLang="zh-CN" dirty="0" smtClean="0"/>
              <a:t>Procedure</a:t>
            </a:r>
            <a:endParaRPr lang="zh-CN" altLang="en-US" dirty="0"/>
          </a:p>
        </p:txBody>
      </p:sp>
      <p:sp>
        <p:nvSpPr>
          <p:cNvPr id="3" name="内容占位符 2"/>
          <p:cNvSpPr>
            <a:spLocks noGrp="1"/>
          </p:cNvSpPr>
          <p:nvPr>
            <p:ph idx="1"/>
          </p:nvPr>
        </p:nvSpPr>
        <p:spPr>
          <a:xfrm>
            <a:off x="685800" y="1905001"/>
            <a:ext cx="7858125" cy="4234751"/>
          </a:xfrm>
        </p:spPr>
        <p:txBody>
          <a:bodyPr/>
          <a:lstStyle/>
          <a:p>
            <a:pPr>
              <a:spcBef>
                <a:spcPts val="600"/>
              </a:spcBef>
              <a:spcAft>
                <a:spcPts val="600"/>
              </a:spcAft>
            </a:pPr>
            <a:r>
              <a:rPr lang="en-US" altLang="zh-CN" sz="1600" dirty="0" smtClean="0"/>
              <a:t>The </a:t>
            </a:r>
            <a:r>
              <a:rPr lang="en-US" altLang="zh-CN" sz="1600" dirty="0"/>
              <a:t>TBSM procedure allows a STA to determine the sensing measurement from other STAs. </a:t>
            </a:r>
            <a:r>
              <a:rPr lang="en-US" altLang="zh-CN" sz="1600" dirty="0"/>
              <a:t>R</a:t>
            </a:r>
            <a:r>
              <a:rPr lang="en-US" altLang="zh-CN" sz="1600" dirty="0"/>
              <a:t>eferring to [2]-[4], it could be composed of the following four phases:</a:t>
            </a:r>
            <a:endParaRPr lang="en-US" altLang="zh-CN" sz="1600" dirty="0"/>
          </a:p>
          <a:p>
            <a:pPr marL="720725" indent="-365125">
              <a:buFont typeface="Wingdings" panose="05000000000000000000" pitchFamily="2" charset="2"/>
              <a:buChar char="Ø"/>
            </a:pPr>
            <a:r>
              <a:rPr lang="en-US" altLang="zh-CN" sz="1200" dirty="0" smtClean="0">
                <a:solidFill>
                  <a:srgbClr val="0070C0"/>
                </a:solidFill>
              </a:rPr>
              <a:t>Setup phase</a:t>
            </a:r>
            <a:r>
              <a:rPr lang="en-US" altLang="zh-CN" sz="1200" dirty="0">
                <a:solidFill>
                  <a:srgbClr val="0070C0"/>
                </a:solidFill>
              </a:rPr>
              <a:t>:</a:t>
            </a:r>
            <a:r>
              <a:rPr lang="en-US" altLang="zh-CN" sz="1200" dirty="0">
                <a:solidFill>
                  <a:srgbClr val="0070C0"/>
                </a:solidFill>
              </a:rPr>
              <a:t> </a:t>
            </a:r>
            <a:r>
              <a:rPr lang="en-US" altLang="zh-CN" sz="1200" b="0" dirty="0" smtClean="0"/>
              <a:t>the sensing </a:t>
            </a:r>
            <a:r>
              <a:rPr lang="en-US" altLang="zh-CN" sz="1200" b="0" dirty="0" smtClean="0"/>
              <a:t>transmitter and </a:t>
            </a:r>
            <a:r>
              <a:rPr lang="en-US" altLang="zh-CN" sz="1200" b="0" dirty="0" smtClean="0"/>
              <a:t>the sensing </a:t>
            </a:r>
            <a:r>
              <a:rPr lang="en-US" altLang="zh-CN" sz="1200" b="0" dirty="0" smtClean="0"/>
              <a:t>receivers that </a:t>
            </a:r>
            <a:r>
              <a:rPr lang="en-US" altLang="zh-CN" sz="1200" b="0" dirty="0" smtClean="0"/>
              <a:t>participate the TBSM are determined.</a:t>
            </a:r>
          </a:p>
          <a:p>
            <a:pPr marL="720725" indent="-365125">
              <a:buFont typeface="Wingdings" panose="05000000000000000000" pitchFamily="2" charset="2"/>
              <a:buChar char="Ø"/>
            </a:pPr>
            <a:r>
              <a:rPr lang="en-US" altLang="zh-CN" sz="1200" dirty="0">
                <a:solidFill>
                  <a:srgbClr val="0070C0"/>
                </a:solidFill>
              </a:rPr>
              <a:t>Measurement </a:t>
            </a:r>
            <a:r>
              <a:rPr lang="en-US" altLang="zh-CN" sz="1200" dirty="0">
                <a:solidFill>
                  <a:srgbClr val="0070C0"/>
                </a:solidFill>
              </a:rPr>
              <a:t>phase: </a:t>
            </a:r>
            <a:r>
              <a:rPr lang="en-US" altLang="zh-CN" sz="1200" b="0" dirty="0" smtClean="0"/>
              <a:t>CSI measurements are performed.</a:t>
            </a:r>
          </a:p>
          <a:p>
            <a:pPr marL="720725" indent="-365125">
              <a:buFont typeface="Wingdings" panose="05000000000000000000" pitchFamily="2" charset="2"/>
              <a:buChar char="Ø"/>
            </a:pPr>
            <a:r>
              <a:rPr lang="en-US" altLang="zh-CN" sz="1200" dirty="0">
                <a:solidFill>
                  <a:srgbClr val="0070C0"/>
                </a:solidFill>
              </a:rPr>
              <a:t>R</a:t>
            </a:r>
            <a:r>
              <a:rPr lang="en-US" altLang="zh-CN" sz="1200" dirty="0">
                <a:solidFill>
                  <a:srgbClr val="0070C0"/>
                </a:solidFill>
              </a:rPr>
              <a:t>eporting phase: </a:t>
            </a:r>
            <a:r>
              <a:rPr lang="en-US" altLang="zh-CN" sz="1200" b="0" dirty="0" smtClean="0"/>
              <a:t>if </a:t>
            </a:r>
            <a:r>
              <a:rPr lang="en-US" altLang="zh-CN" sz="1200" b="0" dirty="0"/>
              <a:t>the CSI variation meets the feedback threshold criterion, the sensing </a:t>
            </a:r>
            <a:r>
              <a:rPr lang="en-US" altLang="zh-CN" sz="1200" b="0" dirty="0" smtClean="0"/>
              <a:t>receivers </a:t>
            </a:r>
            <a:r>
              <a:rPr lang="en-US" altLang="zh-CN" sz="1200" b="0" dirty="0"/>
              <a:t>will send ACK, then the feedback will be triggered and be sent to the sensing </a:t>
            </a:r>
            <a:r>
              <a:rPr lang="en-US" altLang="zh-CN" sz="1200" b="0" dirty="0" smtClean="0"/>
              <a:t>transmitter.</a:t>
            </a:r>
            <a:endParaRPr lang="en-US" altLang="zh-CN" sz="1200" b="0" dirty="0"/>
          </a:p>
          <a:p>
            <a:pPr marL="720725" indent="-365125">
              <a:buFont typeface="Wingdings" panose="05000000000000000000" pitchFamily="2" charset="2"/>
              <a:buChar char="Ø"/>
            </a:pPr>
            <a:r>
              <a:rPr lang="en-US" altLang="zh-CN" sz="1200" dirty="0">
                <a:solidFill>
                  <a:srgbClr val="0070C0"/>
                </a:solidFill>
              </a:rPr>
              <a:t>Termination phase: </a:t>
            </a:r>
            <a:r>
              <a:rPr lang="en-US" altLang="zh-CN" sz="1200" b="0" dirty="0"/>
              <a:t>the sensing session is terminated.</a:t>
            </a:r>
          </a:p>
          <a:p>
            <a:pPr indent="342900">
              <a:buFont typeface="Wingdings" panose="05000000000000000000" pitchFamily="2" charset="2"/>
              <a:buChar char="Ø"/>
            </a:pPr>
            <a:endParaRPr lang="en-US" altLang="zh-CN" sz="1400" b="0" dirty="0" smtClean="0"/>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4</a:t>
            </a:fld>
            <a:endParaRPr lang="en-US" altLang="zh-CN"/>
          </a:p>
        </p:txBody>
      </p:sp>
      <p:sp>
        <p:nvSpPr>
          <p:cNvPr id="6" name="页脚占位符 5"/>
          <p:cNvSpPr>
            <a:spLocks noGrp="1"/>
          </p:cNvSpPr>
          <p:nvPr>
            <p:ph type="ftr" sz="quarter" idx="12"/>
          </p:nvPr>
        </p:nvSpPr>
        <p:spPr/>
        <p:txBody>
          <a:bodyPr/>
          <a:lstStyle/>
          <a:p>
            <a:pPr>
              <a:defRPr/>
            </a:pPr>
            <a:r>
              <a:rPr lang="en-US" altLang="zh-CN" dirty="0" smtClean="0"/>
              <a:t>Yingxiang Sun (Huawei)</a:t>
            </a:r>
            <a:endParaRPr lang="en-US" altLang="zh-CN" dirty="0"/>
          </a:p>
        </p:txBody>
      </p:sp>
      <p:sp>
        <p:nvSpPr>
          <p:cNvPr id="8" name="Rectangle 4"/>
          <p:cNvSpPr>
            <a:spLocks noChangeArrowheads="1"/>
          </p:cNvSpPr>
          <p:nvPr/>
        </p:nvSpPr>
        <p:spPr bwMode="auto">
          <a:xfrm>
            <a:off x="502920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1" name="矩形 10"/>
          <p:cNvSpPr/>
          <p:nvPr/>
        </p:nvSpPr>
        <p:spPr>
          <a:xfrm>
            <a:off x="878309" y="5720526"/>
            <a:ext cx="7608887" cy="738664"/>
          </a:xfrm>
          <a:prstGeom prst="rect">
            <a:avLst/>
          </a:prstGeom>
        </p:spPr>
        <p:txBody>
          <a:bodyPr wrap="square">
            <a:spAutoFit/>
          </a:bodyPr>
          <a:lstStyle/>
          <a:p>
            <a:r>
              <a:rPr lang="en-US" altLang="zh-CN" sz="1050" dirty="0" smtClean="0"/>
              <a:t>Note: </a:t>
            </a:r>
          </a:p>
          <a:p>
            <a:r>
              <a:rPr lang="en-US" altLang="zh-CN" sz="1050" dirty="0" smtClean="0"/>
              <a:t>1. Feedback thresholds configuration could be performed in the setup phase, or in the measurement phase. </a:t>
            </a:r>
          </a:p>
          <a:p>
            <a:r>
              <a:rPr lang="en-US" altLang="zh-CN" sz="1050" dirty="0" smtClean="0"/>
              <a:t>2. The comparison between the current measured CSI and the previous measured CSI could be performed in the measurement phase, or in the feedback phase. The same goes for the comparison between the CSI variation and the feedback threshold.</a:t>
            </a:r>
            <a:endParaRPr lang="zh-CN" altLang="en-US" sz="1050" dirty="0"/>
          </a:p>
        </p:txBody>
      </p:sp>
      <p:graphicFrame>
        <p:nvGraphicFramePr>
          <p:cNvPr id="13" name="对象 12"/>
          <p:cNvGraphicFramePr>
            <a:graphicFrameLocks noChangeAspect="1"/>
          </p:cNvGraphicFramePr>
          <p:nvPr>
            <p:extLst>
              <p:ext uri="{D42A27DB-BD31-4B8C-83A1-F6EECF244321}">
                <p14:modId xmlns:p14="http://schemas.microsoft.com/office/powerpoint/2010/main" val="3710122758"/>
              </p:ext>
            </p:extLst>
          </p:nvPr>
        </p:nvGraphicFramePr>
        <p:xfrm>
          <a:off x="1177911" y="3810000"/>
          <a:ext cx="6864378" cy="1966521"/>
        </p:xfrm>
        <a:graphic>
          <a:graphicData uri="http://schemas.openxmlformats.org/presentationml/2006/ole">
            <mc:AlternateContent xmlns:mc="http://schemas.openxmlformats.org/markup-compatibility/2006">
              <mc:Choice xmlns:v="urn:schemas-microsoft-com:vml" Requires="v">
                <p:oleObj spid="_x0000_s3101" name="Visio" r:id="rId3" imgW="8077258" imgH="2314575" progId="Visio.Drawing.15">
                  <p:embed/>
                </p:oleObj>
              </mc:Choice>
              <mc:Fallback>
                <p:oleObj name="Visio" r:id="rId3" imgW="8077258" imgH="2314575" progId="Visio.Drawing.15">
                  <p:embed/>
                  <p:pic>
                    <p:nvPicPr>
                      <p:cNvPr id="0" name=""/>
                      <p:cNvPicPr/>
                      <p:nvPr/>
                    </p:nvPicPr>
                    <p:blipFill>
                      <a:blip r:embed="rId4"/>
                      <a:stretch>
                        <a:fillRect/>
                      </a:stretch>
                    </p:blipFill>
                    <p:spPr>
                      <a:xfrm>
                        <a:off x="1177911" y="3810000"/>
                        <a:ext cx="6864378" cy="1966521"/>
                      </a:xfrm>
                      <a:prstGeom prst="rect">
                        <a:avLst/>
                      </a:prstGeom>
                    </p:spPr>
                  </p:pic>
                </p:oleObj>
              </mc:Fallback>
            </mc:AlternateContent>
          </a:graphicData>
        </a:graphic>
      </p:graphicFrame>
    </p:spTree>
    <p:extLst>
      <p:ext uri="{BB962C8B-B14F-4D97-AF65-F5344CB8AC3E}">
        <p14:creationId xmlns:p14="http://schemas.microsoft.com/office/powerpoint/2010/main" val="607318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5</a:t>
            </a:fld>
            <a:endParaRPr lang="en-US" altLang="zh-CN"/>
          </a:p>
        </p:txBody>
      </p:sp>
      <p:sp>
        <p:nvSpPr>
          <p:cNvPr id="6" name="页脚占位符 5"/>
          <p:cNvSpPr>
            <a:spLocks noGrp="1"/>
          </p:cNvSpPr>
          <p:nvPr>
            <p:ph type="ftr" sz="quarter" idx="12"/>
          </p:nvPr>
        </p:nvSpPr>
        <p:spPr/>
        <p:txBody>
          <a:bodyPr/>
          <a:lstStyle/>
          <a:p>
            <a:pPr>
              <a:defRPr/>
            </a:pPr>
            <a:r>
              <a:rPr lang="en-US" altLang="zh-CN" dirty="0" smtClean="0"/>
              <a:t>Yingxiang Sun (Huawei)</a:t>
            </a:r>
            <a:endParaRPr lang="en-US" altLang="zh-CN" dirty="0"/>
          </a:p>
        </p:txBody>
      </p:sp>
      <p:sp>
        <p:nvSpPr>
          <p:cNvPr id="8" name="Rectangle 4"/>
          <p:cNvSpPr>
            <a:spLocks noChangeArrowheads="1"/>
          </p:cNvSpPr>
          <p:nvPr/>
        </p:nvSpPr>
        <p:spPr bwMode="auto">
          <a:xfrm>
            <a:off x="502920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3" name="内容占位符 2"/>
          <p:cNvSpPr txBox="1">
            <a:spLocks/>
          </p:cNvSpPr>
          <p:nvPr/>
        </p:nvSpPr>
        <p:spPr bwMode="auto">
          <a:xfrm>
            <a:off x="604964" y="2055813"/>
            <a:ext cx="7924800" cy="434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600"/>
              </a:spcBef>
              <a:spcAft>
                <a:spcPts val="600"/>
              </a:spcAft>
            </a:pPr>
            <a:r>
              <a:rPr lang="en-US" altLang="zh-CN" sz="1800" dirty="0"/>
              <a:t>CSI measurement</a:t>
            </a:r>
            <a:endParaRPr lang="en-US" altLang="zh-CN" sz="1800" b="0" dirty="0"/>
          </a:p>
          <a:p>
            <a:pPr indent="342900">
              <a:buFont typeface="Wingdings" panose="05000000000000000000" pitchFamily="2" charset="2"/>
              <a:buChar char="Ø"/>
            </a:pPr>
            <a:r>
              <a:rPr lang="en-US" altLang="zh-CN" sz="1600" b="0" dirty="0"/>
              <a:t>The </a:t>
            </a:r>
            <a:r>
              <a:rPr lang="en-US" altLang="zh-CN" sz="1600" b="0" dirty="0" smtClean="0"/>
              <a:t>sensing transmitter </a:t>
            </a:r>
            <a:r>
              <a:rPr lang="en-US" altLang="zh-CN" sz="1600" b="0" dirty="0"/>
              <a:t>regularly sends NDPAs and NDPs to the </a:t>
            </a:r>
            <a:r>
              <a:rPr lang="en-US" altLang="zh-CN" sz="1600" b="0" dirty="0" smtClean="0"/>
              <a:t>sensing receivers</a:t>
            </a:r>
            <a:endParaRPr lang="en-US" altLang="zh-CN" sz="1600" b="0" dirty="0"/>
          </a:p>
          <a:p>
            <a:pPr indent="342900">
              <a:buFont typeface="Wingdings" panose="05000000000000000000" pitchFamily="2" charset="2"/>
              <a:buChar char="Ø"/>
            </a:pPr>
            <a:r>
              <a:rPr lang="en-US" altLang="zh-CN" sz="1600" b="0" dirty="0" smtClean="0"/>
              <a:t>The </a:t>
            </a:r>
            <a:r>
              <a:rPr lang="en-US" altLang="zh-CN" sz="1600" b="0" dirty="0" smtClean="0"/>
              <a:t>sensing receivers </a:t>
            </a:r>
            <a:r>
              <a:rPr lang="en-US" altLang="zh-CN" sz="1600" b="0" dirty="0" smtClean="0"/>
              <a:t>perform </a:t>
            </a:r>
            <a:r>
              <a:rPr lang="en-US" altLang="zh-CN" sz="1600" b="0" dirty="0"/>
              <a:t>CSI </a:t>
            </a:r>
            <a:r>
              <a:rPr lang="en-US" altLang="zh-CN" sz="1600" b="0" dirty="0" smtClean="0"/>
              <a:t>measurements </a:t>
            </a:r>
            <a:r>
              <a:rPr lang="en-US" altLang="zh-CN" sz="1600" b="0" dirty="0"/>
              <a:t>after receiving the NDPs sent by the </a:t>
            </a:r>
            <a:r>
              <a:rPr lang="en-US" altLang="zh-CN" sz="1600" b="0" dirty="0" smtClean="0"/>
              <a:t>sensing transmitter.</a:t>
            </a:r>
            <a:endParaRPr lang="en-US" altLang="zh-CN" sz="1600" b="0" dirty="0"/>
          </a:p>
          <a:p>
            <a:pPr marL="720000" indent="-285750">
              <a:buFont typeface="Times New Roman" panose="02020603050405020304" pitchFamily="18" charset="0"/>
              <a:buChar char="̶"/>
            </a:pPr>
            <a:endParaRPr lang="en-US" altLang="zh-CN" sz="1600" b="0" dirty="0"/>
          </a:p>
          <a:p>
            <a:pPr marL="720000" indent="-285750">
              <a:buFont typeface="Times New Roman" panose="02020603050405020304" pitchFamily="18" charset="0"/>
              <a:buChar char="̶"/>
            </a:pPr>
            <a:endParaRPr lang="en-US" altLang="zh-CN" sz="1600" b="0" dirty="0"/>
          </a:p>
          <a:p>
            <a:pPr indent="342900">
              <a:buFont typeface="Wingdings" panose="05000000000000000000" pitchFamily="2" charset="2"/>
              <a:buChar char="Ø"/>
            </a:pPr>
            <a:endParaRPr lang="en-US" altLang="zh-CN" sz="1400" b="0" kern="0" dirty="0" smtClean="0"/>
          </a:p>
        </p:txBody>
      </p:sp>
      <p:sp>
        <p:nvSpPr>
          <p:cNvPr id="16" name="标题 1"/>
          <p:cNvSpPr>
            <a:spLocks noGrp="1"/>
          </p:cNvSpPr>
          <p:nvPr>
            <p:ph type="title"/>
          </p:nvPr>
        </p:nvSpPr>
        <p:spPr>
          <a:xfrm>
            <a:off x="685800" y="685800"/>
            <a:ext cx="7772400" cy="1066800"/>
          </a:xfrm>
        </p:spPr>
        <p:txBody>
          <a:bodyPr/>
          <a:lstStyle/>
          <a:p>
            <a:r>
              <a:rPr lang="en-US" altLang="zh-CN" dirty="0" smtClean="0">
                <a:solidFill>
                  <a:schemeClr val="tx1"/>
                </a:solidFill>
              </a:rPr>
              <a:t>Measurement phase</a:t>
            </a:r>
            <a:endParaRPr lang="zh-CN" altLang="en-US" dirty="0">
              <a:solidFill>
                <a:schemeClr val="tx1"/>
              </a:solidFill>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1436601711"/>
              </p:ext>
            </p:extLst>
          </p:nvPr>
        </p:nvGraphicFramePr>
        <p:xfrm>
          <a:off x="753313" y="3581400"/>
          <a:ext cx="7713573" cy="2209800"/>
        </p:xfrm>
        <a:graphic>
          <a:graphicData uri="http://schemas.openxmlformats.org/presentationml/2006/ole">
            <mc:AlternateContent xmlns:mc="http://schemas.openxmlformats.org/markup-compatibility/2006">
              <mc:Choice xmlns:v="urn:schemas-microsoft-com:vml" Requires="v">
                <p:oleObj spid="_x0000_s5149" name="Visio" r:id="rId3" imgW="8077258" imgH="2314575" progId="Visio.Drawing.15">
                  <p:embed/>
                </p:oleObj>
              </mc:Choice>
              <mc:Fallback>
                <p:oleObj name="Visio" r:id="rId3" imgW="8077258" imgH="2314575" progId="Visio.Drawing.15">
                  <p:embed/>
                  <p:pic>
                    <p:nvPicPr>
                      <p:cNvPr id="0" name=""/>
                      <p:cNvPicPr/>
                      <p:nvPr/>
                    </p:nvPicPr>
                    <p:blipFill>
                      <a:blip r:embed="rId4"/>
                      <a:stretch>
                        <a:fillRect/>
                      </a:stretch>
                    </p:blipFill>
                    <p:spPr>
                      <a:xfrm>
                        <a:off x="753313" y="3581400"/>
                        <a:ext cx="7713573" cy="2209800"/>
                      </a:xfrm>
                      <a:prstGeom prst="rect">
                        <a:avLst/>
                      </a:prstGeom>
                    </p:spPr>
                  </p:pic>
                </p:oleObj>
              </mc:Fallback>
            </mc:AlternateContent>
          </a:graphicData>
        </a:graphic>
      </p:graphicFrame>
    </p:spTree>
    <p:extLst>
      <p:ext uri="{BB962C8B-B14F-4D97-AF65-F5344CB8AC3E}">
        <p14:creationId xmlns:p14="http://schemas.microsoft.com/office/powerpoint/2010/main" val="1622424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5499750" y="1841428"/>
            <a:ext cx="3110441" cy="1816174"/>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 name="内容占位符 2"/>
          <p:cNvSpPr>
            <a:spLocks noGrp="1"/>
          </p:cNvSpPr>
          <p:nvPr>
            <p:ph idx="1"/>
          </p:nvPr>
        </p:nvSpPr>
        <p:spPr>
          <a:xfrm>
            <a:off x="685801" y="1722990"/>
            <a:ext cx="4691490" cy="2163210"/>
          </a:xfrm>
        </p:spPr>
        <p:txBody>
          <a:bodyPr/>
          <a:lstStyle/>
          <a:p>
            <a:pPr>
              <a:spcBef>
                <a:spcPts val="600"/>
              </a:spcBef>
              <a:spcAft>
                <a:spcPts val="0"/>
              </a:spcAft>
            </a:pPr>
            <a:r>
              <a:rPr lang="en-US" altLang="zh-CN" sz="1400" dirty="0" smtClean="0"/>
              <a:t>Feedback criterion</a:t>
            </a:r>
            <a:endParaRPr lang="en-US" altLang="zh-CN" sz="1400" b="0" dirty="0"/>
          </a:p>
          <a:p>
            <a:pPr indent="342900">
              <a:buFont typeface="Wingdings" panose="05000000000000000000" pitchFamily="2" charset="2"/>
              <a:buChar char="Ø"/>
            </a:pPr>
            <a:r>
              <a:rPr lang="en-US" altLang="zh-CN" sz="1200" b="0" dirty="0" smtClean="0"/>
              <a:t>The feedback criterion could be </a:t>
            </a:r>
            <a:r>
              <a:rPr lang="el-GR" altLang="zh-CN" sz="1200" b="0" dirty="0" smtClean="0"/>
              <a:t>Δ</a:t>
            </a:r>
            <a:r>
              <a:rPr lang="en-US" altLang="zh-CN" sz="1200" b="0" baseline="-25000" dirty="0"/>
              <a:t>CSI</a:t>
            </a:r>
            <a:r>
              <a:rPr lang="en-US" altLang="zh-CN" sz="1200" b="0" dirty="0" smtClean="0"/>
              <a:t> </a:t>
            </a:r>
            <a:r>
              <a:rPr lang="en-US" altLang="zh-CN" sz="1200" b="0" dirty="0"/>
              <a:t>≥ </a:t>
            </a:r>
            <a:r>
              <a:rPr lang="ja-JP" altLang="zh-CN" sz="1200" b="0" dirty="0" smtClean="0"/>
              <a:t>Δ</a:t>
            </a:r>
            <a:r>
              <a:rPr lang="en-US" altLang="zh-CN" sz="1200" b="0" baseline="-25000" dirty="0" err="1"/>
              <a:t>CSI_th</a:t>
            </a:r>
            <a:r>
              <a:rPr lang="en-US" altLang="zh-CN" sz="1200" b="0" baseline="-25000" dirty="0"/>
              <a:t> </a:t>
            </a:r>
            <a:r>
              <a:rPr lang="en-US" altLang="zh-CN" sz="1200" b="0" dirty="0" smtClean="0"/>
              <a:t>or </a:t>
            </a:r>
            <a:r>
              <a:rPr lang="el-GR" altLang="zh-CN" sz="1200" b="0" dirty="0"/>
              <a:t>Δ</a:t>
            </a:r>
            <a:r>
              <a:rPr lang="en-US" altLang="zh-CN" sz="1200" b="0" baseline="-25000" dirty="0"/>
              <a:t>CSI</a:t>
            </a:r>
            <a:r>
              <a:rPr lang="en-US" altLang="zh-CN" sz="1200" b="0" dirty="0"/>
              <a:t> ≤</a:t>
            </a:r>
            <a:r>
              <a:rPr lang="ja-JP" altLang="zh-CN" sz="1200" b="0" dirty="0" smtClean="0"/>
              <a:t>Δ</a:t>
            </a:r>
            <a:r>
              <a:rPr lang="en-US" altLang="zh-CN" sz="1200" b="0" baseline="-25000" dirty="0" err="1" smtClean="0"/>
              <a:t>CSI_th</a:t>
            </a:r>
            <a:r>
              <a:rPr lang="en-US" altLang="zh-CN" sz="1200" b="0" dirty="0" smtClean="0"/>
              <a:t>, depending on the measurement that quantitatively </a:t>
            </a:r>
            <a:r>
              <a:rPr lang="en-US" altLang="zh-CN" sz="1200" b="0" dirty="0"/>
              <a:t>evaluate</a:t>
            </a:r>
            <a:r>
              <a:rPr lang="en-US" altLang="zh-CN" sz="1200" b="0" dirty="0" smtClean="0"/>
              <a:t> </a:t>
            </a:r>
            <a:r>
              <a:rPr lang="el-GR" altLang="zh-CN" sz="1200" b="0" dirty="0"/>
              <a:t>Δ</a:t>
            </a:r>
            <a:r>
              <a:rPr lang="en-US" altLang="zh-CN" sz="1200" b="0" baseline="-25000" dirty="0" smtClean="0"/>
              <a:t>CSI</a:t>
            </a:r>
            <a:r>
              <a:rPr lang="en-US" altLang="zh-CN" sz="1200" b="0" dirty="0" smtClean="0"/>
              <a:t>, </a:t>
            </a:r>
            <a:r>
              <a:rPr lang="en-US" altLang="zh-CN" sz="1200" b="0" dirty="0"/>
              <a:t>where the CSI variation </a:t>
            </a:r>
            <a:r>
              <a:rPr lang="el-GR" altLang="zh-CN" sz="1200" b="0" dirty="0"/>
              <a:t>Δ</a:t>
            </a:r>
            <a:r>
              <a:rPr lang="en-US" altLang="zh-CN" sz="1200" b="0" baseline="-25000" dirty="0"/>
              <a:t>CSI</a:t>
            </a:r>
            <a:r>
              <a:rPr lang="en-US" altLang="zh-CN" sz="1200" b="0" dirty="0"/>
              <a:t> is the difference between the current CSI and the previous </a:t>
            </a:r>
            <a:r>
              <a:rPr lang="en-US" altLang="zh-CN" sz="1200" b="0" dirty="0" smtClean="0"/>
              <a:t>CSI, </a:t>
            </a:r>
            <a:r>
              <a:rPr lang="ja-JP" altLang="zh-CN" sz="1200" b="0" dirty="0"/>
              <a:t>Δ</a:t>
            </a:r>
            <a:r>
              <a:rPr lang="en-US" altLang="zh-CN" sz="1200" b="0" baseline="-25000" dirty="0" err="1"/>
              <a:t>CSI_th</a:t>
            </a:r>
            <a:r>
              <a:rPr lang="en-US" altLang="zh-CN" sz="1200" b="0" dirty="0"/>
              <a:t> </a:t>
            </a:r>
            <a:r>
              <a:rPr lang="en-US" altLang="zh-CN" sz="1200" b="0" dirty="0" smtClean="0"/>
              <a:t>is the </a:t>
            </a:r>
            <a:r>
              <a:rPr lang="en-US" altLang="zh-CN" sz="1200" b="0" dirty="0"/>
              <a:t>threshold </a:t>
            </a:r>
            <a:r>
              <a:rPr lang="en-US" altLang="zh-CN" sz="1200" b="0" dirty="0" smtClean="0"/>
              <a:t>of </a:t>
            </a:r>
            <a:r>
              <a:rPr lang="en-US" altLang="zh-CN" sz="1200" b="0" dirty="0"/>
              <a:t>CSI </a:t>
            </a:r>
            <a:r>
              <a:rPr lang="en-US" altLang="zh-CN" sz="1200" b="0" dirty="0" smtClean="0"/>
              <a:t>variation.</a:t>
            </a:r>
          </a:p>
          <a:p>
            <a:pPr indent="342900">
              <a:buFont typeface="Wingdings" panose="05000000000000000000" pitchFamily="2" charset="2"/>
              <a:buChar char="Ø"/>
            </a:pPr>
            <a:r>
              <a:rPr lang="en-US" altLang="zh-CN" sz="1200" b="0" dirty="0" smtClean="0"/>
              <a:t>For example, </a:t>
            </a:r>
            <a:r>
              <a:rPr lang="el-GR" altLang="zh-CN" sz="1200" b="0" dirty="0" smtClean="0"/>
              <a:t>Δ</a:t>
            </a:r>
            <a:r>
              <a:rPr lang="en-US" altLang="zh-CN" sz="1200" b="0" baseline="-25000" dirty="0"/>
              <a:t>CSI</a:t>
            </a:r>
            <a:r>
              <a:rPr lang="en-US" altLang="zh-CN" sz="1200" b="0" dirty="0" smtClean="0"/>
              <a:t> could </a:t>
            </a:r>
            <a:r>
              <a:rPr lang="en-US" altLang="zh-CN" sz="1200" b="0" dirty="0"/>
              <a:t>be </a:t>
            </a:r>
            <a:r>
              <a:rPr lang="en-US" altLang="zh-CN" sz="1200" b="0" dirty="0" smtClean="0"/>
              <a:t>evaluated by time-reversal </a:t>
            </a:r>
            <a:r>
              <a:rPr lang="en-US" altLang="zh-CN" sz="1200" b="0" dirty="0"/>
              <a:t>resonating strength (TRRS) </a:t>
            </a:r>
            <a:r>
              <a:rPr lang="en-US" altLang="zh-CN" sz="1200" b="0" dirty="0" smtClean="0"/>
              <a:t>[5]. The </a:t>
            </a:r>
            <a:r>
              <a:rPr lang="en-US" altLang="zh-CN" sz="1200" b="0" dirty="0" smtClean="0"/>
              <a:t>TRRS </a:t>
            </a:r>
            <a:r>
              <a:rPr lang="en-US" altLang="zh-CN" sz="1200" b="0" dirty="0" smtClean="0"/>
              <a:t>is more </a:t>
            </a:r>
            <a:r>
              <a:rPr lang="en-US" altLang="zh-CN" sz="1200" b="0" dirty="0"/>
              <a:t>robust compared to conventional correlation </a:t>
            </a:r>
            <a:r>
              <a:rPr lang="en-US" altLang="zh-CN" sz="1200" b="0" dirty="0" smtClean="0"/>
              <a:t>coefficients, since it takes </a:t>
            </a:r>
            <a:r>
              <a:rPr lang="en-US" altLang="zh-CN" sz="1200" b="0" dirty="0"/>
              <a:t>the maximum </a:t>
            </a:r>
            <a:r>
              <a:rPr lang="en-US" altLang="zh-CN" sz="1200" b="0" dirty="0" smtClean="0"/>
              <a:t>value of the correlation coefficients.</a:t>
            </a:r>
          </a:p>
          <a:p>
            <a:pPr marL="720000" indent="-285750">
              <a:buFont typeface="Times New Roman" panose="02020603050405020304" pitchFamily="18" charset="0"/>
              <a:buChar char="̶"/>
            </a:pPr>
            <a:endParaRPr lang="en-US" altLang="zh-CN" sz="1200" b="0" dirty="0" smtClean="0"/>
          </a:p>
          <a:p>
            <a:pPr marL="720000" indent="-285750">
              <a:buFont typeface="Times New Roman" panose="02020603050405020304" pitchFamily="18" charset="0"/>
              <a:buChar char="̶"/>
            </a:pPr>
            <a:endParaRPr lang="en-US" altLang="zh-CN" sz="1800" b="0" dirty="0" smtClean="0"/>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6</a:t>
            </a:fld>
            <a:endParaRPr lang="en-US" altLang="zh-CN"/>
          </a:p>
        </p:txBody>
      </p:sp>
      <p:sp>
        <p:nvSpPr>
          <p:cNvPr id="6" name="页脚占位符 5"/>
          <p:cNvSpPr>
            <a:spLocks noGrp="1"/>
          </p:cNvSpPr>
          <p:nvPr>
            <p:ph type="ftr" sz="quarter" idx="12"/>
          </p:nvPr>
        </p:nvSpPr>
        <p:spPr/>
        <p:txBody>
          <a:bodyPr/>
          <a:lstStyle/>
          <a:p>
            <a:pPr>
              <a:defRPr/>
            </a:pPr>
            <a:r>
              <a:rPr lang="en-US" altLang="zh-CN" dirty="0" smtClean="0"/>
              <a:t>Yingxiang Sun (Huawei)</a:t>
            </a:r>
            <a:endParaRPr lang="en-US" altLang="zh-CN" dirty="0"/>
          </a:p>
        </p:txBody>
      </p:sp>
      <p:sp>
        <p:nvSpPr>
          <p:cNvPr id="8" name="Rectangle 4"/>
          <p:cNvSpPr>
            <a:spLocks noChangeArrowheads="1"/>
          </p:cNvSpPr>
          <p:nvPr/>
        </p:nvSpPr>
        <p:spPr bwMode="auto">
          <a:xfrm>
            <a:off x="502920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7" name="矩形 6"/>
          <p:cNvSpPr/>
          <p:nvPr/>
        </p:nvSpPr>
        <p:spPr>
          <a:xfrm>
            <a:off x="762000" y="3581400"/>
            <a:ext cx="7924799" cy="861774"/>
          </a:xfrm>
          <a:prstGeom prst="rect">
            <a:avLst/>
          </a:prstGeom>
        </p:spPr>
        <p:txBody>
          <a:bodyPr wrap="square">
            <a:spAutoFit/>
          </a:bodyPr>
          <a:lstStyle/>
          <a:p>
            <a:r>
              <a:rPr lang="en-US" altLang="zh-CN" sz="1000" b="1" dirty="0" smtClean="0"/>
              <a:t>Note</a:t>
            </a:r>
            <a:r>
              <a:rPr lang="zh-CN" altLang="en-US" sz="1000" dirty="0" smtClean="0"/>
              <a:t>：</a:t>
            </a:r>
            <a:r>
              <a:rPr lang="en-US" altLang="zh-CN" sz="1000" dirty="0" smtClean="0"/>
              <a:t>Two optional thresholds could also be set as feedback criterion:</a:t>
            </a:r>
          </a:p>
          <a:p>
            <a:r>
              <a:rPr lang="en-US" altLang="zh-CN" sz="1000" dirty="0" smtClean="0"/>
              <a:t>1. The threshold </a:t>
            </a:r>
            <a:r>
              <a:rPr lang="en-US" altLang="zh-CN" sz="1000" dirty="0"/>
              <a:t>of the number of channel changes </a:t>
            </a:r>
            <a:r>
              <a:rPr lang="en-US" altLang="zh-CN" sz="1000" dirty="0" err="1" smtClean="0"/>
              <a:t>N</a:t>
            </a:r>
            <a:r>
              <a:rPr lang="en-US" altLang="zh-CN" sz="1000" baseline="-25000" dirty="0" err="1" smtClean="0"/>
              <a:t>ch_th</a:t>
            </a:r>
            <a:r>
              <a:rPr lang="en-US" altLang="zh-CN" sz="1000" dirty="0" smtClean="0"/>
              <a:t> :</a:t>
            </a:r>
            <a:r>
              <a:rPr lang="en-US" altLang="zh-CN" sz="1000" dirty="0"/>
              <a:t> we may hope a </a:t>
            </a:r>
            <a:r>
              <a:rPr lang="en-US" altLang="zh-CN" sz="1000" dirty="0" smtClean="0"/>
              <a:t>sensing receiver </a:t>
            </a:r>
            <a:r>
              <a:rPr lang="en-US" altLang="zh-CN" sz="1000" dirty="0" smtClean="0"/>
              <a:t>sends </a:t>
            </a:r>
            <a:r>
              <a:rPr lang="en-US" altLang="zh-CN" sz="1000" dirty="0"/>
              <a:t>the measurement results </a:t>
            </a:r>
            <a:r>
              <a:rPr lang="en-US" altLang="zh-CN" sz="1000" dirty="0" smtClean="0"/>
              <a:t>from </a:t>
            </a:r>
            <a:r>
              <a:rPr lang="en-US" altLang="zh-CN" sz="1000" dirty="0"/>
              <a:t>multiple channel changes at one </a:t>
            </a:r>
            <a:r>
              <a:rPr lang="en-US" altLang="zh-CN" sz="1000" dirty="0" smtClean="0"/>
              <a:t>time, the threshold can adjust </a:t>
            </a:r>
            <a:r>
              <a:rPr lang="en-US" altLang="zh-CN" sz="1000" dirty="0"/>
              <a:t>how often </a:t>
            </a:r>
            <a:r>
              <a:rPr lang="en-US" altLang="zh-CN" sz="1000" dirty="0" smtClean="0"/>
              <a:t>the feedback happens.</a:t>
            </a:r>
          </a:p>
          <a:p>
            <a:r>
              <a:rPr lang="en-US" altLang="zh-CN" sz="1000" dirty="0" smtClean="0"/>
              <a:t>2. The threshold </a:t>
            </a:r>
            <a:r>
              <a:rPr lang="en-US" altLang="zh-CN" sz="1000" dirty="0"/>
              <a:t>of the number of channel measurement </a:t>
            </a:r>
            <a:r>
              <a:rPr lang="en-US" altLang="zh-CN" sz="1000" dirty="0" err="1" smtClean="0"/>
              <a:t>N</a:t>
            </a:r>
            <a:r>
              <a:rPr lang="en-US" altLang="zh-CN" sz="1000" baseline="-25000" dirty="0" err="1" smtClean="0"/>
              <a:t>mea_th</a:t>
            </a:r>
            <a:r>
              <a:rPr lang="en-US" altLang="zh-CN" sz="1000" dirty="0"/>
              <a:t> : enables regularly feedback in a period of time regardless of </a:t>
            </a:r>
            <a:r>
              <a:rPr lang="en-US" altLang="zh-CN" sz="1000" dirty="0" smtClean="0"/>
              <a:t>the </a:t>
            </a:r>
            <a:r>
              <a:rPr lang="en-US" altLang="zh-CN" sz="1000" dirty="0"/>
              <a:t>feedback </a:t>
            </a:r>
            <a:r>
              <a:rPr lang="en-US" altLang="zh-CN" sz="1000" dirty="0" smtClean="0"/>
              <a:t>criterion satisfied, the threshold can help to avoid </a:t>
            </a:r>
            <a:r>
              <a:rPr lang="en-US" altLang="zh-CN" sz="1000" dirty="0"/>
              <a:t>the case that no response in a long period of </a:t>
            </a:r>
            <a:r>
              <a:rPr lang="en-US" altLang="zh-CN" sz="1000" dirty="0" smtClean="0"/>
              <a:t>time.</a:t>
            </a:r>
            <a:endParaRPr lang="en-US" altLang="zh-CN" sz="1000" dirty="0">
              <a:solidFill>
                <a:srgbClr val="FF0000"/>
              </a:solidFill>
            </a:endParaRPr>
          </a:p>
        </p:txBody>
      </p:sp>
      <p:pic>
        <p:nvPicPr>
          <p:cNvPr id="12" name="图片 11"/>
          <p:cNvPicPr>
            <a:picLocks noChangeAspect="1"/>
          </p:cNvPicPr>
          <p:nvPr/>
        </p:nvPicPr>
        <p:blipFill>
          <a:blip r:embed="rId3"/>
          <a:stretch>
            <a:fillRect/>
          </a:stretch>
        </p:blipFill>
        <p:spPr>
          <a:xfrm>
            <a:off x="5499751" y="1902967"/>
            <a:ext cx="3110441" cy="1731505"/>
          </a:xfrm>
          <a:prstGeom prst="rect">
            <a:avLst/>
          </a:prstGeom>
        </p:spPr>
      </p:pic>
      <p:sp>
        <p:nvSpPr>
          <p:cNvPr id="16" name="标题 1"/>
          <p:cNvSpPr>
            <a:spLocks noGrp="1"/>
          </p:cNvSpPr>
          <p:nvPr>
            <p:ph type="title"/>
          </p:nvPr>
        </p:nvSpPr>
        <p:spPr>
          <a:xfrm>
            <a:off x="685800" y="685800"/>
            <a:ext cx="7772400" cy="1066800"/>
          </a:xfrm>
        </p:spPr>
        <p:txBody>
          <a:bodyPr/>
          <a:lstStyle/>
          <a:p>
            <a:r>
              <a:rPr lang="en-US" altLang="zh-CN" dirty="0" smtClean="0">
                <a:solidFill>
                  <a:srgbClr val="FF0000"/>
                </a:solidFill>
              </a:rPr>
              <a:t>Reporting</a:t>
            </a:r>
            <a:r>
              <a:rPr lang="en-US" altLang="zh-CN" dirty="0" smtClean="0">
                <a:solidFill>
                  <a:schemeClr val="tx1"/>
                </a:solidFill>
              </a:rPr>
              <a:t> </a:t>
            </a:r>
            <a:r>
              <a:rPr lang="en-US" altLang="zh-CN" dirty="0">
                <a:solidFill>
                  <a:schemeClr val="tx1"/>
                </a:solidFill>
              </a:rPr>
              <a:t>phase </a:t>
            </a:r>
            <a:r>
              <a:rPr lang="en-US" altLang="zh-CN" dirty="0" smtClean="0">
                <a:solidFill>
                  <a:schemeClr val="tx1"/>
                </a:solidFill>
              </a:rPr>
              <a:t>(1/3)</a:t>
            </a:r>
            <a:endParaRPr lang="zh-CN" altLang="en-US" dirty="0">
              <a:solidFill>
                <a:schemeClr val="tx1"/>
              </a:solidFill>
            </a:endParaRPr>
          </a:p>
        </p:txBody>
      </p:sp>
      <p:graphicFrame>
        <p:nvGraphicFramePr>
          <p:cNvPr id="15" name="对象 14"/>
          <p:cNvGraphicFramePr>
            <a:graphicFrameLocks noChangeAspect="1"/>
          </p:cNvGraphicFramePr>
          <p:nvPr>
            <p:extLst>
              <p:ext uri="{D42A27DB-BD31-4B8C-83A1-F6EECF244321}">
                <p14:modId xmlns:p14="http://schemas.microsoft.com/office/powerpoint/2010/main" val="2338094313"/>
              </p:ext>
            </p:extLst>
          </p:nvPr>
        </p:nvGraphicFramePr>
        <p:xfrm>
          <a:off x="1177911" y="4496265"/>
          <a:ext cx="6864378" cy="1966521"/>
        </p:xfrm>
        <a:graphic>
          <a:graphicData uri="http://schemas.openxmlformats.org/presentationml/2006/ole">
            <mc:AlternateContent xmlns:mc="http://schemas.openxmlformats.org/markup-compatibility/2006">
              <mc:Choice xmlns:v="urn:schemas-microsoft-com:vml" Requires="v">
                <p:oleObj spid="_x0000_s6173" name="Visio" r:id="rId4" imgW="8077258" imgH="2314575" progId="Visio.Drawing.15">
                  <p:embed/>
                </p:oleObj>
              </mc:Choice>
              <mc:Fallback>
                <p:oleObj name="Visio" r:id="rId4" imgW="8077258" imgH="2314575" progId="Visio.Drawing.15">
                  <p:embed/>
                  <p:pic>
                    <p:nvPicPr>
                      <p:cNvPr id="0" name=""/>
                      <p:cNvPicPr/>
                      <p:nvPr/>
                    </p:nvPicPr>
                    <p:blipFill>
                      <a:blip r:embed="rId5"/>
                      <a:stretch>
                        <a:fillRect/>
                      </a:stretch>
                    </p:blipFill>
                    <p:spPr>
                      <a:xfrm>
                        <a:off x="1177911" y="4496265"/>
                        <a:ext cx="6864378" cy="1966521"/>
                      </a:xfrm>
                      <a:prstGeom prst="rect">
                        <a:avLst/>
                      </a:prstGeom>
                    </p:spPr>
                  </p:pic>
                </p:oleObj>
              </mc:Fallback>
            </mc:AlternateContent>
          </a:graphicData>
        </a:graphic>
      </p:graphicFrame>
    </p:spTree>
    <p:extLst>
      <p:ext uri="{BB962C8B-B14F-4D97-AF65-F5344CB8AC3E}">
        <p14:creationId xmlns:p14="http://schemas.microsoft.com/office/powerpoint/2010/main" val="705876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FF0000"/>
                </a:solidFill>
              </a:rPr>
              <a:t>Reporting</a:t>
            </a:r>
            <a:r>
              <a:rPr lang="en-US" altLang="zh-CN" dirty="0" smtClean="0"/>
              <a:t> </a:t>
            </a:r>
            <a:r>
              <a:rPr lang="en-US" altLang="zh-CN" dirty="0"/>
              <a:t>phase </a:t>
            </a:r>
            <a:r>
              <a:rPr lang="en-US" altLang="zh-CN" dirty="0" smtClean="0"/>
              <a:t>(2/3)</a:t>
            </a:r>
            <a:endParaRPr lang="zh-CN" altLang="en-US" dirty="0"/>
          </a:p>
        </p:txBody>
      </p:sp>
      <p:sp>
        <p:nvSpPr>
          <p:cNvPr id="3" name="内容占位符 2"/>
          <p:cNvSpPr>
            <a:spLocks noGrp="1"/>
          </p:cNvSpPr>
          <p:nvPr>
            <p:ph idx="1"/>
          </p:nvPr>
        </p:nvSpPr>
        <p:spPr>
          <a:xfrm>
            <a:off x="685800" y="1600200"/>
            <a:ext cx="7772400" cy="4495800"/>
          </a:xfrm>
        </p:spPr>
        <p:txBody>
          <a:bodyPr/>
          <a:lstStyle/>
          <a:p>
            <a:pPr algn="just">
              <a:spcBef>
                <a:spcPts val="600"/>
              </a:spcBef>
              <a:spcAft>
                <a:spcPts val="600"/>
              </a:spcAft>
            </a:pPr>
            <a:r>
              <a:rPr lang="en-US" altLang="zh-CN" sz="1600" dirty="0" smtClean="0"/>
              <a:t>Feedback request and feedback trigger</a:t>
            </a:r>
            <a:endParaRPr lang="en-US" altLang="zh-CN" sz="1600" b="0" dirty="0"/>
          </a:p>
          <a:p>
            <a:pPr indent="342900" algn="just">
              <a:buFont typeface="Wingdings" panose="05000000000000000000" pitchFamily="2" charset="2"/>
              <a:buChar char="Ø"/>
            </a:pPr>
            <a:r>
              <a:rPr lang="en-US" altLang="zh-CN" sz="1400" b="0" dirty="0">
                <a:solidFill>
                  <a:srgbClr val="FF0000"/>
                </a:solidFill>
              </a:rPr>
              <a:t>The </a:t>
            </a:r>
            <a:r>
              <a:rPr lang="en-US" altLang="zh-CN" sz="1400" b="0" dirty="0" smtClean="0">
                <a:solidFill>
                  <a:srgbClr val="FF0000"/>
                </a:solidFill>
              </a:rPr>
              <a:t>sensing receiver </a:t>
            </a:r>
            <a:r>
              <a:rPr lang="en-US" altLang="zh-CN" sz="1400" b="0" dirty="0" smtClean="0">
                <a:solidFill>
                  <a:srgbClr val="FF0000"/>
                </a:solidFill>
              </a:rPr>
              <a:t>regularly </a:t>
            </a:r>
            <a:r>
              <a:rPr lang="en-US" altLang="zh-CN" sz="1400" b="0" dirty="0">
                <a:solidFill>
                  <a:srgbClr val="FF0000"/>
                </a:solidFill>
              </a:rPr>
              <a:t>sends </a:t>
            </a:r>
            <a:r>
              <a:rPr lang="en-US" altLang="zh-CN" sz="1400" b="0" dirty="0" smtClean="0">
                <a:solidFill>
                  <a:srgbClr val="FF0000"/>
                </a:solidFill>
              </a:rPr>
              <a:t>feedback requests </a:t>
            </a:r>
            <a:r>
              <a:rPr lang="en-US" altLang="zh-CN" sz="1400" b="0" dirty="0">
                <a:solidFill>
                  <a:srgbClr val="FF0000"/>
                </a:solidFill>
              </a:rPr>
              <a:t>to the </a:t>
            </a:r>
            <a:r>
              <a:rPr lang="en-US" altLang="zh-CN" sz="1400" b="0" dirty="0" smtClean="0">
                <a:solidFill>
                  <a:srgbClr val="FF0000"/>
                </a:solidFill>
              </a:rPr>
              <a:t>sensing transmitter. </a:t>
            </a:r>
            <a:r>
              <a:rPr lang="en-US" altLang="zh-CN" sz="1400" b="0" dirty="0">
                <a:solidFill>
                  <a:srgbClr val="FF0000"/>
                </a:solidFill>
              </a:rPr>
              <a:t>The </a:t>
            </a:r>
            <a:r>
              <a:rPr lang="en-US" altLang="zh-CN" sz="1400" b="0" dirty="0">
                <a:solidFill>
                  <a:srgbClr val="FF0000"/>
                </a:solidFill>
              </a:rPr>
              <a:t>sensing receiver </a:t>
            </a:r>
            <a:r>
              <a:rPr lang="en-US" altLang="zh-CN" sz="1400" b="0" dirty="0">
                <a:solidFill>
                  <a:srgbClr val="FF0000"/>
                </a:solidFill>
              </a:rPr>
              <a:t>that </a:t>
            </a:r>
            <a:r>
              <a:rPr lang="en-US" altLang="zh-CN" sz="1400" b="0" dirty="0" smtClean="0">
                <a:solidFill>
                  <a:srgbClr val="FF0000"/>
                </a:solidFill>
              </a:rPr>
              <a:t>meets </a:t>
            </a:r>
            <a:r>
              <a:rPr lang="en-US" altLang="zh-CN" sz="1400" b="0" dirty="0">
                <a:solidFill>
                  <a:srgbClr val="FF0000"/>
                </a:solidFill>
              </a:rPr>
              <a:t>the feedback criterion will send ACK to indicate they</a:t>
            </a:r>
            <a:r>
              <a:rPr lang="en-US" altLang="zh-CN" sz="1400" b="0" dirty="0" smtClean="0">
                <a:solidFill>
                  <a:srgbClr val="FF0000"/>
                </a:solidFill>
              </a:rPr>
              <a:t> will perform feedback. Then </a:t>
            </a:r>
            <a:r>
              <a:rPr lang="en-US" altLang="zh-CN" sz="1400" b="0" dirty="0">
                <a:solidFill>
                  <a:srgbClr val="FF0000"/>
                </a:solidFill>
              </a:rPr>
              <a:t>the </a:t>
            </a:r>
            <a:r>
              <a:rPr lang="en-US" altLang="zh-CN" sz="1400" b="0" dirty="0">
                <a:solidFill>
                  <a:srgbClr val="FF0000"/>
                </a:solidFill>
              </a:rPr>
              <a:t>sensing transmitter</a:t>
            </a:r>
            <a:r>
              <a:rPr lang="en-US" altLang="zh-CN" sz="1400" b="0" dirty="0">
                <a:solidFill>
                  <a:srgbClr val="FF0000"/>
                </a:solidFill>
              </a:rPr>
              <a:t> </a:t>
            </a:r>
            <a:r>
              <a:rPr lang="en-US" altLang="zh-CN" sz="1400" b="0" dirty="0" smtClean="0">
                <a:solidFill>
                  <a:srgbClr val="FF0000"/>
                </a:solidFill>
              </a:rPr>
              <a:t>will trigger the </a:t>
            </a:r>
            <a:r>
              <a:rPr lang="en-US" altLang="zh-CN" sz="1400" b="0" dirty="0">
                <a:solidFill>
                  <a:srgbClr val="FF0000"/>
                </a:solidFill>
              </a:rPr>
              <a:t>sensing </a:t>
            </a:r>
            <a:r>
              <a:rPr lang="en-US" altLang="zh-CN" sz="1400" b="0" dirty="0" smtClean="0">
                <a:solidFill>
                  <a:srgbClr val="FF0000"/>
                </a:solidFill>
              </a:rPr>
              <a:t>receivers </a:t>
            </a:r>
            <a:r>
              <a:rPr lang="en-US" altLang="zh-CN" sz="1400" b="0" dirty="0" smtClean="0">
                <a:solidFill>
                  <a:srgbClr val="FF0000"/>
                </a:solidFill>
              </a:rPr>
              <a:t>those are with </a:t>
            </a:r>
            <a:r>
              <a:rPr lang="en-US" altLang="zh-CN" sz="1400" b="0" dirty="0" smtClean="0">
                <a:solidFill>
                  <a:srgbClr val="FF0000"/>
                </a:solidFill>
              </a:rPr>
              <a:t>the feedback </a:t>
            </a:r>
            <a:r>
              <a:rPr lang="en-US" altLang="zh-CN" sz="1400" b="0" dirty="0" smtClean="0">
                <a:solidFill>
                  <a:srgbClr val="FF0000"/>
                </a:solidFill>
              </a:rPr>
              <a:t>intention to perform feedback.</a:t>
            </a:r>
          </a:p>
          <a:p>
            <a:pPr marL="900000" indent="-285750" algn="just">
              <a:buFont typeface="Times New Roman" panose="02020603050405020304" pitchFamily="18" charset="0"/>
              <a:buChar char="̶"/>
            </a:pPr>
            <a:r>
              <a:rPr lang="en-US" altLang="zh-CN" sz="1200" b="0" dirty="0" smtClean="0"/>
              <a:t>The current measured CSI would be stored to compare </a:t>
            </a:r>
            <a:r>
              <a:rPr lang="en-US" altLang="zh-CN" sz="1200" b="0" dirty="0"/>
              <a:t>with the result of CSI measurement </a:t>
            </a:r>
            <a:r>
              <a:rPr lang="en-US" altLang="zh-CN" sz="1200" b="0" dirty="0" smtClean="0"/>
              <a:t>performed </a:t>
            </a:r>
            <a:r>
              <a:rPr lang="en-US" altLang="zh-CN" sz="1200" b="0" dirty="0"/>
              <a:t>next </a:t>
            </a:r>
            <a:r>
              <a:rPr lang="en-US" altLang="zh-CN" sz="1200" b="0" dirty="0" smtClean="0"/>
              <a:t>time.</a:t>
            </a:r>
          </a:p>
          <a:p>
            <a:pPr marL="900000" indent="-285750" algn="just">
              <a:buFont typeface="Times New Roman" panose="02020603050405020304" pitchFamily="18" charset="0"/>
              <a:buChar char="̶"/>
            </a:pPr>
            <a:r>
              <a:rPr lang="en-US" altLang="zh-CN" sz="1200" b="0" dirty="0" smtClean="0"/>
              <a:t>Some other information could </a:t>
            </a:r>
            <a:r>
              <a:rPr lang="en-US" altLang="zh-CN" sz="1200" b="0" dirty="0"/>
              <a:t>be stored depending on </a:t>
            </a:r>
            <a:r>
              <a:rPr lang="en-US" altLang="zh-CN" sz="1200" b="0" dirty="0" smtClean="0"/>
              <a:t>need, e.g., the final result(referred to the </a:t>
            </a:r>
            <a:r>
              <a:rPr lang="en-US" altLang="zh-CN" sz="1200" b="0" dirty="0"/>
              <a:t>final information that need to know, such as range, velocity, angle, </a:t>
            </a:r>
            <a:r>
              <a:rPr lang="en-US" altLang="zh-CN" sz="1200" b="0" dirty="0" smtClean="0"/>
              <a:t>and etc</a:t>
            </a:r>
            <a:r>
              <a:rPr lang="en-US" altLang="zh-CN" sz="1200" b="0" dirty="0"/>
              <a:t>.), </a:t>
            </a:r>
            <a:r>
              <a:rPr lang="en-US" altLang="zh-CN" sz="1200" b="0" dirty="0" smtClean="0"/>
              <a:t>the </a:t>
            </a:r>
            <a:r>
              <a:rPr lang="en-US" altLang="zh-CN" sz="1200" b="0" dirty="0"/>
              <a:t>compressed </a:t>
            </a:r>
            <a:r>
              <a:rPr lang="en-US" altLang="zh-CN" sz="1200" b="0" dirty="0" smtClean="0"/>
              <a:t>CSI (might be the compressed beamforming feedback matrix or the compressed matrix by other compressing methods), and etc.</a:t>
            </a:r>
          </a:p>
          <a:p>
            <a:pPr marL="900000" indent="-285750" algn="just">
              <a:buFont typeface="Times New Roman" panose="02020603050405020304" pitchFamily="18" charset="0"/>
              <a:buChar char="̶"/>
            </a:pPr>
            <a:r>
              <a:rPr lang="en-US" altLang="zh-CN" sz="1200" b="0" dirty="0" smtClean="0"/>
              <a:t>The </a:t>
            </a:r>
            <a:r>
              <a:rPr lang="en-US" altLang="zh-CN" sz="1200" b="0" dirty="0" smtClean="0"/>
              <a:t>sensing receiver</a:t>
            </a:r>
            <a:r>
              <a:rPr lang="en-US" altLang="zh-CN" sz="1200" b="0" dirty="0" smtClean="0"/>
              <a:t> </a:t>
            </a:r>
            <a:r>
              <a:rPr lang="en-US" altLang="zh-CN" sz="1200" b="0" dirty="0" smtClean="0"/>
              <a:t>would feed back the NDP or the CSI or the compressed CSI or the final result.</a:t>
            </a:r>
          </a:p>
          <a:p>
            <a:pPr algn="just">
              <a:spcBef>
                <a:spcPts val="600"/>
              </a:spcBef>
              <a:spcAft>
                <a:spcPts val="600"/>
              </a:spcAft>
            </a:pPr>
            <a:endParaRPr lang="en-US" altLang="zh-CN" sz="1800" dirty="0" smtClean="0"/>
          </a:p>
          <a:p>
            <a:pPr indent="342900" algn="just">
              <a:buFont typeface="Wingdings" panose="05000000000000000000" pitchFamily="2" charset="2"/>
              <a:buChar char="Ø"/>
            </a:pPr>
            <a:endParaRPr lang="en-US" altLang="zh-CN" sz="1600" b="0" dirty="0" smtClean="0"/>
          </a:p>
          <a:p>
            <a:pPr indent="342900" algn="just">
              <a:buFont typeface="Wingdings" panose="05000000000000000000" pitchFamily="2" charset="2"/>
              <a:buChar char="Ø"/>
            </a:pPr>
            <a:endParaRPr lang="en-US" altLang="zh-CN" sz="1600" b="0" dirty="0" smtClean="0"/>
          </a:p>
          <a:p>
            <a:pPr indent="0" algn="just">
              <a:buNone/>
            </a:pPr>
            <a:endParaRPr lang="en-US" altLang="zh-CN" sz="1600" b="0" dirty="0" smtClean="0"/>
          </a:p>
          <a:p>
            <a:pPr indent="342900" algn="just">
              <a:buFont typeface="Wingdings" panose="05000000000000000000" pitchFamily="2" charset="2"/>
              <a:buChar char="Ø"/>
            </a:pPr>
            <a:endParaRPr lang="en-US" altLang="zh-CN" sz="1600" b="0" dirty="0"/>
          </a:p>
          <a:p>
            <a:pPr indent="342900" algn="just">
              <a:buFont typeface="Wingdings" panose="05000000000000000000" pitchFamily="2" charset="2"/>
              <a:buChar char="Ø"/>
            </a:pPr>
            <a:endParaRPr lang="en-US" altLang="zh-CN" sz="2000" b="0" dirty="0" smtClean="0"/>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7</a:t>
            </a:fld>
            <a:endParaRPr lang="en-US" altLang="zh-CN"/>
          </a:p>
        </p:txBody>
      </p:sp>
      <p:sp>
        <p:nvSpPr>
          <p:cNvPr id="6" name="页脚占位符 5"/>
          <p:cNvSpPr>
            <a:spLocks noGrp="1"/>
          </p:cNvSpPr>
          <p:nvPr>
            <p:ph type="ftr" sz="quarter" idx="12"/>
          </p:nvPr>
        </p:nvSpPr>
        <p:spPr/>
        <p:txBody>
          <a:bodyPr/>
          <a:lstStyle/>
          <a:p>
            <a:pPr>
              <a:defRPr/>
            </a:pPr>
            <a:r>
              <a:rPr lang="en-US" altLang="zh-CN" dirty="0" smtClean="0"/>
              <a:t>Yingxiang Sun (Huawei)</a:t>
            </a:r>
            <a:endParaRPr lang="en-US" altLang="zh-CN" dirty="0"/>
          </a:p>
        </p:txBody>
      </p:sp>
      <p:graphicFrame>
        <p:nvGraphicFramePr>
          <p:cNvPr id="13" name="对象 12"/>
          <p:cNvGraphicFramePr>
            <a:graphicFrameLocks noChangeAspect="1"/>
          </p:cNvGraphicFramePr>
          <p:nvPr>
            <p:extLst>
              <p:ext uri="{D42A27DB-BD31-4B8C-83A1-F6EECF244321}">
                <p14:modId xmlns:p14="http://schemas.microsoft.com/office/powerpoint/2010/main" val="3518991631"/>
              </p:ext>
            </p:extLst>
          </p:nvPr>
        </p:nvGraphicFramePr>
        <p:xfrm>
          <a:off x="1177911" y="4419600"/>
          <a:ext cx="6864378" cy="1966521"/>
        </p:xfrm>
        <a:graphic>
          <a:graphicData uri="http://schemas.openxmlformats.org/presentationml/2006/ole">
            <mc:AlternateContent xmlns:mc="http://schemas.openxmlformats.org/markup-compatibility/2006">
              <mc:Choice xmlns:v="urn:schemas-microsoft-com:vml" Requires="v">
                <p:oleObj spid="_x0000_s7197" name="Visio" r:id="rId3" imgW="8077258" imgH="2314575" progId="Visio.Drawing.15">
                  <p:embed/>
                </p:oleObj>
              </mc:Choice>
              <mc:Fallback>
                <p:oleObj name="Visio" r:id="rId3" imgW="8077258" imgH="2314575" progId="Visio.Drawing.15">
                  <p:embed/>
                  <p:pic>
                    <p:nvPicPr>
                      <p:cNvPr id="0" name=""/>
                      <p:cNvPicPr/>
                      <p:nvPr/>
                    </p:nvPicPr>
                    <p:blipFill>
                      <a:blip r:embed="rId4"/>
                      <a:stretch>
                        <a:fillRect/>
                      </a:stretch>
                    </p:blipFill>
                    <p:spPr>
                      <a:xfrm>
                        <a:off x="1177911" y="4419600"/>
                        <a:ext cx="6864378" cy="1966521"/>
                      </a:xfrm>
                      <a:prstGeom prst="rect">
                        <a:avLst/>
                      </a:prstGeom>
                    </p:spPr>
                  </p:pic>
                </p:oleObj>
              </mc:Fallback>
            </mc:AlternateContent>
          </a:graphicData>
        </a:graphic>
      </p:graphicFrame>
    </p:spTree>
    <p:extLst>
      <p:ext uri="{BB962C8B-B14F-4D97-AF65-F5344CB8AC3E}">
        <p14:creationId xmlns:p14="http://schemas.microsoft.com/office/powerpoint/2010/main" val="4020096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FF0000"/>
                </a:solidFill>
              </a:rPr>
              <a:t>Reporting</a:t>
            </a:r>
            <a:r>
              <a:rPr lang="en-US" altLang="zh-CN" dirty="0" smtClean="0"/>
              <a:t> phase (3/3)</a:t>
            </a:r>
            <a:endParaRPr lang="zh-CN" altLang="en-US" dirty="0"/>
          </a:p>
        </p:txBody>
      </p:sp>
      <p:sp>
        <p:nvSpPr>
          <p:cNvPr id="3" name="内容占位符 2"/>
          <p:cNvSpPr>
            <a:spLocks noGrp="1"/>
          </p:cNvSpPr>
          <p:nvPr>
            <p:ph idx="1"/>
          </p:nvPr>
        </p:nvSpPr>
        <p:spPr>
          <a:xfrm>
            <a:off x="675685" y="1808472"/>
            <a:ext cx="7772400" cy="4495800"/>
          </a:xfrm>
        </p:spPr>
        <p:txBody>
          <a:bodyPr/>
          <a:lstStyle/>
          <a:p>
            <a:pPr>
              <a:spcBef>
                <a:spcPts val="600"/>
              </a:spcBef>
              <a:spcAft>
                <a:spcPts val="600"/>
              </a:spcAft>
            </a:pPr>
            <a:r>
              <a:rPr lang="en-US" altLang="zh-CN" sz="1600" dirty="0" smtClean="0"/>
              <a:t>The </a:t>
            </a:r>
            <a:r>
              <a:rPr lang="en-US" altLang="zh-CN" sz="1600" dirty="0" smtClean="0"/>
              <a:t>sensing transmitter </a:t>
            </a:r>
            <a:r>
              <a:rPr lang="en-US" altLang="zh-CN" sz="1600" dirty="0" smtClean="0"/>
              <a:t>will perform </a:t>
            </a:r>
            <a:r>
              <a:rPr lang="en-US" altLang="zh-CN" sz="1600" dirty="0"/>
              <a:t>one of the following operations depending on the feedback </a:t>
            </a:r>
            <a:r>
              <a:rPr lang="en-US" altLang="zh-CN" sz="1600" dirty="0" smtClean="0"/>
              <a:t>sent from the </a:t>
            </a:r>
            <a:r>
              <a:rPr lang="en-US" altLang="zh-CN" sz="1600" dirty="0" smtClean="0"/>
              <a:t>sensing receivers:</a:t>
            </a:r>
            <a:endParaRPr lang="en-US" altLang="zh-CN" sz="1600" b="0" dirty="0" smtClean="0">
              <a:solidFill>
                <a:srgbClr val="FF0000"/>
              </a:solidFill>
            </a:endParaRPr>
          </a:p>
          <a:p>
            <a:pPr indent="342900">
              <a:buFont typeface="Wingdings" panose="05000000000000000000" pitchFamily="2" charset="2"/>
              <a:buChar char="Ø"/>
            </a:pPr>
            <a:r>
              <a:rPr lang="en-US" altLang="zh-CN" sz="1400" b="0" dirty="0" smtClean="0"/>
              <a:t>If the feedback is NDP, </a:t>
            </a:r>
            <a:r>
              <a:rPr lang="en-US" altLang="zh-CN" sz="1400" b="0" dirty="0"/>
              <a:t>the </a:t>
            </a:r>
            <a:r>
              <a:rPr lang="en-US" altLang="zh-CN" sz="1400" b="0" dirty="0"/>
              <a:t>sensing transmitter</a:t>
            </a:r>
            <a:r>
              <a:rPr lang="en-US" altLang="zh-CN" sz="1400" b="0" dirty="0"/>
              <a:t> </a:t>
            </a:r>
            <a:r>
              <a:rPr lang="en-US" altLang="zh-CN" sz="1400" b="0" dirty="0" smtClean="0"/>
              <a:t>performs sensing measurement if needed.</a:t>
            </a:r>
          </a:p>
          <a:p>
            <a:pPr indent="342900">
              <a:buFont typeface="Wingdings" panose="05000000000000000000" pitchFamily="2" charset="2"/>
              <a:buChar char="Ø"/>
            </a:pPr>
            <a:r>
              <a:rPr lang="en-US" altLang="zh-CN" sz="1400" b="0" dirty="0" smtClean="0"/>
              <a:t>If </a:t>
            </a:r>
            <a:r>
              <a:rPr lang="en-US" altLang="zh-CN" sz="1400" b="0" dirty="0"/>
              <a:t>the feedback is</a:t>
            </a:r>
            <a:r>
              <a:rPr lang="en-US" altLang="zh-CN" sz="1400" b="0" dirty="0" smtClean="0"/>
              <a:t> the final result of sensing, no further computing is needed.</a:t>
            </a:r>
          </a:p>
          <a:p>
            <a:pPr indent="342900">
              <a:buFont typeface="Wingdings" panose="05000000000000000000" pitchFamily="2" charset="2"/>
              <a:buChar char="Ø"/>
            </a:pPr>
            <a:r>
              <a:rPr lang="en-US" altLang="zh-CN" sz="1400" b="0" dirty="0" smtClean="0"/>
              <a:t>If </a:t>
            </a:r>
            <a:r>
              <a:rPr lang="en-US" altLang="zh-CN" sz="1400" b="0" dirty="0"/>
              <a:t>the feedback is</a:t>
            </a:r>
            <a:r>
              <a:rPr lang="en-US" altLang="zh-CN" sz="1400" b="0" dirty="0" smtClean="0"/>
              <a:t> the CSI</a:t>
            </a:r>
            <a:r>
              <a:rPr lang="en-US" altLang="zh-CN" sz="1400" b="0" dirty="0"/>
              <a:t>, </a:t>
            </a:r>
            <a:r>
              <a:rPr lang="en-US" altLang="zh-CN" sz="1400" b="0" dirty="0"/>
              <a:t>the </a:t>
            </a:r>
            <a:r>
              <a:rPr lang="en-US" altLang="zh-CN" sz="1400" b="0" dirty="0"/>
              <a:t>sensing transmitter</a:t>
            </a:r>
            <a:r>
              <a:rPr lang="en-US" altLang="zh-CN" sz="1400" b="0" dirty="0"/>
              <a:t> performs </a:t>
            </a:r>
            <a:r>
              <a:rPr lang="en-US" altLang="zh-CN" sz="1400" b="0" dirty="0" smtClean="0"/>
              <a:t>some </a:t>
            </a:r>
            <a:r>
              <a:rPr lang="en-US" altLang="zh-CN" sz="1400" b="0" dirty="0"/>
              <a:t>subsequent computing </a:t>
            </a:r>
            <a:r>
              <a:rPr lang="en-US" altLang="zh-CN" sz="1400" b="0" dirty="0" smtClean="0"/>
              <a:t>based on the CSI if needed.</a:t>
            </a:r>
            <a:endParaRPr lang="en-US" altLang="zh-CN" sz="1400" b="0" dirty="0"/>
          </a:p>
          <a:p>
            <a:pPr indent="342900">
              <a:buFont typeface="Wingdings" panose="05000000000000000000" pitchFamily="2" charset="2"/>
              <a:buChar char="Ø"/>
            </a:pPr>
            <a:r>
              <a:rPr lang="en-US" altLang="zh-CN" sz="1400" b="0" dirty="0"/>
              <a:t>If the feedback is</a:t>
            </a:r>
            <a:r>
              <a:rPr lang="en-US" altLang="zh-CN" sz="1400" b="0" dirty="0" smtClean="0"/>
              <a:t> the compressed </a:t>
            </a:r>
            <a:r>
              <a:rPr lang="en-US" altLang="zh-CN" sz="1400" b="0" dirty="0"/>
              <a:t>CSI, </a:t>
            </a:r>
            <a:r>
              <a:rPr lang="en-US" altLang="zh-CN" sz="1400" b="0" dirty="0" smtClean="0"/>
              <a:t>the </a:t>
            </a:r>
            <a:r>
              <a:rPr lang="en-US" altLang="zh-CN" sz="1400" b="0" dirty="0"/>
              <a:t>sensing transmitter </a:t>
            </a:r>
            <a:r>
              <a:rPr lang="en-US" altLang="zh-CN" sz="1400" b="0" dirty="0" smtClean="0"/>
              <a:t>reconstructs </a:t>
            </a:r>
            <a:r>
              <a:rPr lang="en-US" altLang="zh-CN" sz="1400" b="0" dirty="0"/>
              <a:t>the CSI </a:t>
            </a:r>
            <a:r>
              <a:rPr lang="en-US" altLang="zh-CN" sz="1400" b="0" dirty="0" smtClean="0"/>
              <a:t>and then performs some </a:t>
            </a:r>
            <a:r>
              <a:rPr lang="en-US" altLang="zh-CN" sz="1400" b="0" dirty="0"/>
              <a:t>subsequent computing based on the reconstructed CSI if </a:t>
            </a:r>
            <a:r>
              <a:rPr lang="en-US" altLang="zh-CN" sz="1400" b="0" dirty="0" smtClean="0"/>
              <a:t>needed.</a:t>
            </a:r>
            <a:endParaRPr lang="en-US" altLang="zh-CN" sz="2000" b="0" dirty="0" smtClean="0"/>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8</a:t>
            </a:fld>
            <a:endParaRPr lang="en-US" altLang="zh-CN"/>
          </a:p>
        </p:txBody>
      </p:sp>
      <p:sp>
        <p:nvSpPr>
          <p:cNvPr id="6" name="页脚占位符 5"/>
          <p:cNvSpPr>
            <a:spLocks noGrp="1"/>
          </p:cNvSpPr>
          <p:nvPr>
            <p:ph type="ftr" sz="quarter" idx="12"/>
          </p:nvPr>
        </p:nvSpPr>
        <p:spPr/>
        <p:txBody>
          <a:bodyPr/>
          <a:lstStyle/>
          <a:p>
            <a:pPr>
              <a:defRPr/>
            </a:pPr>
            <a:r>
              <a:rPr lang="en-US" altLang="zh-CN" dirty="0" smtClean="0"/>
              <a:t>Yingxiang Sun (Huawei)</a:t>
            </a:r>
            <a:endParaRPr lang="en-US" altLang="zh-CN" dirty="0"/>
          </a:p>
        </p:txBody>
      </p:sp>
      <p:graphicFrame>
        <p:nvGraphicFramePr>
          <p:cNvPr id="11" name="对象 10"/>
          <p:cNvGraphicFramePr>
            <a:graphicFrameLocks noChangeAspect="1"/>
          </p:cNvGraphicFramePr>
          <p:nvPr>
            <p:extLst>
              <p:ext uri="{D42A27DB-BD31-4B8C-83A1-F6EECF244321}">
                <p14:modId xmlns:p14="http://schemas.microsoft.com/office/powerpoint/2010/main" val="1302336814"/>
              </p:ext>
            </p:extLst>
          </p:nvPr>
        </p:nvGraphicFramePr>
        <p:xfrm>
          <a:off x="1177911" y="4496265"/>
          <a:ext cx="6864378" cy="1966521"/>
        </p:xfrm>
        <a:graphic>
          <a:graphicData uri="http://schemas.openxmlformats.org/presentationml/2006/ole">
            <mc:AlternateContent xmlns:mc="http://schemas.openxmlformats.org/markup-compatibility/2006">
              <mc:Choice xmlns:v="urn:schemas-microsoft-com:vml" Requires="v">
                <p:oleObj spid="_x0000_s8221" name="Visio" r:id="rId3" imgW="8077258" imgH="2314575" progId="Visio.Drawing.15">
                  <p:embed/>
                </p:oleObj>
              </mc:Choice>
              <mc:Fallback>
                <p:oleObj name="Visio" r:id="rId3" imgW="8077258" imgH="2314575" progId="Visio.Drawing.15">
                  <p:embed/>
                  <p:pic>
                    <p:nvPicPr>
                      <p:cNvPr id="0" name=""/>
                      <p:cNvPicPr/>
                      <p:nvPr/>
                    </p:nvPicPr>
                    <p:blipFill>
                      <a:blip r:embed="rId4"/>
                      <a:stretch>
                        <a:fillRect/>
                      </a:stretch>
                    </p:blipFill>
                    <p:spPr>
                      <a:xfrm>
                        <a:off x="1177911" y="4496265"/>
                        <a:ext cx="6864378" cy="1966521"/>
                      </a:xfrm>
                      <a:prstGeom prst="rect">
                        <a:avLst/>
                      </a:prstGeom>
                    </p:spPr>
                  </p:pic>
                </p:oleObj>
              </mc:Fallback>
            </mc:AlternateContent>
          </a:graphicData>
        </a:graphic>
      </p:graphicFrame>
    </p:spTree>
    <p:extLst>
      <p:ext uri="{BB962C8B-B14F-4D97-AF65-F5344CB8AC3E}">
        <p14:creationId xmlns:p14="http://schemas.microsoft.com/office/powerpoint/2010/main" val="1333353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Threshold </a:t>
            </a:r>
            <a:r>
              <a:rPr lang="en-US" altLang="zh-CN" dirty="0" smtClean="0"/>
              <a:t>Based Sensing Measurement </a:t>
            </a:r>
            <a:r>
              <a:rPr lang="en-US" altLang="zh-CN" dirty="0"/>
              <a:t>(TBSM</a:t>
            </a:r>
            <a:r>
              <a:rPr lang="en-US" altLang="zh-CN" dirty="0">
                <a:solidFill>
                  <a:schemeClr val="tx1"/>
                </a:solidFill>
              </a:rPr>
              <a:t>) </a:t>
            </a:r>
            <a:r>
              <a:rPr lang="en-US" altLang="zh-CN" dirty="0" smtClean="0">
                <a:solidFill>
                  <a:schemeClr val="tx1"/>
                </a:solidFill>
              </a:rPr>
              <a:t>Benefits</a:t>
            </a:r>
            <a:endParaRPr lang="zh-CN" altLang="en-US" dirty="0">
              <a:solidFill>
                <a:schemeClr val="tx1"/>
              </a:solidFill>
            </a:endParaRPr>
          </a:p>
        </p:txBody>
      </p:sp>
      <p:sp>
        <p:nvSpPr>
          <p:cNvPr id="3" name="内容占位符 2"/>
          <p:cNvSpPr>
            <a:spLocks noGrp="1"/>
          </p:cNvSpPr>
          <p:nvPr>
            <p:ph idx="1"/>
          </p:nvPr>
        </p:nvSpPr>
        <p:spPr>
          <a:xfrm>
            <a:off x="685800" y="2057400"/>
            <a:ext cx="7772400" cy="4038599"/>
          </a:xfrm>
        </p:spPr>
        <p:txBody>
          <a:bodyPr/>
          <a:lstStyle/>
          <a:p>
            <a:pPr>
              <a:spcBef>
                <a:spcPts val="600"/>
              </a:spcBef>
              <a:spcAft>
                <a:spcPts val="600"/>
              </a:spcAft>
            </a:pPr>
            <a:r>
              <a:rPr lang="en-US" altLang="zh-CN" sz="1800" dirty="0" smtClean="0"/>
              <a:t>Benefits</a:t>
            </a:r>
            <a:endParaRPr lang="en-US" altLang="zh-CN" sz="1800" b="0" dirty="0" smtClean="0"/>
          </a:p>
          <a:p>
            <a:pPr indent="342900">
              <a:buFont typeface="Wingdings" panose="05000000000000000000" pitchFamily="2" charset="2"/>
              <a:buChar char="Ø"/>
            </a:pPr>
            <a:r>
              <a:rPr lang="en-US" altLang="zh-CN" sz="1600" b="0" dirty="0" smtClean="0"/>
              <a:t>Reduce the overhead of feedback </a:t>
            </a:r>
          </a:p>
          <a:p>
            <a:pPr marL="987425" indent="-177800">
              <a:buFont typeface="Times New Roman" panose="02020603050405020304" pitchFamily="18" charset="0"/>
              <a:buChar char="̶"/>
            </a:pPr>
            <a:r>
              <a:rPr lang="en-US" altLang="zh-CN" sz="1600" b="0" dirty="0" smtClean="0"/>
              <a:t>Reduce the </a:t>
            </a:r>
            <a:r>
              <a:rPr lang="en-US" altLang="zh-CN" sz="1600" b="0" dirty="0"/>
              <a:t>number </a:t>
            </a:r>
            <a:r>
              <a:rPr lang="en-US" altLang="zh-CN" sz="1600" b="0" dirty="0" smtClean="0"/>
              <a:t>of feedbacks </a:t>
            </a:r>
            <a:r>
              <a:rPr lang="en-US" altLang="zh-CN" sz="1600" b="0" dirty="0"/>
              <a:t>from </a:t>
            </a:r>
            <a:r>
              <a:rPr lang="en-US" altLang="zh-CN" sz="1600" b="0" dirty="0" smtClean="0"/>
              <a:t>the </a:t>
            </a:r>
            <a:r>
              <a:rPr lang="en-US" altLang="zh-CN" sz="1600" b="0" dirty="0" smtClean="0"/>
              <a:t>sensing receiver</a:t>
            </a:r>
            <a:r>
              <a:rPr lang="en-US" altLang="zh-CN" sz="1600" b="0" dirty="0" smtClean="0"/>
              <a:t> </a:t>
            </a:r>
            <a:r>
              <a:rPr lang="en-US" altLang="zh-CN" sz="1600" b="0" dirty="0"/>
              <a:t>to </a:t>
            </a:r>
            <a:r>
              <a:rPr lang="en-US" altLang="zh-CN" sz="1600" b="0" dirty="0" smtClean="0"/>
              <a:t>the </a:t>
            </a:r>
            <a:r>
              <a:rPr lang="en-US" altLang="zh-CN" sz="1600" b="0" dirty="0" smtClean="0"/>
              <a:t>sensing transmitter, </a:t>
            </a:r>
            <a:r>
              <a:rPr lang="en-US" altLang="zh-CN" sz="1600" b="0" dirty="0" smtClean="0"/>
              <a:t>by configuring the threshold </a:t>
            </a:r>
            <a:r>
              <a:rPr lang="en-US" altLang="zh-CN" sz="1600" b="0" dirty="0"/>
              <a:t>of CSI variation </a:t>
            </a:r>
            <a:r>
              <a:rPr lang="ja-JP" altLang="zh-CN" sz="1600" b="0" dirty="0"/>
              <a:t>Δ</a:t>
            </a:r>
            <a:r>
              <a:rPr lang="en-US" altLang="zh-CN" sz="1600" b="0" baseline="-25000" dirty="0" err="1" smtClean="0"/>
              <a:t>CSI_th</a:t>
            </a:r>
            <a:endParaRPr lang="en-US" altLang="zh-CN" sz="1600" b="0" dirty="0" smtClean="0"/>
          </a:p>
          <a:p>
            <a:pPr marL="987425" indent="-177800">
              <a:spcAft>
                <a:spcPts val="600"/>
              </a:spcAft>
              <a:buFont typeface="Times New Roman" panose="02020603050405020304" pitchFamily="18" charset="0"/>
              <a:buChar char="̶"/>
            </a:pPr>
            <a:r>
              <a:rPr lang="en-US" altLang="zh-CN" sz="1600" b="0" dirty="0" smtClean="0"/>
              <a:t>Reduce the payload of feedback </a:t>
            </a:r>
            <a:r>
              <a:rPr lang="en-US" altLang="zh-CN" sz="1600" b="0" dirty="0"/>
              <a:t>every </a:t>
            </a:r>
            <a:r>
              <a:rPr lang="en-US" altLang="zh-CN" sz="1600" b="0" dirty="0" smtClean="0"/>
              <a:t>time, by sending NDP or compressed CSI</a:t>
            </a:r>
          </a:p>
          <a:p>
            <a:pPr indent="342900">
              <a:spcBef>
                <a:spcPts val="600"/>
              </a:spcBef>
              <a:buFont typeface="Wingdings" panose="05000000000000000000" pitchFamily="2" charset="2"/>
              <a:buChar char="Ø"/>
            </a:pPr>
            <a:r>
              <a:rPr lang="en-US" altLang="zh-CN" sz="1600" b="0" dirty="0" smtClean="0"/>
              <a:t>Quantitatively </a:t>
            </a:r>
            <a:r>
              <a:rPr lang="en-US" altLang="zh-CN" sz="1600" b="0" dirty="0"/>
              <a:t>evaluate the CSI </a:t>
            </a:r>
            <a:r>
              <a:rPr lang="en-US" altLang="zh-CN" sz="1600" b="0" dirty="0" smtClean="0"/>
              <a:t>variation</a:t>
            </a:r>
          </a:p>
          <a:p>
            <a:pPr marL="987425" indent="-177800">
              <a:spcAft>
                <a:spcPts val="600"/>
              </a:spcAft>
              <a:buFont typeface="Times New Roman" panose="02020603050405020304" pitchFamily="18" charset="0"/>
              <a:buChar char="̶"/>
            </a:pPr>
            <a:r>
              <a:rPr lang="en-US" altLang="zh-CN" sz="1600" b="0" dirty="0"/>
              <a:t>By some evaluation criterion, such as time-reversal resonating strength (TRRS) </a:t>
            </a:r>
          </a:p>
          <a:p>
            <a:pPr indent="342900">
              <a:spcBef>
                <a:spcPts val="600"/>
              </a:spcBef>
              <a:buFont typeface="Wingdings" panose="05000000000000000000" pitchFamily="2" charset="2"/>
              <a:buChar char="Ø"/>
            </a:pPr>
            <a:r>
              <a:rPr lang="en-US" altLang="zh-CN" sz="1600" b="0" dirty="0" smtClean="0"/>
              <a:t>Adjust how often to feed back when channel changes, if needed</a:t>
            </a:r>
            <a:endParaRPr lang="en-US" altLang="zh-CN" sz="1600" b="0" dirty="0"/>
          </a:p>
          <a:p>
            <a:pPr marL="987425" indent="-177800">
              <a:spcAft>
                <a:spcPts val="600"/>
              </a:spcAft>
              <a:buFont typeface="Times New Roman" panose="02020603050405020304" pitchFamily="18" charset="0"/>
              <a:buChar char="̶"/>
            </a:pPr>
            <a:r>
              <a:rPr lang="en-US" altLang="zh-CN" sz="1600" b="0" dirty="0"/>
              <a:t>B</a:t>
            </a:r>
            <a:r>
              <a:rPr lang="en-US" altLang="zh-CN" sz="1600" b="0" dirty="0" smtClean="0"/>
              <a:t>y </a:t>
            </a:r>
            <a:r>
              <a:rPr lang="en-US" altLang="zh-CN" sz="1600" b="0" dirty="0"/>
              <a:t>configuring </a:t>
            </a:r>
            <a:r>
              <a:rPr lang="en-US" altLang="zh-CN" sz="1600" b="0" dirty="0" smtClean="0"/>
              <a:t>the </a:t>
            </a:r>
            <a:r>
              <a:rPr lang="en-US" altLang="zh-CN" sz="1600" b="0" dirty="0"/>
              <a:t>threshold of the number of channel changes </a:t>
            </a:r>
            <a:r>
              <a:rPr lang="en-US" altLang="zh-CN" sz="1600" b="0" dirty="0" err="1"/>
              <a:t>N</a:t>
            </a:r>
            <a:r>
              <a:rPr lang="en-US" altLang="zh-CN" sz="1600" b="0" baseline="-25000" dirty="0" err="1"/>
              <a:t>ch_th</a:t>
            </a:r>
            <a:r>
              <a:rPr lang="en-US" altLang="zh-CN" sz="1600" b="0" dirty="0"/>
              <a:t> </a:t>
            </a:r>
          </a:p>
          <a:p>
            <a:pPr indent="342900">
              <a:spcBef>
                <a:spcPts val="600"/>
              </a:spcBef>
              <a:buFont typeface="Wingdings" panose="05000000000000000000" pitchFamily="2" charset="2"/>
              <a:buChar char="Ø"/>
            </a:pPr>
            <a:r>
              <a:rPr lang="en-US" altLang="zh-CN" sz="1600" b="0" dirty="0" smtClean="0"/>
              <a:t>Avoid the case that no response in a long period of time</a:t>
            </a:r>
          </a:p>
          <a:p>
            <a:pPr marL="987425" indent="-177800">
              <a:buFont typeface="Times New Roman" panose="02020603050405020304" pitchFamily="18" charset="0"/>
              <a:buChar char="̶"/>
            </a:pPr>
            <a:r>
              <a:rPr lang="en-US" altLang="zh-CN" sz="1600" b="0" dirty="0"/>
              <a:t>By configuring </a:t>
            </a:r>
            <a:r>
              <a:rPr lang="en-US" altLang="zh-CN" sz="1600" b="0" dirty="0" smtClean="0"/>
              <a:t>the </a:t>
            </a:r>
            <a:r>
              <a:rPr lang="en-US" altLang="zh-CN" sz="1600" b="0" dirty="0"/>
              <a:t>threshold of the number of channel measurement </a:t>
            </a:r>
            <a:r>
              <a:rPr lang="en-US" altLang="zh-CN" sz="1600" b="0" dirty="0" err="1"/>
              <a:t>N</a:t>
            </a:r>
            <a:r>
              <a:rPr lang="en-US" altLang="zh-CN" sz="1600" b="0" baseline="-25000" dirty="0" err="1"/>
              <a:t>mea_th</a:t>
            </a:r>
            <a:r>
              <a:rPr lang="en-US" altLang="zh-CN" sz="1600" b="0" dirty="0" smtClean="0"/>
              <a:t> </a:t>
            </a:r>
          </a:p>
          <a:p>
            <a:pPr marL="900000" indent="-285750">
              <a:buFont typeface="Times New Roman" panose="02020603050405020304" pitchFamily="18" charset="0"/>
              <a:buChar char="̶"/>
            </a:pPr>
            <a:endParaRPr lang="en-US" altLang="zh-CN" sz="1600" b="0" dirty="0"/>
          </a:p>
          <a:p>
            <a:pPr indent="342900">
              <a:buFont typeface="Wingdings" panose="05000000000000000000" pitchFamily="2" charset="2"/>
              <a:buChar char="Ø"/>
            </a:pPr>
            <a:endParaRPr lang="en-US" altLang="zh-CN" sz="1600" b="0" dirty="0" smtClean="0"/>
          </a:p>
        </p:txBody>
      </p:sp>
      <p:sp>
        <p:nvSpPr>
          <p:cNvPr id="5" name="灯片编号占位符 4"/>
          <p:cNvSpPr>
            <a:spLocks noGrp="1"/>
          </p:cNvSpPr>
          <p:nvPr>
            <p:ph type="sldNum" sz="quarter" idx="11"/>
          </p:nvPr>
        </p:nvSpPr>
        <p:spPr/>
        <p:txBody>
          <a:bodyPr/>
          <a:lstStyle/>
          <a:p>
            <a:r>
              <a:rPr lang="en-US" altLang="zh-CN" smtClean="0"/>
              <a:t>Slide </a:t>
            </a:r>
            <a:fld id="{A0EBBC28-08F3-4A32-AE55-9B9A988B436A}" type="slidenum">
              <a:rPr lang="en-US" altLang="zh-CN" smtClean="0"/>
              <a:pPr/>
              <a:t>9</a:t>
            </a:fld>
            <a:endParaRPr lang="en-US" altLang="zh-CN"/>
          </a:p>
        </p:txBody>
      </p:sp>
      <p:sp>
        <p:nvSpPr>
          <p:cNvPr id="6" name="页脚占位符 5"/>
          <p:cNvSpPr>
            <a:spLocks noGrp="1"/>
          </p:cNvSpPr>
          <p:nvPr>
            <p:ph type="ftr" sz="quarter" idx="12"/>
          </p:nvPr>
        </p:nvSpPr>
        <p:spPr/>
        <p:txBody>
          <a:bodyPr/>
          <a:lstStyle/>
          <a:p>
            <a:pPr>
              <a:defRPr/>
            </a:pPr>
            <a:r>
              <a:rPr lang="en-US" altLang="zh-CN" dirty="0" smtClean="0"/>
              <a:t>Yingxiang Sun (Huawei)</a:t>
            </a:r>
            <a:endParaRPr lang="en-US" altLang="zh-CN" dirty="0"/>
          </a:p>
        </p:txBody>
      </p:sp>
    </p:spTree>
    <p:extLst>
      <p:ext uri="{BB962C8B-B14F-4D97-AF65-F5344CB8AC3E}">
        <p14:creationId xmlns:p14="http://schemas.microsoft.com/office/powerpoint/2010/main" val="59226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108222</TotalTime>
  <Words>1919</Words>
  <Application>Microsoft Office PowerPoint</Application>
  <PresentationFormat>全屏显示(4:3)</PresentationFormat>
  <Paragraphs>251</Paragraphs>
  <Slides>16</Slides>
  <Notes>4</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16</vt:i4>
      </vt:variant>
    </vt:vector>
  </HeadingPairs>
  <TitlesOfParts>
    <vt:vector size="25" baseType="lpstr">
      <vt:lpstr>MS PGothic</vt:lpstr>
      <vt:lpstr>MS PGothic</vt:lpstr>
      <vt:lpstr>宋体</vt:lpstr>
      <vt:lpstr>Arial</vt:lpstr>
      <vt:lpstr>Microsoft Sans Serif</vt:lpstr>
      <vt:lpstr>Times New Roman</vt:lpstr>
      <vt:lpstr>Wingdings</vt:lpstr>
      <vt:lpstr>802-11-Submission</vt:lpstr>
      <vt:lpstr>Microsoft Visio 绘图</vt:lpstr>
      <vt:lpstr>Threshold Based Sensing Measurement</vt:lpstr>
      <vt:lpstr>Abstract</vt:lpstr>
      <vt:lpstr>Background of WLAN Sensing</vt:lpstr>
      <vt:lpstr>Threshold Based Sensing Measurement (TBSM) Procedure</vt:lpstr>
      <vt:lpstr>Measurement phase</vt:lpstr>
      <vt:lpstr>Reporting phase (1/3)</vt:lpstr>
      <vt:lpstr>Reporting phase (2/3)</vt:lpstr>
      <vt:lpstr>Reporting phase (3/3)</vt:lpstr>
      <vt:lpstr>Threshold Based Sensing Measurement (TBSM) Benefits</vt:lpstr>
      <vt:lpstr>Summary </vt:lpstr>
      <vt:lpstr>References</vt:lpstr>
      <vt:lpstr>Straw Poll</vt:lpstr>
      <vt:lpstr>Motion</vt:lpstr>
      <vt:lpstr>Response(1/3)</vt:lpstr>
      <vt:lpstr>Response(2/3)</vt:lpstr>
      <vt:lpstr>Response(3/3)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Usage models for Wi-Fi sensing</dc:title>
  <dc:creator>Alecsander Eitan</dc:creator>
  <cp:lastModifiedBy>humengshi</cp:lastModifiedBy>
  <cp:revision>1648</cp:revision>
  <cp:lastPrinted>1998-02-10T13:28:06Z</cp:lastPrinted>
  <dcterms:created xsi:type="dcterms:W3CDTF">2007-04-17T18:10:23Z</dcterms:created>
  <dcterms:modified xsi:type="dcterms:W3CDTF">2021-04-20T09:13:47Z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(3)mf05p9M1cgBCyoDDdQutgm5ACNUOtqOwvyoRDbvh+vL8l6DgVXdwHzxx70WIUcfyruJ1hx4U_x000d_
cWtnsxiYXMDWnuPxqtP6HHtkd/9aIADIwxH0JYvKg2tqiq3AjXdEsH7rlvvFWqk66oq3jLzZ_x000d_
EWleKUPUO2SRZRiLPwnLXUjTjr8r9tlJ6kYhon8D8x5On5XjIKCCvchx+uCI5vONR50YA/5M_x000d_
awmpDXvt1Oza//BwEa</vt:lpwstr>
  </property>
  <property fmtid="{D5CDD505-2E9C-101B-9397-08002B2CF9AE}" pid="3" name="_ms_pID_7253431">
    <vt:lpwstr>7/O/8v5SfzY9j9zOcy+ruAkz0oULDlcxnsgmocifuMxT7CJvRMgr08_x000d_
VwkRvoMIGPaMbW4VHarLtdbne1wu8dy8Py2tk5wlAvl9LnhEw58fVdFaprkNSORdXFXcVXf3_x000d_
Xvaq2oX6s6AT4E49kLdkkC/b7pvnKWl5IN7daZlkrNF6gaIvHWBt9o+s0ETZWvRCar/7VZ1x_x000d_
tnBblw258MRbK9A4WywoBnh2bsqjd7Z+Y6RJ</vt:lpwstr>
  </property>
  <property fmtid="{D5CDD505-2E9C-101B-9397-08002B2CF9AE}" pid="4" name="_ms_pID_7253432">
    <vt:lpwstr>jbg+e7tvtPGHbg5o5bISnqEcZZ5VLP5WQnL9_x000d_
6lYBmhc1g9fCZDQYRMtp7BP/1IJ73Z0AwBOP5d7R/8ojK5khJ+2o+tLwxcjGe/HVjPBipCDh_x000d_
CZ8/5v6P0RIa1IkQ84swcFPvboExr+koJvsDJ+LLBSc=</vt:lpwstr>
  </property>
  <property fmtid="{D5CDD505-2E9C-101B-9397-08002B2CF9AE}" pid="5" name="_ms_pID_7253433">
    <vt:lpwstr>xj04hYgg/
+SvDSQ==</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2015_ms_pID_725343">
    <vt:lpwstr>(3)6gawu2Dyeb/5pVXk69lc8+Cp5UOiXThX9fs0Ifybe38cuMmQws5/c3TwV+9In3mUzFhwUqY7
d+ImOgSYlPoVywSohYiOKArW4ssVCwF0s2GS3Be6noHadRSROcrf9wJAiUI0b0a3xf1cupCG
5QZ9Ccs8qsOzuzvw56G3P+Xbb4g6U15drllpGJhsqPb1duNs1aGGPZcOulGYprNUNqeLSQ05
kY3LAYism0FOHO2BDs</vt:lpwstr>
  </property>
  <property fmtid="{D5CDD505-2E9C-101B-9397-08002B2CF9AE}" pid="10" name="_2015_ms_pID_7253431">
    <vt:lpwstr>MOm6hAM0+MmWMchu8wHgSx1/yrjmmKLrIhwj3nkDqEj/FviIgP5B9z
LEXSz38qIK6a+HbR/jKC2qjqSZjwGxeK947GBCkJFbhJk9J4AICr6SeCS3o87bTozqpG9BzI
jpiYbKWE7WwThhh6k4myjuVsCre/Fsg21sPyvMKHmvX3KMOLlQxQAPmqnSsg9qSJwJwmD8SL
LaQkMKZdXD+O1RgpjuuJvjEorCj16CPWMvqX</vt:lpwstr>
  </property>
  <property fmtid="{D5CDD505-2E9C-101B-9397-08002B2CF9AE}" pid="11" name="_2015_ms_pID_7253432">
    <vt:lpwstr>pQ==</vt:lpwstr>
  </property>
  <property fmtid="{D5CDD505-2E9C-101B-9397-08002B2CF9AE}" pid="12" name="TitusGUID">
    <vt:lpwstr>1db17ed3-f4e5-400c-a0d1-374d2dc85d39</vt:lpwstr>
  </property>
  <property fmtid="{D5CDD505-2E9C-101B-9397-08002B2CF9AE}" pid="13" name="CTP_TimeStamp">
    <vt:lpwstr>2019-04-02 22:00:45Z</vt:lpwstr>
  </property>
  <property fmtid="{D5CDD505-2E9C-101B-9397-08002B2CF9AE}" pid="14" name="CTP_BU">
    <vt:lpwstr>NA</vt:lpwstr>
  </property>
  <property fmtid="{D5CDD505-2E9C-101B-9397-08002B2CF9AE}" pid="15" name="CTP_IDSID">
    <vt:lpwstr>NA</vt:lpwstr>
  </property>
  <property fmtid="{D5CDD505-2E9C-101B-9397-08002B2CF9AE}" pid="16" name="CTP_WWID">
    <vt:lpwstr>NA</vt:lpwstr>
  </property>
  <property fmtid="{D5CDD505-2E9C-101B-9397-08002B2CF9AE}" pid="17" name="CTPClassification">
    <vt:lpwstr>CTP_NT</vt:lpwstr>
  </property>
  <property fmtid="{D5CDD505-2E9C-101B-9397-08002B2CF9AE}" pid="18" name="_NewReviewCycle">
    <vt:lpwstr/>
  </property>
  <property fmtid="{D5CDD505-2E9C-101B-9397-08002B2CF9AE}" pid="19" name="_readonly">
    <vt:lpwstr/>
  </property>
  <property fmtid="{D5CDD505-2E9C-101B-9397-08002B2CF9AE}" pid="20" name="_change">
    <vt:lpwstr/>
  </property>
  <property fmtid="{D5CDD505-2E9C-101B-9397-08002B2CF9AE}" pid="21" name="_full-control">
    <vt:lpwstr/>
  </property>
  <property fmtid="{D5CDD505-2E9C-101B-9397-08002B2CF9AE}" pid="22" name="sflag">
    <vt:lpwstr>1618879261</vt:lpwstr>
  </property>
</Properties>
</file>