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555" r:id="rId4"/>
    <p:sldId id="556" r:id="rId5"/>
    <p:sldId id="563" r:id="rId6"/>
    <p:sldId id="570" r:id="rId7"/>
    <p:sldId id="577" r:id="rId8"/>
    <p:sldId id="569" r:id="rId9"/>
    <p:sldId id="559" r:id="rId10"/>
    <p:sldId id="562" r:id="rId11"/>
    <p:sldId id="575" r:id="rId12"/>
    <p:sldId id="542" r:id="rId13"/>
    <p:sldId id="551" r:id="rId14"/>
    <p:sldId id="576" r:id="rId15"/>
    <p:sldId id="584" r:id="rId16"/>
    <p:sldId id="579" r:id="rId17"/>
    <p:sldId id="582" r:id="rId18"/>
    <p:sldId id="57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6198" autoAdjust="0"/>
  </p:normalViewPr>
  <p:slideViewPr>
    <p:cSldViewPr>
      <p:cViewPr varScale="1">
        <p:scale>
          <a:sx n="70" d="100"/>
          <a:sy n="70" d="100"/>
        </p:scale>
        <p:origin x="924" y="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02" y="111"/>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4111660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12</a:t>
            </a:fld>
            <a:endParaRPr lang="en-US" altLang="zh-CN"/>
          </a:p>
        </p:txBody>
      </p:sp>
    </p:spTree>
    <p:extLst>
      <p:ext uri="{BB962C8B-B14F-4D97-AF65-F5344CB8AC3E}">
        <p14:creationId xmlns:p14="http://schemas.microsoft.com/office/powerpoint/2010/main" val="424356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13</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2021</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
        <p:nvSpPr>
          <p:cNvPr id="6" name="Rectangle 5"/>
          <p:cNvSpPr>
            <a:spLocks noGrp="1" noChangeArrowheads="1"/>
          </p:cNvSpPr>
          <p:nvPr>
            <p:ph type="ftr" sz="quarter" idx="12"/>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
        <p:nvSpPr>
          <p:cNvPr id="4" name="Rectangle 5"/>
          <p:cNvSpPr>
            <a:spLocks noGrp="1" noChangeArrowheads="1"/>
          </p:cNvSpPr>
          <p:nvPr>
            <p:ph type="ftr" sz="quarter" idx="12"/>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
        <p:nvSpPr>
          <p:cNvPr id="5"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March</a:t>
            </a:r>
            <a:r>
              <a:rPr lang="en-US" dirty="0" smtClean="0"/>
              <a:t> 2021</a:t>
            </a:r>
            <a:endParaRPr lang="en-US" dirty="0"/>
          </a:p>
        </p:txBody>
      </p:sp>
      <p:sp>
        <p:nvSpPr>
          <p:cNvPr id="1029" name="Rectangle 5"/>
          <p:cNvSpPr>
            <a:spLocks noGrp="1" noChangeArrowheads="1"/>
          </p:cNvSpPr>
          <p:nvPr>
            <p:ph type="ftr" sz="quarter" idx="3"/>
          </p:nvPr>
        </p:nvSpPr>
        <p:spPr bwMode="auto">
          <a:xfrm>
            <a:off x="7003888" y="6475413"/>
            <a:ext cx="1540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Yingxiang</a:t>
            </a:r>
            <a:r>
              <a:rPr lang="en-US" altLang="zh-CN" dirty="0" smtClean="0"/>
              <a:t> Sun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802.11-21/0351r3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2021</a:t>
            </a:r>
            <a:endParaRPr lang="en-US" altLang="zh-CN" sz="1800" dirty="0"/>
          </a:p>
        </p:txBody>
      </p:sp>
      <p:sp>
        <p:nvSpPr>
          <p:cNvPr id="1028"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Threshold based sensing measurement</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2021-04-02</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3665213448"/>
              </p:ext>
            </p:extLst>
          </p:nvPr>
        </p:nvGraphicFramePr>
        <p:xfrm>
          <a:off x="838200" y="272360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Yingxiang</a:t>
                      </a:r>
                      <a:r>
                        <a:rPr lang="en-US" sz="1200" dirty="0" smtClean="0">
                          <a:latin typeface="+mn-lt"/>
                          <a:ea typeface="Times New Roman"/>
                          <a:cs typeface="Arial"/>
                        </a:rPr>
                        <a:t> Sun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sunyingxiang@Huawei.com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Chenchen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i="0" kern="1200" dirty="0" smtClean="0">
                          <a:solidFill>
                            <a:schemeClr val="dk1"/>
                          </a:solidFill>
                          <a:latin typeface="+mn-lt"/>
                          <a:ea typeface="Times New Roman"/>
                          <a:cs typeface="Arial"/>
                        </a:rPr>
                        <a:t>Rui Du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smtClean="0">
                          <a:latin typeface="+mn-lt"/>
                          <a:ea typeface="Times New Roman"/>
                          <a:cs typeface="Arial"/>
                        </a:rPr>
                        <a:t>Meihong</a:t>
                      </a:r>
                      <a:r>
                        <a:rPr lang="en-US" sz="1200" i="0" dirty="0" smtClean="0">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Danny</a:t>
                      </a:r>
                      <a:r>
                        <a:rPr lang="en-US" altLang="zh-CN" sz="1200" baseline="0" dirty="0" smtClean="0"/>
                        <a:t> Kai Pin Tan</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dirty="0" err="1" smtClean="0"/>
                        <a:t>Mengshi</a:t>
                      </a:r>
                      <a:r>
                        <a:rPr lang="en-US" altLang="zh-CN" sz="1200" baseline="0" dirty="0" smtClean="0"/>
                        <a:t> Hu</a:t>
                      </a:r>
                      <a:endParaRPr lang="zh-CN" alt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Reporting</a:t>
            </a:r>
            <a:r>
              <a:rPr lang="en-US" altLang="zh-CN" dirty="0" smtClean="0"/>
              <a:t> phase (3/3)</a:t>
            </a:r>
            <a:endParaRPr lang="zh-CN" altLang="en-US" dirty="0"/>
          </a:p>
        </p:txBody>
      </p:sp>
      <p:sp>
        <p:nvSpPr>
          <p:cNvPr id="3" name="内容占位符 2"/>
          <p:cNvSpPr>
            <a:spLocks noGrp="1"/>
          </p:cNvSpPr>
          <p:nvPr>
            <p:ph idx="1"/>
          </p:nvPr>
        </p:nvSpPr>
        <p:spPr>
          <a:xfrm>
            <a:off x="685800" y="1600200"/>
            <a:ext cx="7772400" cy="4495800"/>
          </a:xfrm>
        </p:spPr>
        <p:txBody>
          <a:bodyPr/>
          <a:lstStyle/>
          <a:p>
            <a:pPr>
              <a:spcBef>
                <a:spcPts val="600"/>
              </a:spcBef>
              <a:spcAft>
                <a:spcPts val="600"/>
              </a:spcAft>
            </a:pPr>
            <a:r>
              <a:rPr lang="en-US" altLang="zh-CN" sz="1600" dirty="0" smtClean="0"/>
              <a:t>The ISTA will perform </a:t>
            </a:r>
            <a:r>
              <a:rPr lang="en-US" altLang="zh-CN" sz="1600" dirty="0"/>
              <a:t>one of the following operations depending on the feedback </a:t>
            </a:r>
            <a:r>
              <a:rPr lang="en-US" altLang="zh-CN" sz="1600" dirty="0" smtClean="0"/>
              <a:t>sent from the RSTAs</a:t>
            </a:r>
            <a:endParaRPr lang="en-US" altLang="zh-CN" sz="1600" b="0" dirty="0" smtClean="0">
              <a:solidFill>
                <a:srgbClr val="FF0000"/>
              </a:solidFill>
            </a:endParaRPr>
          </a:p>
          <a:p>
            <a:pPr indent="342900">
              <a:buFont typeface="Wingdings" panose="05000000000000000000" pitchFamily="2" charset="2"/>
              <a:buChar char="Ø"/>
            </a:pPr>
            <a:r>
              <a:rPr lang="en-US" altLang="zh-CN" sz="1400" b="0" dirty="0" smtClean="0"/>
              <a:t>If the feedback is NDP, the ISTA performs sensing measurement if needed.</a:t>
            </a:r>
          </a:p>
          <a:p>
            <a:pPr indent="342900">
              <a:buFont typeface="Wingdings" panose="05000000000000000000" pitchFamily="2" charset="2"/>
              <a:buChar char="Ø"/>
            </a:pPr>
            <a:r>
              <a:rPr lang="en-US" altLang="zh-CN" sz="1400" b="0" dirty="0" smtClean="0"/>
              <a:t>If </a:t>
            </a:r>
            <a:r>
              <a:rPr lang="en-US" altLang="zh-CN" sz="1400" b="0" dirty="0"/>
              <a:t>the feedback is</a:t>
            </a:r>
            <a:r>
              <a:rPr lang="en-US" altLang="zh-CN" sz="1400" b="0" dirty="0" smtClean="0"/>
              <a:t> the final result of sensing, no further computing is needed.</a:t>
            </a:r>
          </a:p>
          <a:p>
            <a:pPr indent="342900">
              <a:buFont typeface="Wingdings" panose="05000000000000000000" pitchFamily="2" charset="2"/>
              <a:buChar char="Ø"/>
            </a:pPr>
            <a:r>
              <a:rPr lang="en-US" altLang="zh-CN" sz="1400" b="0" dirty="0" smtClean="0"/>
              <a:t>If </a:t>
            </a:r>
            <a:r>
              <a:rPr lang="en-US" altLang="zh-CN" sz="1400" b="0" dirty="0"/>
              <a:t>the feedback is</a:t>
            </a:r>
            <a:r>
              <a:rPr lang="en-US" altLang="zh-CN" sz="1400" b="0" dirty="0" smtClean="0"/>
              <a:t> the CSI</a:t>
            </a:r>
            <a:r>
              <a:rPr lang="en-US" altLang="zh-CN" sz="1400" b="0" dirty="0"/>
              <a:t>, </a:t>
            </a:r>
            <a:r>
              <a:rPr lang="en-US" altLang="zh-CN" sz="1400" b="0" dirty="0" smtClean="0"/>
              <a:t>the </a:t>
            </a:r>
            <a:r>
              <a:rPr lang="en-US" altLang="zh-CN" sz="1400" b="0" dirty="0"/>
              <a:t>ISTA </a:t>
            </a:r>
            <a:r>
              <a:rPr lang="en-US" altLang="zh-CN" sz="1400" b="0" dirty="0" smtClean="0"/>
              <a:t>performs some </a:t>
            </a:r>
            <a:r>
              <a:rPr lang="en-US" altLang="zh-CN" sz="1400" b="0" dirty="0"/>
              <a:t>subsequent computing </a:t>
            </a:r>
            <a:r>
              <a:rPr lang="en-US" altLang="zh-CN" sz="1400" b="0" dirty="0" smtClean="0"/>
              <a:t>based on the CSI if needed.</a:t>
            </a:r>
            <a:endParaRPr lang="en-US" altLang="zh-CN" sz="1400" b="0" dirty="0"/>
          </a:p>
          <a:p>
            <a:pPr indent="342900">
              <a:buFont typeface="Wingdings" panose="05000000000000000000" pitchFamily="2" charset="2"/>
              <a:buChar char="Ø"/>
            </a:pPr>
            <a:r>
              <a:rPr lang="en-US" altLang="zh-CN" sz="1400" b="0" dirty="0"/>
              <a:t>If the feedback is</a:t>
            </a:r>
            <a:r>
              <a:rPr lang="en-US" altLang="zh-CN" sz="1400" b="0" dirty="0" smtClean="0"/>
              <a:t> the compressed </a:t>
            </a:r>
            <a:r>
              <a:rPr lang="en-US" altLang="zh-CN" sz="1400" b="0" dirty="0"/>
              <a:t>CSI, </a:t>
            </a:r>
            <a:r>
              <a:rPr lang="en-US" altLang="zh-CN" sz="1400" b="0" dirty="0" smtClean="0"/>
              <a:t>the </a:t>
            </a:r>
            <a:r>
              <a:rPr lang="en-US" altLang="zh-CN" sz="1400" b="0" dirty="0"/>
              <a:t>ISTA </a:t>
            </a:r>
            <a:r>
              <a:rPr lang="en-US" altLang="zh-CN" sz="1400" b="0" dirty="0" smtClean="0"/>
              <a:t>reconstructs </a:t>
            </a:r>
            <a:r>
              <a:rPr lang="en-US" altLang="zh-CN" sz="1400" b="0" dirty="0"/>
              <a:t>the CSI </a:t>
            </a:r>
            <a:r>
              <a:rPr lang="en-US" altLang="zh-CN" sz="1400" b="0" dirty="0" smtClean="0"/>
              <a:t>and then performs some </a:t>
            </a:r>
            <a:r>
              <a:rPr lang="en-US" altLang="zh-CN" sz="1400" b="0" dirty="0"/>
              <a:t>subsequent computing based on the reconstructed CSI if </a:t>
            </a:r>
            <a:r>
              <a:rPr lang="en-US" altLang="zh-CN" sz="1400" b="0" dirty="0" smtClean="0"/>
              <a:t>needed.</a:t>
            </a: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9" name="矩形 8"/>
          <p:cNvSpPr/>
          <p:nvPr/>
        </p:nvSpPr>
        <p:spPr>
          <a:xfrm>
            <a:off x="681681" y="3733800"/>
            <a:ext cx="7995680" cy="246221"/>
          </a:xfrm>
          <a:prstGeom prst="rect">
            <a:avLst/>
          </a:prstGeom>
        </p:spPr>
        <p:txBody>
          <a:bodyPr wrap="square">
            <a:spAutoFit/>
          </a:bodyPr>
          <a:lstStyle/>
          <a:p>
            <a:r>
              <a:rPr lang="en-US" altLang="zh-CN" sz="1000" b="1" dirty="0" smtClean="0"/>
              <a:t>Note</a:t>
            </a:r>
            <a:r>
              <a:rPr lang="zh-CN" altLang="en-US" sz="1000" dirty="0" smtClean="0"/>
              <a:t>：</a:t>
            </a:r>
            <a:r>
              <a:rPr lang="en-US" altLang="zh-CN" sz="1000" dirty="0" smtClean="0"/>
              <a:t>The type of feedback shall be decided by the initiator</a:t>
            </a:r>
          </a:p>
        </p:txBody>
      </p:sp>
      <p:pic>
        <p:nvPicPr>
          <p:cNvPr id="10" name="图片 9"/>
          <p:cNvPicPr>
            <a:picLocks noChangeAspect="1"/>
          </p:cNvPicPr>
          <p:nvPr/>
        </p:nvPicPr>
        <p:blipFill>
          <a:blip r:embed="rId2"/>
          <a:stretch>
            <a:fillRect/>
          </a:stretch>
        </p:blipFill>
        <p:spPr>
          <a:xfrm>
            <a:off x="723252" y="4059666"/>
            <a:ext cx="7697495" cy="2417334"/>
          </a:xfrm>
          <a:prstGeom prst="rect">
            <a:avLst/>
          </a:prstGeom>
        </p:spPr>
      </p:pic>
    </p:spTree>
    <p:extLst>
      <p:ext uri="{BB962C8B-B14F-4D97-AF65-F5344CB8AC3E}">
        <p14:creationId xmlns:p14="http://schemas.microsoft.com/office/powerpoint/2010/main" val="1333353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Threshold based sensing measurement (TBSM</a:t>
            </a:r>
            <a:r>
              <a:rPr lang="en-US" altLang="zh-CN" dirty="0">
                <a:solidFill>
                  <a:schemeClr val="tx1"/>
                </a:solidFill>
              </a:rPr>
              <a:t>) </a:t>
            </a:r>
            <a:r>
              <a:rPr lang="en-US" altLang="zh-CN" dirty="0" smtClean="0">
                <a:solidFill>
                  <a:schemeClr val="tx1"/>
                </a:solidFill>
              </a:rPr>
              <a:t>Benefits</a:t>
            </a:r>
            <a:endParaRPr lang="zh-CN" altLang="en-US" dirty="0">
              <a:solidFill>
                <a:schemeClr val="tx1"/>
              </a:solidFill>
            </a:endParaRPr>
          </a:p>
        </p:txBody>
      </p:sp>
      <p:sp>
        <p:nvSpPr>
          <p:cNvPr id="3" name="内容占位符 2"/>
          <p:cNvSpPr>
            <a:spLocks noGrp="1"/>
          </p:cNvSpPr>
          <p:nvPr>
            <p:ph idx="1"/>
          </p:nvPr>
        </p:nvSpPr>
        <p:spPr>
          <a:xfrm>
            <a:off x="685800" y="2057400"/>
            <a:ext cx="7772400" cy="4038599"/>
          </a:xfrm>
        </p:spPr>
        <p:txBody>
          <a:bodyPr/>
          <a:lstStyle/>
          <a:p>
            <a:pPr>
              <a:spcBef>
                <a:spcPts val="600"/>
              </a:spcBef>
              <a:spcAft>
                <a:spcPts val="600"/>
              </a:spcAft>
            </a:pPr>
            <a:r>
              <a:rPr lang="en-US" altLang="zh-CN" sz="1800" dirty="0" smtClean="0"/>
              <a:t>Benefits</a:t>
            </a:r>
            <a:endParaRPr lang="en-US" altLang="zh-CN" sz="1800" b="0" dirty="0" smtClean="0"/>
          </a:p>
          <a:p>
            <a:pPr indent="342900">
              <a:buFont typeface="Wingdings" panose="05000000000000000000" pitchFamily="2" charset="2"/>
              <a:buChar char="Ø"/>
            </a:pPr>
            <a:r>
              <a:rPr lang="en-US" altLang="zh-CN" sz="1600" b="0" dirty="0" smtClean="0"/>
              <a:t>Reduce the overhead of feedback </a:t>
            </a:r>
          </a:p>
          <a:p>
            <a:pPr marL="900000" indent="-285750">
              <a:buFont typeface="Times New Roman" panose="02020603050405020304" pitchFamily="18" charset="0"/>
              <a:buChar char="̶"/>
            </a:pPr>
            <a:r>
              <a:rPr lang="en-US" altLang="zh-CN" sz="1600" b="0" dirty="0" smtClean="0"/>
              <a:t>Reduce the </a:t>
            </a:r>
            <a:r>
              <a:rPr lang="en-US" altLang="zh-CN" sz="1600" b="0" dirty="0"/>
              <a:t>number </a:t>
            </a:r>
            <a:r>
              <a:rPr lang="en-US" altLang="zh-CN" sz="1600" b="0" dirty="0" smtClean="0"/>
              <a:t>of feedbacks </a:t>
            </a:r>
            <a:r>
              <a:rPr lang="en-US" altLang="zh-CN" sz="1600" b="0" dirty="0"/>
              <a:t>from </a:t>
            </a:r>
            <a:r>
              <a:rPr lang="en-US" altLang="zh-CN" sz="1600" b="0" dirty="0" smtClean="0"/>
              <a:t>the RSTA </a:t>
            </a:r>
            <a:r>
              <a:rPr lang="en-US" altLang="zh-CN" sz="1600" b="0" dirty="0"/>
              <a:t>to </a:t>
            </a:r>
            <a:r>
              <a:rPr lang="en-US" altLang="zh-CN" sz="1600" b="0" dirty="0" smtClean="0"/>
              <a:t>the ISTA, by configuring the threshold </a:t>
            </a:r>
            <a:r>
              <a:rPr lang="en-US" altLang="zh-CN" sz="1600" b="0" dirty="0"/>
              <a:t>of CSI variation </a:t>
            </a:r>
            <a:r>
              <a:rPr lang="ja-JP" altLang="zh-CN" sz="1600" b="0" dirty="0"/>
              <a:t>Δ</a:t>
            </a:r>
            <a:r>
              <a:rPr lang="en-US" altLang="zh-CN" sz="1600" b="0" baseline="-25000" dirty="0" err="1" smtClean="0"/>
              <a:t>CSI_th</a:t>
            </a:r>
            <a:endParaRPr lang="en-US" altLang="zh-CN" sz="1600" b="0" dirty="0" smtClean="0"/>
          </a:p>
          <a:p>
            <a:pPr marL="900000" indent="-285750">
              <a:spcAft>
                <a:spcPts val="600"/>
              </a:spcAft>
              <a:buFont typeface="Times New Roman" panose="02020603050405020304" pitchFamily="18" charset="0"/>
              <a:buChar char="̶"/>
            </a:pPr>
            <a:r>
              <a:rPr lang="en-US" altLang="zh-CN" sz="1600" b="0" dirty="0" smtClean="0"/>
              <a:t>Reduce the payload of feedback </a:t>
            </a:r>
            <a:r>
              <a:rPr lang="en-US" altLang="zh-CN" sz="1600" b="0" dirty="0"/>
              <a:t>every </a:t>
            </a:r>
            <a:r>
              <a:rPr lang="en-US" altLang="zh-CN" sz="1600" b="0" dirty="0" smtClean="0"/>
              <a:t>time, by sending NDP or compressed CSI</a:t>
            </a:r>
          </a:p>
          <a:p>
            <a:pPr indent="342900">
              <a:spcBef>
                <a:spcPts val="600"/>
              </a:spcBef>
              <a:buFont typeface="Wingdings" panose="05000000000000000000" pitchFamily="2" charset="2"/>
              <a:buChar char="Ø"/>
            </a:pPr>
            <a:r>
              <a:rPr lang="en-US" altLang="zh-CN" sz="1600" b="0" dirty="0" smtClean="0"/>
              <a:t>Quantitatively </a:t>
            </a:r>
            <a:r>
              <a:rPr lang="en-US" altLang="zh-CN" sz="1600" b="0" dirty="0"/>
              <a:t>evaluate the CSI </a:t>
            </a:r>
            <a:r>
              <a:rPr lang="en-US" altLang="zh-CN" sz="1600" b="0" dirty="0" smtClean="0"/>
              <a:t>variation</a:t>
            </a:r>
          </a:p>
          <a:p>
            <a:pPr marL="900000" indent="-285750">
              <a:spcAft>
                <a:spcPts val="600"/>
              </a:spcAft>
              <a:buFont typeface="Times New Roman" panose="02020603050405020304" pitchFamily="18" charset="0"/>
              <a:buChar char="̶"/>
            </a:pPr>
            <a:r>
              <a:rPr lang="en-US" altLang="zh-CN" sz="1600" b="0" dirty="0" smtClean="0"/>
              <a:t>By some evaluation criterion, such as time-reversal resonating strength (TRRS) </a:t>
            </a:r>
          </a:p>
          <a:p>
            <a:pPr indent="342900">
              <a:spcBef>
                <a:spcPts val="600"/>
              </a:spcBef>
              <a:buFont typeface="Wingdings" panose="05000000000000000000" pitchFamily="2" charset="2"/>
              <a:buChar char="Ø"/>
            </a:pPr>
            <a:r>
              <a:rPr lang="en-US" altLang="zh-CN" sz="1600" b="0" dirty="0" smtClean="0"/>
              <a:t>Adjust how often to feed back when channel changes, if needed</a:t>
            </a:r>
            <a:endParaRPr lang="en-US" altLang="zh-CN" sz="1600" b="0" dirty="0"/>
          </a:p>
          <a:p>
            <a:pPr marL="900000" indent="-285750">
              <a:spcAft>
                <a:spcPts val="600"/>
              </a:spcAft>
              <a:buFont typeface="Times New Roman" panose="02020603050405020304" pitchFamily="18" charset="0"/>
              <a:buChar char="̶"/>
            </a:pPr>
            <a:r>
              <a:rPr lang="en-US" altLang="zh-CN" sz="1600" b="0" dirty="0"/>
              <a:t>B</a:t>
            </a:r>
            <a:r>
              <a:rPr lang="en-US" altLang="zh-CN" sz="1600" b="0" dirty="0" smtClean="0"/>
              <a:t>y </a:t>
            </a:r>
            <a:r>
              <a:rPr lang="en-US" altLang="zh-CN" sz="1600" b="0" dirty="0"/>
              <a:t>configuring </a:t>
            </a:r>
            <a:r>
              <a:rPr lang="en-US" altLang="zh-CN" sz="1600" b="0" dirty="0" smtClean="0"/>
              <a:t>the </a:t>
            </a:r>
            <a:r>
              <a:rPr lang="en-US" altLang="zh-CN" sz="1600" b="0" dirty="0"/>
              <a:t>threshold of the number of channel changes </a:t>
            </a:r>
            <a:r>
              <a:rPr lang="en-US" altLang="zh-CN" sz="1600" b="0" dirty="0" err="1"/>
              <a:t>N</a:t>
            </a:r>
            <a:r>
              <a:rPr lang="en-US" altLang="zh-CN" sz="1600" b="0" baseline="-25000" dirty="0" err="1"/>
              <a:t>ch_th</a:t>
            </a:r>
            <a:r>
              <a:rPr lang="en-US" altLang="zh-CN" sz="1600" b="0" dirty="0"/>
              <a:t> </a:t>
            </a:r>
          </a:p>
          <a:p>
            <a:pPr indent="342900">
              <a:spcBef>
                <a:spcPts val="600"/>
              </a:spcBef>
              <a:buFont typeface="Wingdings" panose="05000000000000000000" pitchFamily="2" charset="2"/>
              <a:buChar char="Ø"/>
            </a:pPr>
            <a:r>
              <a:rPr lang="en-US" altLang="zh-CN" sz="1600" b="0" dirty="0" smtClean="0"/>
              <a:t>Avoid the case that no response in a long period of time</a:t>
            </a:r>
          </a:p>
          <a:p>
            <a:pPr marL="900000" indent="-285750">
              <a:buFont typeface="Times New Roman" panose="02020603050405020304" pitchFamily="18" charset="0"/>
              <a:buChar char="̶"/>
            </a:pPr>
            <a:r>
              <a:rPr lang="en-US" altLang="zh-CN" sz="1600" b="0" dirty="0"/>
              <a:t>By configuring </a:t>
            </a:r>
            <a:r>
              <a:rPr lang="en-US" altLang="zh-CN" sz="1600" b="0" dirty="0" smtClean="0"/>
              <a:t>the </a:t>
            </a:r>
            <a:r>
              <a:rPr lang="en-US" altLang="zh-CN" sz="1600" b="0" dirty="0"/>
              <a:t>threshold of the number of channel measurement </a:t>
            </a:r>
            <a:r>
              <a:rPr lang="en-US" altLang="zh-CN" sz="1600" b="0" dirty="0" err="1"/>
              <a:t>N</a:t>
            </a:r>
            <a:r>
              <a:rPr lang="en-US" altLang="zh-CN" sz="1600" b="0" baseline="-25000" dirty="0" err="1"/>
              <a:t>mea_th</a:t>
            </a:r>
            <a:r>
              <a:rPr lang="en-US" altLang="zh-CN" sz="1600" b="0" dirty="0" smtClean="0"/>
              <a:t> </a:t>
            </a:r>
          </a:p>
          <a:p>
            <a:pPr marL="900000" indent="-285750">
              <a:buFont typeface="Times New Roman" panose="02020603050405020304" pitchFamily="18" charset="0"/>
              <a:buChar char="̶"/>
            </a:pPr>
            <a:endParaRPr lang="en-US" altLang="zh-CN" sz="1600" b="0" dirty="0"/>
          </a:p>
          <a:p>
            <a:pPr indent="342900">
              <a:buFont typeface="Wingdings" panose="05000000000000000000" pitchFamily="2" charset="2"/>
              <a:buChar char="Ø"/>
            </a:pPr>
            <a:endParaRPr lang="en-US" altLang="zh-CN" sz="16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5922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12</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t>Summary </a:t>
            </a:r>
            <a:endParaRPr lang="en-GB" altLang="zh-CN" dirty="0"/>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smtClean="0">
                <a:latin typeface="Times New Roman"/>
                <a:ea typeface="Times New Roman"/>
                <a:cs typeface="Times New Roman"/>
                <a:sym typeface="Times New Roman"/>
              </a:rPr>
              <a:t>The threshold </a:t>
            </a:r>
            <a:r>
              <a:rPr lang="en-US" altLang="zh-CN" sz="2400" b="1" dirty="0">
                <a:latin typeface="Times New Roman"/>
                <a:ea typeface="Times New Roman"/>
                <a:cs typeface="Times New Roman"/>
                <a:sym typeface="Times New Roman"/>
              </a:rPr>
              <a:t>based </a:t>
            </a:r>
            <a:r>
              <a:rPr lang="en-US" altLang="zh-CN" sz="2400" b="1" dirty="0" smtClean="0">
                <a:latin typeface="Times New Roman"/>
                <a:ea typeface="Times New Roman"/>
                <a:cs typeface="Times New Roman"/>
                <a:sym typeface="Times New Roman"/>
              </a:rPr>
              <a:t>sensing measurement (TBSM) procedure that can benefit the WLAN sensing is proposed </a:t>
            </a:r>
            <a:r>
              <a:rPr lang="en-US" altLang="zh-CN" sz="2400" b="1" dirty="0">
                <a:latin typeface="Times New Roman"/>
                <a:ea typeface="Times New Roman"/>
                <a:cs typeface="Times New Roman"/>
                <a:sym typeface="Times New Roman"/>
              </a:rPr>
              <a:t>and </a:t>
            </a:r>
            <a:r>
              <a:rPr lang="en-US" altLang="zh-CN" sz="2400" b="1" dirty="0" smtClean="0">
                <a:latin typeface="Times New Roman"/>
                <a:ea typeface="Times New Roman"/>
                <a:cs typeface="Times New Roman"/>
                <a:sym typeface="Times New Roman"/>
              </a:rPr>
              <a:t>discussed.</a:t>
            </a:r>
          </a:p>
          <a:p>
            <a:pPr algn="just">
              <a:spcBef>
                <a:spcPct val="20000"/>
              </a:spcBef>
              <a:buFont typeface="Arial" panose="020B0604020202020204" pitchFamily="34" charset="0"/>
              <a:buChar char="•"/>
            </a:pPr>
            <a:endParaRPr lang="en-US" altLang="zh-CN" sz="2400" b="1" dirty="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US" altLang="zh-CN" sz="2400" b="1" dirty="0" smtClean="0">
                <a:latin typeface="Times New Roman"/>
                <a:ea typeface="Times New Roman"/>
                <a:cs typeface="Times New Roman"/>
                <a:sym typeface="Times New Roman"/>
              </a:rPr>
              <a:t>The potential three phases of the procedure could be the negotiation phase, the measurement phase, and the feedback phase. </a:t>
            </a:r>
            <a:endParaRPr lang="en-US" altLang="zh-CN" sz="2400" b="1" dirty="0">
              <a:latin typeface="Times New Roman"/>
              <a:ea typeface="Times New Roman"/>
              <a:cs typeface="Times New Roman"/>
              <a:sym typeface="Times New Roman"/>
            </a:endParaRP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2531910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err="1" smtClean="0"/>
              <a:t>References</a:t>
            </a:r>
            <a:endParaRPr lang="fr-FR" altLang="zh-CN" sz="2000" dirty="0">
              <a:solidFill>
                <a:srgbClr val="00B050"/>
              </a:solidFill>
            </a:endParaRPr>
          </a:p>
        </p:txBody>
      </p:sp>
      <p:sp>
        <p:nvSpPr>
          <p:cNvPr id="63491" name="Espace réservé du contenu 2"/>
          <p:cNvSpPr>
            <a:spLocks noGrp="1"/>
          </p:cNvSpPr>
          <p:nvPr>
            <p:ph idx="1"/>
          </p:nvPr>
        </p:nvSpPr>
        <p:spPr/>
        <p:txBody>
          <a:bodyPr/>
          <a:lstStyle/>
          <a:p>
            <a:pPr marL="0" indent="0" latinLnBrk="1">
              <a:buNone/>
            </a:pPr>
            <a:r>
              <a:rPr lang="en-US" altLang="zh-CN" sz="1800" b="0" dirty="0" smtClean="0"/>
              <a:t>[1] </a:t>
            </a:r>
            <a:r>
              <a:rPr lang="en-US" altLang="zh-CN" sz="1800" b="0" dirty="0"/>
              <a:t>11-20-1120-01-SENS-follow-ups-on-channel-measurement-procedure-for-wlan-sensing</a:t>
            </a:r>
            <a:r>
              <a:rPr lang="en-US" altLang="zh-CN" sz="1800" b="0" dirty="0" smtClean="0"/>
              <a:t>.</a:t>
            </a:r>
          </a:p>
          <a:p>
            <a:pPr marL="0" indent="0" latinLnBrk="1">
              <a:buNone/>
            </a:pPr>
            <a:r>
              <a:rPr lang="en-US" altLang="zh-CN" sz="1800" b="0" dirty="0" smtClean="0"/>
              <a:t>[2] 11-21-0147-03-00bf-Definitions-and-scenarios-of-the-WLAN-sensing-follow-ups.</a:t>
            </a:r>
          </a:p>
          <a:p>
            <a:pPr marL="0" indent="0" latinLnBrk="1">
              <a:buNone/>
            </a:pPr>
            <a:r>
              <a:rPr lang="en-US" altLang="zh-CN" sz="1800" b="0" dirty="0" smtClean="0"/>
              <a:t>[3] 11-20-1851-</a:t>
            </a:r>
            <a:r>
              <a:rPr lang="en-US" altLang="zh-CN" sz="1800" b="0" dirty="0" smtClean="0">
                <a:solidFill>
                  <a:srgbClr val="FF0000"/>
                </a:solidFill>
              </a:rPr>
              <a:t>04</a:t>
            </a:r>
            <a:r>
              <a:rPr lang="en-US" altLang="zh-CN" sz="1800" b="0" dirty="0" smtClean="0"/>
              <a:t>-00bf-Overview-of-Wi-Fi-sensing-protocol.</a:t>
            </a:r>
          </a:p>
          <a:p>
            <a:pPr marL="0" indent="0" latinLnBrk="1">
              <a:buNone/>
            </a:pPr>
            <a:r>
              <a:rPr lang="en-US" altLang="zh-CN" sz="1800" b="0" dirty="0"/>
              <a:t>[4] </a:t>
            </a:r>
            <a:r>
              <a:rPr lang="en-US" altLang="zh-CN" sz="1800" b="0" dirty="0" smtClean="0"/>
              <a:t>11-21-0370-00-00bf-considerations-of-sensing-negotiation.</a:t>
            </a:r>
          </a:p>
          <a:p>
            <a:pPr marL="0" indent="0" latinLnBrk="1">
              <a:buNone/>
            </a:pPr>
            <a:r>
              <a:rPr lang="en-US" altLang="zh-CN" sz="1800" b="0" dirty="0" smtClean="0"/>
              <a:t>[5] </a:t>
            </a:r>
            <a:r>
              <a:rPr lang="en-US" altLang="zh-CN" sz="1800" b="0" dirty="0"/>
              <a:t>Z. Wu, Y. Han, Y. Chen and K. J. R. Liu, "A Time-Reversal Paradigm for Indoor Positioning System," in IEEE Transactions on Vehicular Technology, vol. 64, no. 4, pp. 1331-1339, April 2015</a:t>
            </a:r>
            <a:r>
              <a:rPr lang="en-US" altLang="zh-CN" sz="1800" b="0" dirty="0" smtClean="0"/>
              <a:t>.</a:t>
            </a:r>
            <a:endParaRPr lang="en-US" altLang="zh-CN" sz="1800" b="0" dirty="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13</a:t>
            </a:fld>
            <a:endParaRPr lang="en-US" altLang="zh-CN"/>
          </a:p>
        </p:txBody>
      </p:sp>
      <p:sp>
        <p:nvSpPr>
          <p:cNvPr id="63494"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pPr algn="just">
              <a:buFont typeface="Arial" panose="020B0604020202020204" pitchFamily="34" charset="0"/>
              <a:buChar char="•"/>
            </a:pPr>
            <a:r>
              <a:rPr lang="en-US" altLang="zh-CN" sz="2000" dirty="0">
                <a:cs typeface="Times New Roman"/>
                <a:sym typeface="Times New Roman"/>
              </a:rPr>
              <a:t>Do you agree </a:t>
            </a:r>
            <a:r>
              <a:rPr lang="en-US" altLang="zh-CN" sz="2000" dirty="0" smtClean="0">
                <a:cs typeface="Times New Roman"/>
                <a:sym typeface="Times New Roman"/>
              </a:rPr>
              <a:t>that 11bf could consider the following threshold based </a:t>
            </a:r>
            <a:r>
              <a:rPr lang="en-US" altLang="zh-CN" sz="2000" dirty="0">
                <a:cs typeface="Times New Roman"/>
                <a:sym typeface="Times New Roman"/>
              </a:rPr>
              <a:t>feedback </a:t>
            </a:r>
            <a:r>
              <a:rPr lang="en-US" altLang="zh-CN" sz="2000" dirty="0" smtClean="0">
                <a:cs typeface="Times New Roman"/>
                <a:sym typeface="Times New Roman"/>
              </a:rPr>
              <a:t>in the </a:t>
            </a:r>
            <a:r>
              <a:rPr lang="en-US" altLang="zh-CN" sz="2000" dirty="0">
                <a:cs typeface="Times New Roman"/>
                <a:sym typeface="Times New Roman"/>
              </a:rPr>
              <a:t>proposed threshold based sensing measurement (TBSM</a:t>
            </a:r>
            <a:r>
              <a:rPr lang="en-US" altLang="zh-CN" sz="2000" dirty="0" smtClean="0">
                <a:cs typeface="Times New Roman"/>
                <a:sym typeface="Times New Roman"/>
              </a:rPr>
              <a:t>)?</a:t>
            </a:r>
            <a:endParaRPr lang="en-US" altLang="zh-CN" sz="2000" dirty="0">
              <a:cs typeface="Times New Roman"/>
            </a:endParaRPr>
          </a:p>
          <a:p>
            <a:pPr marL="720000" algn="just">
              <a:buFont typeface="Times New Roman" panose="02020603050405020304" pitchFamily="18" charset="0"/>
              <a:buChar char="̶"/>
            </a:pPr>
            <a:r>
              <a:rPr lang="en-US" altLang="zh-CN" sz="2000" b="0" dirty="0" smtClean="0"/>
              <a:t>The current </a:t>
            </a:r>
            <a:r>
              <a:rPr lang="en-US" altLang="zh-CN" sz="2000" b="0" dirty="0"/>
              <a:t>measured CSI </a:t>
            </a:r>
            <a:r>
              <a:rPr lang="en-US" altLang="zh-CN" sz="2000" b="0" dirty="0" smtClean="0"/>
              <a:t>would be compared with </a:t>
            </a:r>
            <a:r>
              <a:rPr lang="en-US" altLang="zh-CN" sz="2000" b="0" dirty="0"/>
              <a:t>the </a:t>
            </a:r>
            <a:r>
              <a:rPr lang="en-US" altLang="zh-CN" sz="2000" b="0" dirty="0" smtClean="0"/>
              <a:t>previous </a:t>
            </a:r>
            <a:r>
              <a:rPr lang="en-US" altLang="zh-CN" sz="2000" b="0" dirty="0"/>
              <a:t>measured </a:t>
            </a:r>
            <a:r>
              <a:rPr lang="en-US" altLang="zh-CN" sz="2000" b="0" dirty="0" smtClean="0"/>
              <a:t>CSI. The difference </a:t>
            </a:r>
            <a:r>
              <a:rPr lang="en-US" altLang="zh-CN" sz="2000" b="0" dirty="0"/>
              <a:t>between </a:t>
            </a:r>
            <a:r>
              <a:rPr lang="en-US" altLang="zh-CN" sz="2000" b="0" dirty="0" smtClean="0"/>
              <a:t>them, </a:t>
            </a:r>
            <a:r>
              <a:rPr lang="en-US" altLang="zh-CN" sz="2000" b="0" dirty="0"/>
              <a:t>namely, CSI </a:t>
            </a:r>
            <a:r>
              <a:rPr lang="en-US" altLang="zh-CN" sz="2000" b="0" dirty="0" smtClean="0"/>
              <a:t>variation, can be quantifiable.</a:t>
            </a:r>
            <a:endParaRPr lang="en-US" altLang="zh-CN" sz="2000" b="0" dirty="0"/>
          </a:p>
          <a:p>
            <a:pPr marL="720000" algn="just">
              <a:buFont typeface="Times New Roman" panose="02020603050405020304" pitchFamily="18" charset="0"/>
              <a:buChar char="̶"/>
            </a:pPr>
            <a:r>
              <a:rPr lang="en-US" altLang="zh-CN" sz="2000" b="0" dirty="0" smtClean="0"/>
              <a:t>A threshold could be configured as one of the feedback criterion, which could determine if feedback would be performed.</a:t>
            </a:r>
          </a:p>
          <a:p>
            <a:pPr marL="720000" algn="just">
              <a:buFont typeface="Times New Roman" panose="02020603050405020304" pitchFamily="18" charset="0"/>
              <a:buChar char="̶"/>
            </a:pPr>
            <a:r>
              <a:rPr lang="en-US" altLang="zh-CN" sz="2000" b="0" dirty="0" smtClean="0"/>
              <a:t>By comparing the </a:t>
            </a:r>
            <a:r>
              <a:rPr lang="en-US" altLang="zh-CN" sz="2000" b="0" dirty="0"/>
              <a:t>CSI </a:t>
            </a:r>
            <a:r>
              <a:rPr lang="en-US" altLang="zh-CN" sz="2000" b="0" dirty="0" smtClean="0"/>
              <a:t>variation with the threshold, the </a:t>
            </a:r>
            <a:r>
              <a:rPr lang="en-US" altLang="zh-CN" sz="2000" b="0" dirty="0"/>
              <a:t>sensing responders </a:t>
            </a:r>
            <a:r>
              <a:rPr lang="en-US" altLang="zh-CN" sz="2000" b="0" dirty="0" smtClean="0"/>
              <a:t>would </a:t>
            </a:r>
            <a:r>
              <a:rPr lang="en-US" altLang="zh-CN" sz="2000" b="0" dirty="0"/>
              <a:t>send the feedback to the sensing </a:t>
            </a:r>
            <a:r>
              <a:rPr lang="en-US" altLang="zh-CN" sz="2000" b="0" dirty="0" smtClean="0"/>
              <a:t>initiator </a:t>
            </a:r>
            <a:r>
              <a:rPr lang="en-US" altLang="zh-CN" sz="2000" b="0" dirty="0"/>
              <a:t>if the feedback </a:t>
            </a:r>
            <a:r>
              <a:rPr lang="en-US" altLang="zh-CN" sz="2000" b="0" dirty="0" smtClean="0"/>
              <a:t>criteria </a:t>
            </a:r>
            <a:r>
              <a:rPr lang="en-US" altLang="zh-CN" sz="2000" b="0" dirty="0"/>
              <a:t>is </a:t>
            </a:r>
            <a:r>
              <a:rPr lang="en-US" altLang="zh-CN" sz="2000" b="0" dirty="0" smtClean="0"/>
              <a:t>met.</a:t>
            </a:r>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3300"/>
                </a:solidFill>
              </a:rPr>
              <a:t>Motion</a:t>
            </a:r>
            <a:endParaRPr lang="zh-CN" altLang="en-US" dirty="0">
              <a:solidFill>
                <a:srgbClr val="FF3300"/>
              </a:solidFill>
            </a:endParaRPr>
          </a:p>
        </p:txBody>
      </p:sp>
      <p:sp>
        <p:nvSpPr>
          <p:cNvPr id="3" name="内容占位符 2"/>
          <p:cNvSpPr>
            <a:spLocks noGrp="1"/>
          </p:cNvSpPr>
          <p:nvPr>
            <p:ph idx="1"/>
          </p:nvPr>
        </p:nvSpPr>
        <p:spPr/>
        <p:txBody>
          <a:bodyPr/>
          <a:lstStyle/>
          <a:p>
            <a:pPr algn="just">
              <a:buFont typeface="Arial" panose="020B0604020202020204" pitchFamily="34" charset="0"/>
              <a:buChar char="•"/>
            </a:pPr>
            <a:r>
              <a:rPr lang="en-US" altLang="zh-CN" sz="2000" dirty="0" smtClean="0">
                <a:cs typeface="Times New Roman"/>
                <a:sym typeface="Times New Roman"/>
              </a:rPr>
              <a:t>Move to add the following to 11bf SFD:</a:t>
            </a:r>
          </a:p>
          <a:p>
            <a:pPr marL="720000" algn="just">
              <a:buFont typeface="Times New Roman" panose="02020603050405020304" pitchFamily="18" charset="0"/>
              <a:buChar char="̶"/>
            </a:pPr>
            <a:r>
              <a:rPr lang="en-US" altLang="zh-CN" sz="1800" b="0" dirty="0" smtClean="0">
                <a:solidFill>
                  <a:srgbClr val="FF0000"/>
                </a:solidFill>
              </a:rPr>
              <a:t>The </a:t>
            </a:r>
            <a:r>
              <a:rPr lang="en-US" altLang="zh-CN" sz="1800" b="0" dirty="0">
                <a:solidFill>
                  <a:srgbClr val="FF0000"/>
                </a:solidFill>
              </a:rPr>
              <a:t>11bf amendment defines a threshold-based procedure for the reporting phase in </a:t>
            </a:r>
            <a:r>
              <a:rPr lang="en-US" altLang="zh-CN" sz="1800" b="0" dirty="0">
                <a:solidFill>
                  <a:srgbClr val="FF0000"/>
                </a:solidFill>
              </a:rPr>
              <a:t>which</a:t>
            </a:r>
            <a:endParaRPr lang="en-US" altLang="zh-CN" sz="1800" b="0" dirty="0">
              <a:solidFill>
                <a:srgbClr val="FF0000"/>
              </a:solidFill>
              <a:sym typeface="Times New Roman"/>
            </a:endParaRPr>
          </a:p>
          <a:p>
            <a:pPr marL="1080000" algn="just">
              <a:buFont typeface="Microsoft Sans Serif" panose="020B0604020202020204" pitchFamily="34" charset="0"/>
              <a:buChar char="•"/>
            </a:pPr>
            <a:r>
              <a:rPr lang="en-US" altLang="zh-CN" sz="1400" b="0" dirty="0"/>
              <a:t>The current measured CSI would be compared with the previous measured CSI. The difference between them, namely, CSI variation, can be </a:t>
            </a:r>
            <a:r>
              <a:rPr lang="en-US" altLang="zh-CN" sz="1400" b="0" dirty="0" smtClean="0"/>
              <a:t>quantifiable.</a:t>
            </a:r>
          </a:p>
          <a:p>
            <a:pPr marL="1080000" algn="just">
              <a:buFont typeface="Microsoft Sans Serif" panose="020B0604020202020204" pitchFamily="34" charset="0"/>
              <a:buChar char="•"/>
            </a:pPr>
            <a:r>
              <a:rPr lang="en-US" altLang="zh-CN" sz="1400" b="0" dirty="0" smtClean="0"/>
              <a:t>A threshold could be configured as one of the feedback criterion, which could determine if feedback would be performed.</a:t>
            </a:r>
          </a:p>
          <a:p>
            <a:pPr marL="1080000" algn="just">
              <a:buFont typeface="Microsoft Sans Serif" panose="020B0604020202020204" pitchFamily="34" charset="0"/>
              <a:buChar char="•"/>
            </a:pPr>
            <a:r>
              <a:rPr lang="en-US" altLang="zh-CN" sz="1400" b="0" dirty="0" smtClean="0"/>
              <a:t>By comparing the </a:t>
            </a:r>
            <a:r>
              <a:rPr lang="en-US" altLang="zh-CN" sz="1400" b="0" dirty="0"/>
              <a:t>CSI </a:t>
            </a:r>
            <a:r>
              <a:rPr lang="en-US" altLang="zh-CN" sz="1400" b="0" dirty="0" smtClean="0"/>
              <a:t>variation with the threshold, the </a:t>
            </a:r>
            <a:r>
              <a:rPr lang="en-US" altLang="zh-CN" sz="1400" b="0" dirty="0"/>
              <a:t>sensing responders </a:t>
            </a:r>
            <a:r>
              <a:rPr lang="en-US" altLang="zh-CN" sz="1400" b="0" dirty="0" smtClean="0"/>
              <a:t>would </a:t>
            </a:r>
            <a:r>
              <a:rPr lang="en-US" altLang="zh-CN" sz="1400" b="0" dirty="0"/>
              <a:t>send the </a:t>
            </a:r>
            <a:r>
              <a:rPr lang="en-US" altLang="zh-CN" sz="1400" b="0" dirty="0" smtClean="0"/>
              <a:t>feedback </a:t>
            </a:r>
            <a:r>
              <a:rPr lang="en-US" altLang="zh-CN" sz="1400" b="0" dirty="0"/>
              <a:t>to the sensing </a:t>
            </a:r>
            <a:r>
              <a:rPr lang="en-US" altLang="zh-CN" sz="1400" b="0" dirty="0" smtClean="0"/>
              <a:t>initiator </a:t>
            </a:r>
            <a:r>
              <a:rPr lang="en-US" altLang="zh-CN" sz="1400" b="0" dirty="0"/>
              <a:t>if the feedback </a:t>
            </a:r>
            <a:r>
              <a:rPr lang="en-US" altLang="zh-CN" sz="1400" b="0" dirty="0" smtClean="0"/>
              <a:t>criteria </a:t>
            </a:r>
            <a:r>
              <a:rPr lang="en-US" altLang="zh-CN" sz="1400" b="0" dirty="0"/>
              <a:t>is </a:t>
            </a:r>
            <a:r>
              <a:rPr lang="en-US" altLang="zh-CN" sz="1400" b="0" dirty="0" smtClean="0"/>
              <a:t>met.</a:t>
            </a:r>
          </a:p>
          <a:p>
            <a:pPr marL="720000" algn="just">
              <a:buFont typeface="Times New Roman" panose="02020603050405020304" pitchFamily="18" charset="0"/>
              <a:buChar char="̶"/>
            </a:pPr>
            <a:endParaRPr lang="en-US" altLang="zh-CN" sz="1600" b="0" dirty="0"/>
          </a:p>
          <a:p>
            <a:pPr marL="342900" lvl="1" indent="-342900">
              <a:buFont typeface="Arial" panose="020B0604020202020204" pitchFamily="34" charset="0"/>
              <a:buChar char="•"/>
              <a:defRPr/>
            </a:pPr>
            <a:r>
              <a:rPr lang="en-US" altLang="zh-CN" b="1" dirty="0"/>
              <a:t>Move: </a:t>
            </a:r>
            <a:r>
              <a:rPr lang="en-US" altLang="zh-CN" b="1" dirty="0" err="1" smtClean="0"/>
              <a:t>Yingxiang</a:t>
            </a:r>
            <a:r>
              <a:rPr lang="en-US" altLang="zh-CN" b="1" dirty="0" smtClean="0"/>
              <a:t> Sun</a:t>
            </a:r>
            <a:r>
              <a:rPr lang="en-US" altLang="zh-CN" b="1" dirty="0"/>
              <a:t>		Second: 	</a:t>
            </a:r>
          </a:p>
          <a:p>
            <a:pPr marL="342900" lvl="1" indent="-342900">
              <a:buFont typeface="Arial" panose="020B0604020202020204" pitchFamily="34" charset="0"/>
              <a:buChar char="•"/>
              <a:defRPr/>
            </a:pPr>
            <a:r>
              <a:rPr lang="en-US" altLang="zh-CN" b="1" dirty="0"/>
              <a:t>Result</a:t>
            </a:r>
            <a:r>
              <a:rPr lang="en-US" altLang="zh-CN" b="1" dirty="0" smtClean="0"/>
              <a:t>:</a:t>
            </a:r>
          </a:p>
          <a:p>
            <a:pPr marL="342900" lvl="1" indent="-342900">
              <a:buFont typeface="Arial" panose="020B0604020202020204" pitchFamily="34" charset="0"/>
              <a:buChar char="•"/>
              <a:defRPr/>
            </a:pPr>
            <a:endParaRPr lang="en-US" altLang="zh-CN" dirty="0"/>
          </a:p>
          <a:p>
            <a:pPr marL="0" lvl="1" indent="0">
              <a:buNone/>
              <a:defRPr/>
            </a:pPr>
            <a:r>
              <a:rPr lang="en-US" altLang="zh-CN" dirty="0"/>
              <a:t>Note</a:t>
            </a:r>
            <a:r>
              <a:rPr lang="zh-CN" altLang="en-US" dirty="0"/>
              <a:t>：  </a:t>
            </a:r>
            <a:r>
              <a:rPr lang="en-US" altLang="zh-CN" dirty="0"/>
              <a:t>Related document </a:t>
            </a:r>
            <a:r>
              <a:rPr lang="en-US" altLang="zh-CN" dirty="0" smtClean="0"/>
              <a:t>21/0351r3</a:t>
            </a:r>
            <a:endParaRPr lang="en-US" altLang="zh-CN" dirty="0"/>
          </a:p>
          <a:p>
            <a:pPr marL="720000" algn="just">
              <a:buFont typeface="Times New Roman" panose="02020603050405020304" pitchFamily="18" charset="0"/>
              <a:buChar char="̶"/>
            </a:pPr>
            <a:endParaRPr lang="en-US" altLang="zh-CN" sz="16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2783511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Response(1/3)</a:t>
            </a:r>
            <a:endParaRPr lang="zh-CN" altLang="en-US" dirty="0">
              <a:solidFill>
                <a:srgbClr val="FF0000"/>
              </a:solidFill>
            </a:endParaRPr>
          </a:p>
        </p:txBody>
      </p:sp>
      <p:sp>
        <p:nvSpPr>
          <p:cNvPr id="3" name="内容占位符 2"/>
          <p:cNvSpPr>
            <a:spLocks noGrp="1"/>
          </p:cNvSpPr>
          <p:nvPr>
            <p:ph idx="1"/>
          </p:nvPr>
        </p:nvSpPr>
        <p:spPr>
          <a:xfrm>
            <a:off x="685800" y="1676400"/>
            <a:ext cx="7772400" cy="4419600"/>
          </a:xfrm>
        </p:spPr>
        <p:txBody>
          <a:bodyPr/>
          <a:lstStyle/>
          <a:p>
            <a:pPr marL="0" indent="0">
              <a:buNone/>
            </a:pPr>
            <a:r>
              <a:rPr lang="en-US" altLang="zh-CN" sz="1600" i="1" dirty="0" smtClean="0"/>
              <a:t>Q1: </a:t>
            </a:r>
            <a:r>
              <a:rPr lang="en-US" altLang="zh-CN" sz="1600" i="1" dirty="0"/>
              <a:t>I see that there could be a cost in terms of memory requirements needed. I believe it could be a capability and that this could be an optional feature.</a:t>
            </a:r>
            <a:endParaRPr lang="zh-CN" altLang="zh-CN" sz="1600" i="1" dirty="0"/>
          </a:p>
          <a:p>
            <a:pPr marL="0" indent="0">
              <a:buNone/>
            </a:pPr>
            <a:r>
              <a:rPr lang="en-US" altLang="zh-CN" sz="1400" b="0" dirty="0" smtClean="0"/>
              <a:t>A1: </a:t>
            </a:r>
            <a:r>
              <a:rPr lang="en-US" altLang="zh-CN" sz="1400" b="0" dirty="0"/>
              <a:t>The memory that would be taken by the CSI matrix could be calculated according to the 9.4.1.27 CSI Report field in IEEE P802.11-REVme/D0.0, March 2021</a:t>
            </a:r>
            <a:r>
              <a:rPr lang="en-US" altLang="zh-CN" sz="1400" b="0" dirty="0" smtClean="0"/>
              <a:t>.</a:t>
            </a:r>
            <a:r>
              <a:rPr lang="en-US" altLang="zh-CN" sz="1400" b="0" dirty="0"/>
              <a:t> </a:t>
            </a:r>
            <a:endParaRPr lang="en-US" altLang="zh-CN" sz="1400" b="0" dirty="0" smtClean="0"/>
          </a:p>
          <a:p>
            <a:pPr marL="0" indent="0">
              <a:buNone/>
            </a:pPr>
            <a:endParaRPr lang="en-US" altLang="zh-CN" sz="1200" b="0" dirty="0" smtClean="0"/>
          </a:p>
          <a:p>
            <a:pPr marL="0" indent="0">
              <a:buNone/>
            </a:pPr>
            <a:r>
              <a:rPr lang="en-US" altLang="zh-CN" sz="1200" b="0" dirty="0"/>
              <a:t>The Size of CSI matrix for each carrier is (2×Nb×Nc×Nr)</a:t>
            </a:r>
          </a:p>
          <a:p>
            <a:pPr marL="0" indent="0">
              <a:buNone/>
            </a:pPr>
            <a:endParaRPr lang="zh-CN" altLang="zh-CN" sz="1200" b="0" dirty="0"/>
          </a:p>
          <a:p>
            <a:pPr marL="0" indent="0">
              <a:buNone/>
            </a:pPr>
            <a:r>
              <a:rPr lang="en-US" altLang="zh-CN" sz="1200" b="0" dirty="0"/>
              <a:t>The Coefficient Size indicates the number of bits in the representation of the real and imaginary parts of each element in the matrix. We assume that </a:t>
            </a:r>
            <a:r>
              <a:rPr lang="en-US" altLang="zh-CN" sz="1200" b="0" dirty="0" err="1"/>
              <a:t>Nb</a:t>
            </a:r>
            <a:r>
              <a:rPr lang="en-US" altLang="zh-CN" sz="1200" b="0" dirty="0"/>
              <a:t> takes the maximum value as 8. We assume that there are 8 streams for </a:t>
            </a:r>
            <a:r>
              <a:rPr lang="en-US" altLang="zh-CN" sz="1200" b="0" dirty="0" err="1"/>
              <a:t>Nc</a:t>
            </a:r>
            <a:r>
              <a:rPr lang="en-US" altLang="zh-CN" sz="1200" b="0" dirty="0"/>
              <a:t> and 8 receivers for </a:t>
            </a:r>
            <a:r>
              <a:rPr lang="en-US" altLang="zh-CN" sz="1200" b="0" dirty="0" err="1"/>
              <a:t>Nr</a:t>
            </a:r>
            <a:r>
              <a:rPr lang="en-US" altLang="zh-CN" sz="1200" b="0" dirty="0"/>
              <a:t>.</a:t>
            </a:r>
            <a:endParaRPr lang="zh-CN" altLang="zh-CN" sz="1200" b="0" dirty="0"/>
          </a:p>
          <a:p>
            <a:pPr marL="0" indent="0">
              <a:buNone/>
            </a:pPr>
            <a:r>
              <a:rPr lang="en-US" altLang="zh-CN" sz="1200" b="0" dirty="0"/>
              <a:t> </a:t>
            </a:r>
            <a:endParaRPr lang="zh-CN" altLang="zh-CN" sz="1200" b="0" dirty="0"/>
          </a:p>
          <a:p>
            <a:pPr marL="0" indent="0">
              <a:buNone/>
            </a:pPr>
            <a:r>
              <a:rPr lang="en-US" altLang="zh-CN" sz="1200" b="0" dirty="0"/>
              <a:t>If no grouping is applied, there is 56 subcarriers for 20MHz, therefore, the size of the CSI matrix could be calculated </a:t>
            </a:r>
            <a:r>
              <a:rPr lang="en-US" altLang="zh-CN" sz="1200" b="0" dirty="0" smtClean="0"/>
              <a:t>as Ns×(2×Nb×Nc×Nr) = 56×(2×8×8×8) = 57344bits = 7168Bytes = 7MB.</a:t>
            </a:r>
          </a:p>
          <a:p>
            <a:pPr marL="0" indent="0">
              <a:buNone/>
            </a:pPr>
            <a:endParaRPr lang="en-US" altLang="zh-CN" sz="1200" b="0" dirty="0"/>
          </a:p>
          <a:p>
            <a:pPr marL="0" indent="0">
              <a:buNone/>
            </a:pPr>
            <a:r>
              <a:rPr lang="en-US" altLang="zh-CN" sz="1200" b="0" dirty="0" err="1"/>
              <a:t>Nb</a:t>
            </a:r>
            <a:r>
              <a:rPr lang="en-US" altLang="zh-CN" sz="1200" b="0" dirty="0"/>
              <a:t>: is the number of bits determined by the Coefficients Size field of the MIMO Control field</a:t>
            </a:r>
            <a:endParaRPr lang="zh-CN" altLang="zh-CN" sz="1200" b="0" dirty="0"/>
          </a:p>
          <a:p>
            <a:pPr marL="0" indent="0">
              <a:buNone/>
            </a:pPr>
            <a:r>
              <a:rPr lang="en-US" altLang="zh-CN" sz="1200" b="0" dirty="0" err="1"/>
              <a:t>Nc</a:t>
            </a:r>
            <a:r>
              <a:rPr lang="en-US" altLang="zh-CN" sz="1200" b="0" dirty="0"/>
              <a:t>: is the number of columns in a CSI matrix determined by the </a:t>
            </a:r>
            <a:r>
              <a:rPr lang="en-US" altLang="zh-CN" sz="1200" b="0" dirty="0" err="1"/>
              <a:t>Nc</a:t>
            </a:r>
            <a:r>
              <a:rPr lang="en-US" altLang="zh-CN" sz="1200" b="0" dirty="0"/>
              <a:t> index field of the MIMO Control field</a:t>
            </a:r>
            <a:endParaRPr lang="zh-CN" altLang="zh-CN" sz="1200" b="0" dirty="0"/>
          </a:p>
          <a:p>
            <a:pPr marL="0" indent="0">
              <a:buNone/>
            </a:pPr>
            <a:r>
              <a:rPr lang="en-US" altLang="zh-CN" sz="1200" b="0" dirty="0" err="1"/>
              <a:t>Nr</a:t>
            </a:r>
            <a:r>
              <a:rPr lang="en-US" altLang="zh-CN" sz="1200" b="0" dirty="0"/>
              <a:t>: is the number of rows in a CSI matrix determined by the </a:t>
            </a:r>
            <a:r>
              <a:rPr lang="en-US" altLang="zh-CN" sz="1200" b="0" dirty="0" err="1"/>
              <a:t>Nr</a:t>
            </a:r>
            <a:r>
              <a:rPr lang="en-US" altLang="zh-CN" sz="1200" b="0" dirty="0"/>
              <a:t> Index field of the MIMO Control field</a:t>
            </a:r>
            <a:endParaRPr lang="zh-CN" altLang="zh-CN" sz="1200" b="0" dirty="0"/>
          </a:p>
          <a:p>
            <a:pPr marL="0" indent="0">
              <a:buNone/>
            </a:pPr>
            <a:endParaRPr lang="zh-CN" altLang="zh-CN" sz="1400" b="0"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2162643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Response(2/3)</a:t>
            </a:r>
            <a:endParaRPr lang="zh-CN" altLang="en-US" dirty="0">
              <a:solidFill>
                <a:srgbClr val="FF0000"/>
              </a:solidFill>
            </a:endParaRPr>
          </a:p>
        </p:txBody>
      </p:sp>
      <p:sp>
        <p:nvSpPr>
          <p:cNvPr id="3" name="内容占位符 2"/>
          <p:cNvSpPr>
            <a:spLocks noGrp="1"/>
          </p:cNvSpPr>
          <p:nvPr>
            <p:ph idx="1"/>
          </p:nvPr>
        </p:nvSpPr>
        <p:spPr>
          <a:xfrm>
            <a:off x="685800" y="1676400"/>
            <a:ext cx="7772400" cy="4419600"/>
          </a:xfrm>
        </p:spPr>
        <p:txBody>
          <a:bodyPr/>
          <a:lstStyle/>
          <a:p>
            <a:pPr marL="0" indent="0">
              <a:buNone/>
            </a:pPr>
            <a:r>
              <a:rPr lang="en-US" altLang="zh-CN" sz="1200" b="0" dirty="0" smtClean="0"/>
              <a:t>The </a:t>
            </a:r>
            <a:r>
              <a:rPr lang="en-US" altLang="zh-CN" sz="1200" b="0" dirty="0"/>
              <a:t>evaluation results are summarized in Table I.</a:t>
            </a:r>
            <a:endParaRPr lang="zh-CN" altLang="zh-CN" sz="1200" b="0" dirty="0"/>
          </a:p>
          <a:p>
            <a:pPr marL="0" indent="0">
              <a:buNone/>
            </a:pPr>
            <a:r>
              <a:rPr lang="en-US" altLang="zh-CN" sz="1200" b="0" dirty="0" smtClean="0"/>
              <a:t>Ng</a:t>
            </a:r>
            <a:r>
              <a:rPr lang="zh-CN" altLang="en-US" sz="1200" b="0" dirty="0" smtClean="0"/>
              <a:t>：</a:t>
            </a:r>
            <a:r>
              <a:rPr lang="en-US" altLang="zh-CN" sz="1200" b="0" dirty="0" smtClean="0"/>
              <a:t> </a:t>
            </a:r>
            <a:r>
              <a:rPr lang="en-US" altLang="zh-CN" sz="1200" b="0" dirty="0"/>
              <a:t>is the number of adjacent subcarriers for each group</a:t>
            </a:r>
            <a:endParaRPr lang="zh-CN" altLang="zh-CN" sz="1200" b="0" dirty="0"/>
          </a:p>
          <a:p>
            <a:pPr marL="0" indent="0">
              <a:buNone/>
            </a:pPr>
            <a:r>
              <a:rPr lang="en-US" altLang="zh-CN" sz="1200" b="0" dirty="0" smtClean="0"/>
              <a:t>Ns</a:t>
            </a:r>
            <a:r>
              <a:rPr lang="zh-CN" altLang="en-US" sz="1200" b="0" dirty="0" smtClean="0"/>
              <a:t>：</a:t>
            </a:r>
            <a:r>
              <a:rPr lang="en-US" altLang="zh-CN" sz="1200" b="0" dirty="0" smtClean="0"/>
              <a:t> </a:t>
            </a:r>
            <a:r>
              <a:rPr lang="en-US" altLang="zh-CN" sz="1200" b="0" dirty="0"/>
              <a:t>is the number of subcarriers </a:t>
            </a:r>
            <a:r>
              <a:rPr lang="en-US" altLang="zh-CN" sz="1200" b="0" dirty="0" smtClean="0"/>
              <a:t>sent</a:t>
            </a:r>
          </a:p>
          <a:p>
            <a:pPr marL="0" indent="0" algn="ctr">
              <a:buNone/>
            </a:pPr>
            <a:r>
              <a:rPr lang="en-US" altLang="zh-CN" sz="1200" b="0" dirty="0"/>
              <a:t>Table </a:t>
            </a:r>
            <a:r>
              <a:rPr lang="en-US" altLang="zh-CN" sz="1200" b="0" dirty="0" smtClean="0"/>
              <a:t>I</a:t>
            </a:r>
            <a:endParaRPr lang="en-US" altLang="zh-CN" sz="1200" b="0" dirty="0"/>
          </a:p>
          <a:p>
            <a:pPr marL="0" indent="0">
              <a:buNone/>
            </a:pPr>
            <a:endParaRPr lang="en-US" altLang="zh-CN" sz="1400" b="0" dirty="0" smtClean="0"/>
          </a:p>
          <a:p>
            <a:pPr marL="0" indent="0">
              <a:buNone/>
            </a:pPr>
            <a:endParaRPr lang="en-US" altLang="zh-CN" sz="1400" b="0" dirty="0"/>
          </a:p>
          <a:p>
            <a:pPr marL="0" indent="0">
              <a:buNone/>
            </a:pPr>
            <a:endParaRPr lang="en-US" altLang="zh-CN" sz="1400" b="0" dirty="0" smtClean="0"/>
          </a:p>
          <a:p>
            <a:pPr marL="0" indent="0">
              <a:buNone/>
            </a:pPr>
            <a:endParaRPr lang="en-US" altLang="zh-CN" sz="1400" b="0" dirty="0"/>
          </a:p>
          <a:p>
            <a:pPr marL="0" indent="0">
              <a:buNone/>
            </a:pPr>
            <a:endParaRPr lang="en-US" altLang="zh-CN" sz="1400" b="0" dirty="0" smtClean="0"/>
          </a:p>
          <a:p>
            <a:pPr marL="0" indent="0">
              <a:buNone/>
            </a:pPr>
            <a:endParaRPr lang="en-US" altLang="zh-CN" sz="1200" b="0" dirty="0"/>
          </a:p>
          <a:p>
            <a:pPr marL="0" indent="0" algn="just">
              <a:buNone/>
            </a:pPr>
            <a:r>
              <a:rPr lang="en-US" altLang="zh-CN" sz="1400" i="1" dirty="0"/>
              <a:t>Q2: I see some merits, but I have some question about implementation. Also, it is not clear to me how to distinguish between something not been sent and something being sent but not being received.</a:t>
            </a:r>
          </a:p>
          <a:p>
            <a:pPr marL="0" indent="0" algn="just">
              <a:buNone/>
            </a:pPr>
            <a:r>
              <a:rPr lang="en-US" altLang="zh-CN" sz="1400" b="0" dirty="0"/>
              <a:t>A2: Firstly, the regular reporting in this contribution can partially address this issue. Secondly, if the CSI variation meets the feedback threshold criterion, the sensing responders will send ACK, then the feedback will be triggered and be sent to the sensing initiator, the procedure can also help to address this issue. </a:t>
            </a:r>
            <a:endParaRPr lang="en-US" altLang="zh-CN" sz="1200" b="0" dirty="0"/>
          </a:p>
          <a:p>
            <a:pPr marL="0" indent="0">
              <a:buNone/>
            </a:pPr>
            <a:endParaRPr lang="en-US" altLang="zh-CN" sz="1400" b="0"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graphicFrame>
        <p:nvGraphicFramePr>
          <p:cNvPr id="7" name="表格 6"/>
          <p:cNvGraphicFramePr>
            <a:graphicFrameLocks noGrp="1"/>
          </p:cNvGraphicFramePr>
          <p:nvPr>
            <p:extLst>
              <p:ext uri="{D42A27DB-BD31-4B8C-83A1-F6EECF244321}">
                <p14:modId xmlns:p14="http://schemas.microsoft.com/office/powerpoint/2010/main" val="978190189"/>
              </p:ext>
            </p:extLst>
          </p:nvPr>
        </p:nvGraphicFramePr>
        <p:xfrm>
          <a:off x="1909860" y="2590800"/>
          <a:ext cx="5267960" cy="1173480"/>
        </p:xfrm>
        <a:graphic>
          <a:graphicData uri="http://schemas.openxmlformats.org/drawingml/2006/table">
            <a:tbl>
              <a:tblPr firstRow="1" firstCol="1" bandRow="1">
                <a:tableStyleId>{5C22544A-7EE6-4342-B048-85BDC9FD1C3A}</a:tableStyleId>
              </a:tblPr>
              <a:tblGrid>
                <a:gridCol w="701675"/>
                <a:gridCol w="632460"/>
                <a:gridCol w="643255"/>
                <a:gridCol w="632460"/>
                <a:gridCol w="630555"/>
                <a:gridCol w="626110"/>
                <a:gridCol w="666750"/>
                <a:gridCol w="734695"/>
              </a:tblGrid>
              <a:tr h="0">
                <a:tc>
                  <a:txBody>
                    <a:bodyPr/>
                    <a:lstStyle/>
                    <a:p>
                      <a:pPr>
                        <a:spcAft>
                          <a:spcPts val="0"/>
                        </a:spcAft>
                      </a:pPr>
                      <a:r>
                        <a:rPr lang="en-US" sz="1100" kern="100" dirty="0">
                          <a:effectLst/>
                        </a:rPr>
                        <a:t>BW</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Ng</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Ns</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err="1">
                          <a:effectLst/>
                        </a:rPr>
                        <a:t>Nb</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err="1">
                          <a:effectLst/>
                        </a:rPr>
                        <a:t>Nc</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Nr</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Size(bit)</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Size(MB)</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20MHz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56</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57344</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7</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20MHz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2</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30</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8</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30720</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3.75</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20MHz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16</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16384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2</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40MHz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114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116736</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14.25</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40MHz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2</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58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59392</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7.25</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0">
                <a:tc>
                  <a:txBody>
                    <a:bodyPr/>
                    <a:lstStyle/>
                    <a:p>
                      <a:pPr>
                        <a:spcAft>
                          <a:spcPts val="0"/>
                        </a:spcAft>
                      </a:pPr>
                      <a:r>
                        <a:rPr lang="en-US" sz="1100" kern="100">
                          <a:effectLst/>
                        </a:rPr>
                        <a:t>40MHz</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30</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a:effectLst/>
                        </a:rPr>
                        <a:t>30720</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3.75</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87231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Response(3/3)</a:t>
            </a:r>
            <a:endParaRPr lang="zh-CN" altLang="en-US" dirty="0">
              <a:solidFill>
                <a:srgbClr val="FF0000"/>
              </a:solidFill>
            </a:endParaRPr>
          </a:p>
        </p:txBody>
      </p:sp>
      <p:sp>
        <p:nvSpPr>
          <p:cNvPr id="3" name="内容占位符 2"/>
          <p:cNvSpPr>
            <a:spLocks noGrp="1"/>
          </p:cNvSpPr>
          <p:nvPr>
            <p:ph idx="1"/>
          </p:nvPr>
        </p:nvSpPr>
        <p:spPr>
          <a:xfrm>
            <a:off x="685800" y="1676400"/>
            <a:ext cx="7772400" cy="4419600"/>
          </a:xfrm>
        </p:spPr>
        <p:txBody>
          <a:bodyPr/>
          <a:lstStyle/>
          <a:p>
            <a:pPr marL="0" indent="0">
              <a:buNone/>
            </a:pPr>
            <a:r>
              <a:rPr lang="en-US" altLang="zh-CN" sz="1400" i="1" dirty="0" smtClean="0"/>
              <a:t>Q3: </a:t>
            </a:r>
            <a:r>
              <a:rPr lang="en-US" altLang="zh-CN" sz="1400" i="1" dirty="0"/>
              <a:t>On slide 8, when do you plan to submit the report in the timeline? In what order? At the same time?</a:t>
            </a:r>
            <a:endParaRPr lang="zh-CN" altLang="zh-CN" sz="1400" i="1" dirty="0"/>
          </a:p>
          <a:p>
            <a:pPr marL="0" indent="0">
              <a:buNone/>
            </a:pPr>
            <a:r>
              <a:rPr lang="en-US" altLang="zh-CN" sz="1400" b="0" dirty="0" smtClean="0"/>
              <a:t>A3: </a:t>
            </a:r>
            <a:r>
              <a:rPr lang="en-US" altLang="zh-CN" sz="1400" b="0" dirty="0"/>
              <a:t>I believe several options are possible</a:t>
            </a:r>
            <a:r>
              <a:rPr lang="en-US" altLang="zh-CN" sz="1400" b="0" dirty="0" smtClean="0"/>
              <a:t>. RSTAs </a:t>
            </a:r>
            <a:r>
              <a:rPr lang="en-US" altLang="zh-CN" sz="1400" b="0" dirty="0"/>
              <a:t>could submit the report either in sequential order or in parallel order. </a:t>
            </a:r>
            <a:endParaRPr lang="en-US" altLang="zh-CN" sz="1400" b="0" dirty="0" smtClean="0"/>
          </a:p>
          <a:p>
            <a:pPr marL="0" indent="0">
              <a:buNone/>
            </a:pPr>
            <a:endParaRPr lang="en-US" altLang="zh-CN" sz="1400" b="0" dirty="0"/>
          </a:p>
          <a:p>
            <a:pPr marL="0" indent="0">
              <a:buNone/>
            </a:pPr>
            <a:r>
              <a:rPr lang="en-US" altLang="zh-CN" sz="1400" i="1" dirty="0" smtClean="0"/>
              <a:t>Q4: </a:t>
            </a:r>
            <a:r>
              <a:rPr lang="en-US" altLang="zh-CN" sz="1400" i="1" dirty="0"/>
              <a:t>If you allocate time slots for feedback, it seems you are still wasting the resources even if no sensing report is sent.</a:t>
            </a:r>
            <a:endParaRPr lang="zh-CN" altLang="zh-CN" sz="1400" i="1" dirty="0"/>
          </a:p>
          <a:p>
            <a:pPr marL="0" indent="0">
              <a:buNone/>
            </a:pPr>
            <a:r>
              <a:rPr lang="en-US" altLang="zh-CN" sz="1400" b="0" dirty="0" smtClean="0"/>
              <a:t>A4: </a:t>
            </a:r>
            <a:r>
              <a:rPr lang="en-US" altLang="zh-CN" sz="1400" b="0" dirty="0"/>
              <a:t>The resources would not be wasted. If the CSI variation meets the feedback threshold criterion, the sensing responders will send ACK, then the feedback will be triggered and be sent to the sensing initiator. It should be noted that, compared to the way that RSTAs send feedback after every single sensing measurement, the resources would have been already </a:t>
            </a:r>
            <a:r>
              <a:rPr lang="en-US" altLang="zh-CN" sz="1400" b="0" dirty="0" smtClean="0"/>
              <a:t>significantly preserved.</a:t>
            </a:r>
          </a:p>
          <a:p>
            <a:pPr marL="0" indent="0">
              <a:buNone/>
            </a:pPr>
            <a:endParaRPr lang="en-US" altLang="zh-CN" sz="1400" b="0" dirty="0"/>
          </a:p>
          <a:p>
            <a:pPr marL="0" indent="0">
              <a:buNone/>
            </a:pPr>
            <a:r>
              <a:rPr lang="en-US" altLang="zh-CN" sz="1400" i="1" dirty="0" smtClean="0"/>
              <a:t>Q5: </a:t>
            </a:r>
            <a:r>
              <a:rPr lang="en-US" altLang="zh-CN" sz="1400" i="1" dirty="0"/>
              <a:t>Do you suggest to have the actual formulas in the specification? Usually we don’t have these details in the specification.</a:t>
            </a:r>
            <a:endParaRPr lang="zh-CN" altLang="zh-CN" sz="1400" i="1" dirty="0"/>
          </a:p>
          <a:p>
            <a:pPr marL="0" indent="0">
              <a:buNone/>
            </a:pPr>
            <a:r>
              <a:rPr lang="en-US" altLang="zh-CN" sz="1400" b="0" dirty="0" smtClean="0"/>
              <a:t>A5: </a:t>
            </a:r>
            <a:r>
              <a:rPr lang="en-US" altLang="zh-CN" sz="1400" b="0" dirty="0"/>
              <a:t>I would suggest to have the actual formulas in the specification, so that we could evaluate the CSI variation under the same criterion. However, we could have future discussion for the details</a:t>
            </a:r>
            <a:r>
              <a:rPr lang="en-US" altLang="zh-CN" sz="1400" b="0" dirty="0" smtClean="0"/>
              <a:t>.</a:t>
            </a:r>
            <a:endParaRPr lang="en-US" altLang="zh-CN" sz="1400" b="0"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Tree>
    <p:extLst>
      <p:ext uri="{BB962C8B-B14F-4D97-AF65-F5344CB8AC3E}">
        <p14:creationId xmlns:p14="http://schemas.microsoft.com/office/powerpoint/2010/main" val="2853642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By following up [1], the potential procedure of threshold based sensing measurement (TBSM) is proposed in this contribution, which has several benefits for sensing. </a:t>
            </a:r>
          </a:p>
          <a:p>
            <a:pPr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The potential TBSM procedure is composed of the setup phase, the measurement phase, and the feedback phase. </a:t>
            </a:r>
          </a:p>
          <a:p>
            <a:pPr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2021</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0" name="Footer Placeholder 4"/>
          <p:cNvSpPr>
            <a:spLocks noGrp="1"/>
          </p:cNvSpPr>
          <p:nvPr>
            <p:ph type="ftr" sz="quarter" idx="12"/>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solidFill>
                  <a:schemeClr val="tx1"/>
                </a:solidFill>
              </a:rPr>
              <a:t>Outline</a:t>
            </a:r>
            <a:endParaRPr lang="en-GB" altLang="zh-CN" dirty="0">
              <a:solidFill>
                <a:schemeClr val="tx1"/>
              </a:solidFill>
            </a:endParaRP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Background of WLAN sensing</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rPr>
              <a:t>Threshold based sensing measurement (TBSM) procedure</a:t>
            </a:r>
            <a:endParaRPr lang="en-US" altLang="zh-CN" sz="2000" b="1" dirty="0">
              <a:latin typeface="Times New Roman"/>
              <a:ea typeface="Times New Roman"/>
              <a:cs typeface="Times New Roman"/>
            </a:endParaRPr>
          </a:p>
          <a:p>
            <a:pPr lvl="1">
              <a:buFont typeface="Wingdings" panose="05000000000000000000" pitchFamily="2" charset="2"/>
              <a:buChar char="Ø"/>
            </a:pPr>
            <a:r>
              <a:rPr lang="en-US" altLang="zh-CN" sz="1600" dirty="0" smtClean="0"/>
              <a:t>Setup phase</a:t>
            </a:r>
            <a:endParaRPr lang="en-US" altLang="zh-CN" sz="1600" dirty="0"/>
          </a:p>
          <a:p>
            <a:pPr lvl="1">
              <a:buFont typeface="Wingdings" panose="05000000000000000000" pitchFamily="2" charset="2"/>
              <a:buChar char="Ø"/>
            </a:pPr>
            <a:r>
              <a:rPr lang="en-US" altLang="zh-CN" sz="1600" dirty="0" smtClean="0"/>
              <a:t>Measurement phase</a:t>
            </a:r>
            <a:endParaRPr lang="en-US" altLang="zh-CN" sz="1600" dirty="0" smtClean="0">
              <a:solidFill>
                <a:srgbClr val="FF0000"/>
              </a:solidFill>
            </a:endParaRPr>
          </a:p>
          <a:p>
            <a:pPr lvl="1">
              <a:buFont typeface="Wingdings" panose="05000000000000000000" pitchFamily="2" charset="2"/>
              <a:buChar char="Ø"/>
            </a:pPr>
            <a:r>
              <a:rPr lang="en-US" altLang="zh-CN" sz="1600" dirty="0" smtClean="0"/>
              <a:t>Reporting phase</a:t>
            </a:r>
          </a:p>
          <a:p>
            <a:pPr lvl="1">
              <a:buFont typeface="Wingdings" panose="05000000000000000000" pitchFamily="2" charset="2"/>
              <a:buChar char="Ø"/>
            </a:pPr>
            <a:r>
              <a:rPr lang="en-US" altLang="zh-CN" sz="1600" dirty="0" smtClean="0"/>
              <a:t>Termination phase</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Summary</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References </a:t>
            </a:r>
          </a:p>
          <a:p>
            <a:pPr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SP</a:t>
            </a:r>
          </a:p>
        </p:txBody>
      </p:sp>
      <p:sp>
        <p:nvSpPr>
          <p:cNvPr id="7"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March </a:t>
            </a:r>
            <a:r>
              <a:rPr lang="en-US" altLang="zh-CN" sz="1800" dirty="0" smtClean="0"/>
              <a:t>2021</a:t>
            </a:r>
            <a:endParaRPr lang="en-US" altLang="zh-CN" sz="1800" dirty="0"/>
          </a:p>
        </p:txBody>
      </p:sp>
    </p:spTree>
    <p:extLst>
      <p:ext uri="{BB962C8B-B14F-4D97-AF65-F5344CB8AC3E}">
        <p14:creationId xmlns:p14="http://schemas.microsoft.com/office/powerpoint/2010/main" val="59669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 of WLAN </a:t>
            </a:r>
            <a:r>
              <a:rPr lang="en-US" altLang="zh-CN" dirty="0" smtClean="0"/>
              <a:t>sensing</a:t>
            </a:r>
            <a:endParaRPr lang="zh-CN" altLang="en-US" dirty="0"/>
          </a:p>
        </p:txBody>
      </p:sp>
      <p:sp>
        <p:nvSpPr>
          <p:cNvPr id="3" name="内容占位符 2"/>
          <p:cNvSpPr>
            <a:spLocks noGrp="1"/>
          </p:cNvSpPr>
          <p:nvPr>
            <p:ph idx="1"/>
          </p:nvPr>
        </p:nvSpPr>
        <p:spPr>
          <a:xfrm>
            <a:off x="685800" y="1447800"/>
            <a:ext cx="7772400" cy="4648200"/>
          </a:xfrm>
        </p:spPr>
        <p:txBody>
          <a:bodyPr/>
          <a:lstStyle/>
          <a:p>
            <a:pPr>
              <a:spcBef>
                <a:spcPts val="600"/>
              </a:spcBef>
              <a:spcAft>
                <a:spcPts val="600"/>
              </a:spcAft>
            </a:pPr>
            <a:r>
              <a:rPr lang="en-US" altLang="zh-CN" sz="1600" dirty="0"/>
              <a:t>Sensing based on channel </a:t>
            </a:r>
            <a:r>
              <a:rPr lang="en-US" altLang="zh-CN" sz="1600" dirty="0" smtClean="0"/>
              <a:t>sounding</a:t>
            </a:r>
          </a:p>
          <a:p>
            <a:pPr indent="342900">
              <a:buFont typeface="Wingdings" panose="05000000000000000000" pitchFamily="2" charset="2"/>
              <a:buChar char="Ø"/>
            </a:pPr>
            <a:r>
              <a:rPr lang="en-US" altLang="zh-CN" sz="1400" b="0" dirty="0" smtClean="0"/>
              <a:t>Explicit feedback</a:t>
            </a:r>
          </a:p>
          <a:p>
            <a:pPr indent="342900">
              <a:buFont typeface="Wingdings" panose="05000000000000000000" pitchFamily="2" charset="2"/>
              <a:buChar char="Ø"/>
            </a:pPr>
            <a:r>
              <a:rPr lang="en-US" altLang="zh-CN" sz="1400" b="0" dirty="0" smtClean="0"/>
              <a:t>Implicit feedback</a:t>
            </a:r>
          </a:p>
          <a:p>
            <a:pPr>
              <a:spcBef>
                <a:spcPts val="600"/>
              </a:spcBef>
              <a:spcAft>
                <a:spcPts val="600"/>
              </a:spcAft>
            </a:pPr>
            <a:r>
              <a:rPr lang="en-US" altLang="zh-CN" sz="1600" dirty="0" smtClean="0"/>
              <a:t>Channel changes sometimes play the most important role</a:t>
            </a:r>
            <a:endParaRPr lang="en-US" altLang="zh-CN" sz="1600" b="0" dirty="0" smtClean="0"/>
          </a:p>
          <a:p>
            <a:pPr indent="342900">
              <a:buFont typeface="Wingdings" panose="05000000000000000000" pitchFamily="2" charset="2"/>
              <a:buChar char="Ø"/>
            </a:pPr>
            <a:r>
              <a:rPr lang="en-US" altLang="zh-CN" sz="1400" b="0" dirty="0" smtClean="0"/>
              <a:t>Some typical use cases only track changes over time</a:t>
            </a:r>
          </a:p>
          <a:p>
            <a:pPr indent="342900">
              <a:buFont typeface="Wingdings" panose="05000000000000000000" pitchFamily="2" charset="2"/>
              <a:buChar char="Ø"/>
            </a:pPr>
            <a:endParaRPr lang="en-US" altLang="zh-CN" sz="1400" b="0" dirty="0"/>
          </a:p>
          <a:p>
            <a:pPr indent="342900">
              <a:buFont typeface="Wingdings" panose="05000000000000000000" pitchFamily="2" charset="2"/>
              <a:buChar char="Ø"/>
            </a:pPr>
            <a:endParaRPr lang="en-US" altLang="zh-CN" sz="1400" b="0" dirty="0" smtClean="0"/>
          </a:p>
          <a:p>
            <a:pPr indent="342900">
              <a:buFont typeface="Wingdings" panose="05000000000000000000" pitchFamily="2" charset="2"/>
              <a:buChar char="Ø"/>
            </a:pPr>
            <a:endParaRPr lang="en-US" altLang="zh-CN" sz="1400" b="0" dirty="0"/>
          </a:p>
          <a:p>
            <a:pPr indent="342900">
              <a:buFont typeface="Wingdings" panose="05000000000000000000" pitchFamily="2" charset="2"/>
              <a:buChar char="Ø"/>
            </a:pPr>
            <a:endParaRPr lang="en-US" altLang="zh-CN" sz="1400" b="0" dirty="0" smtClean="0"/>
          </a:p>
          <a:p>
            <a:pPr>
              <a:spcBef>
                <a:spcPts val="600"/>
              </a:spcBef>
              <a:spcAft>
                <a:spcPts val="600"/>
              </a:spcAft>
            </a:pPr>
            <a:r>
              <a:rPr lang="en-US" altLang="zh-CN" sz="1600" dirty="0" smtClean="0"/>
              <a:t>Regularity</a:t>
            </a:r>
            <a:endParaRPr lang="en-US" altLang="zh-CN" sz="1600" b="0" dirty="0"/>
          </a:p>
          <a:p>
            <a:pPr indent="342900">
              <a:buFont typeface="Wingdings" panose="05000000000000000000" pitchFamily="2" charset="2"/>
              <a:buChar char="Ø"/>
            </a:pPr>
            <a:r>
              <a:rPr lang="en-US" altLang="zh-CN" sz="1400" b="0" dirty="0"/>
              <a:t>Some use cases like intruder detection</a:t>
            </a:r>
            <a:r>
              <a:rPr lang="zh-CN" altLang="en-US" sz="1400" b="0" dirty="0"/>
              <a:t> </a:t>
            </a:r>
            <a:r>
              <a:rPr lang="en-US" altLang="zh-CN" sz="1400" b="0" dirty="0"/>
              <a:t>might need a </a:t>
            </a:r>
            <a:r>
              <a:rPr lang="en-US" altLang="zh-CN" sz="1400" b="0" dirty="0" smtClean="0"/>
              <a:t>regular CSI </a:t>
            </a:r>
            <a:r>
              <a:rPr lang="en-US" altLang="zh-CN" sz="1400" b="0" dirty="0"/>
              <a:t>feedback</a:t>
            </a:r>
          </a:p>
          <a:p>
            <a:pPr indent="342900">
              <a:buFont typeface="Wingdings" panose="05000000000000000000" pitchFamily="2" charset="2"/>
              <a:buChar char="Ø"/>
            </a:pPr>
            <a:r>
              <a:rPr lang="en-US" altLang="zh-CN" sz="1400" b="0" dirty="0"/>
              <a:t>Most of the feedbacks over a period may be highly correlated </a:t>
            </a:r>
          </a:p>
          <a:p>
            <a:pPr indent="342900">
              <a:buFont typeface="Wingdings" panose="05000000000000000000" pitchFamily="2" charset="2"/>
              <a:buChar char="Ø"/>
            </a:pPr>
            <a:endParaRPr lang="en-US" altLang="zh-CN" sz="1400" b="0" dirty="0" smtClean="0"/>
          </a:p>
          <a:p>
            <a:pPr indent="342900">
              <a:buFont typeface="Wingdings" panose="05000000000000000000" pitchFamily="2" charset="2"/>
              <a:buChar char="Ø"/>
            </a:pPr>
            <a:endParaRPr lang="en-US" altLang="zh-CN" sz="1600" b="0" dirty="0" smtClean="0"/>
          </a:p>
          <a:p>
            <a:pPr indent="342900">
              <a:buFont typeface="Wingdings" panose="05000000000000000000" pitchFamily="2" charset="2"/>
              <a:buChar char="Ø"/>
            </a:pPr>
            <a:endParaRPr lang="en-US" altLang="zh-CN" sz="1800" b="0" dirty="0"/>
          </a:p>
          <a:p>
            <a:pPr indent="342900">
              <a:buFont typeface="Wingdings" panose="05000000000000000000" pitchFamily="2" charset="2"/>
              <a:buChar char="Ø"/>
            </a:pP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4</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pic>
        <p:nvPicPr>
          <p:cNvPr id="7" name="图片 6"/>
          <p:cNvPicPr/>
          <p:nvPr/>
        </p:nvPicPr>
        <p:blipFill>
          <a:blip r:embed="rId2"/>
          <a:stretch>
            <a:fillRect/>
          </a:stretch>
        </p:blipFill>
        <p:spPr>
          <a:xfrm>
            <a:off x="1320386" y="3012990"/>
            <a:ext cx="1931987" cy="747791"/>
          </a:xfrm>
          <a:prstGeom prst="rect">
            <a:avLst/>
          </a:prstGeom>
        </p:spPr>
      </p:pic>
      <p:pic>
        <p:nvPicPr>
          <p:cNvPr id="8" name="图片 7"/>
          <p:cNvPicPr/>
          <p:nvPr/>
        </p:nvPicPr>
        <p:blipFill>
          <a:blip r:embed="rId3">
            <a:extLst>
              <a:ext uri="{28A0092B-C50C-407E-A947-70E740481C1C}">
                <a14:useLocalDpi xmlns:a14="http://schemas.microsoft.com/office/drawing/2010/main" val="0"/>
              </a:ext>
            </a:extLst>
          </a:blip>
          <a:stretch>
            <a:fillRect/>
          </a:stretch>
        </p:blipFill>
        <p:spPr>
          <a:xfrm>
            <a:off x="4171005" y="3012990"/>
            <a:ext cx="1087173" cy="792892"/>
          </a:xfrm>
          <a:prstGeom prst="rect">
            <a:avLst/>
          </a:prstGeom>
          <a:ln>
            <a:noFill/>
          </a:ln>
          <a:effectLst>
            <a:outerShdw blurRad="292100" dist="139700" dir="2700000" algn="tl" rotWithShape="0">
              <a:srgbClr val="333333">
                <a:alpha val="65000"/>
              </a:srgbClr>
            </a:outerShdw>
          </a:effectLst>
        </p:spPr>
      </p:pic>
      <p:pic>
        <p:nvPicPr>
          <p:cNvPr id="9" name="图片 8"/>
          <p:cNvPicPr/>
          <p:nvPr/>
        </p:nvPicPr>
        <p:blipFill>
          <a:blip r:embed="rId4"/>
          <a:stretch>
            <a:fillRect/>
          </a:stretch>
        </p:blipFill>
        <p:spPr>
          <a:xfrm>
            <a:off x="6176810" y="3012990"/>
            <a:ext cx="1748463" cy="801130"/>
          </a:xfrm>
          <a:prstGeom prst="rect">
            <a:avLst/>
          </a:prstGeom>
        </p:spPr>
      </p:pic>
      <p:sp>
        <p:nvSpPr>
          <p:cNvPr id="11" name="矩形 10"/>
          <p:cNvSpPr/>
          <p:nvPr/>
        </p:nvSpPr>
        <p:spPr>
          <a:xfrm>
            <a:off x="1515952" y="3771959"/>
            <a:ext cx="1279517" cy="276999"/>
          </a:xfrm>
          <a:prstGeom prst="rect">
            <a:avLst/>
          </a:prstGeom>
        </p:spPr>
        <p:txBody>
          <a:bodyPr wrap="none">
            <a:spAutoFit/>
          </a:bodyPr>
          <a:lstStyle/>
          <a:p>
            <a:r>
              <a:rPr lang="en-US" altLang="zh-CN" dirty="0" smtClean="0">
                <a:solidFill>
                  <a:schemeClr val="tx1"/>
                </a:solidFill>
              </a:rPr>
              <a:t>Intruder </a:t>
            </a:r>
            <a:r>
              <a:rPr lang="en-US" altLang="zh-CN" dirty="0">
                <a:solidFill>
                  <a:schemeClr val="tx1"/>
                </a:solidFill>
              </a:rPr>
              <a:t>detection</a:t>
            </a:r>
            <a:endParaRPr lang="zh-CN" altLang="en-US" dirty="0">
              <a:solidFill>
                <a:schemeClr val="tx1"/>
              </a:solidFill>
            </a:endParaRPr>
          </a:p>
        </p:txBody>
      </p:sp>
      <p:sp>
        <p:nvSpPr>
          <p:cNvPr id="12" name="矩形 11"/>
          <p:cNvSpPr/>
          <p:nvPr/>
        </p:nvSpPr>
        <p:spPr>
          <a:xfrm>
            <a:off x="4121809" y="3772013"/>
            <a:ext cx="1069524" cy="276999"/>
          </a:xfrm>
          <a:prstGeom prst="rect">
            <a:avLst/>
          </a:prstGeom>
        </p:spPr>
        <p:txBody>
          <a:bodyPr wrap="none">
            <a:spAutoFit/>
          </a:bodyPr>
          <a:lstStyle/>
          <a:p>
            <a:r>
              <a:rPr lang="en-US" altLang="zh-CN" dirty="0">
                <a:solidFill>
                  <a:schemeClr val="tx1"/>
                </a:solidFill>
              </a:rPr>
              <a:t>Fall detection </a:t>
            </a:r>
            <a:endParaRPr lang="zh-CN" altLang="en-US" dirty="0">
              <a:solidFill>
                <a:schemeClr val="tx1"/>
              </a:solidFill>
            </a:endParaRPr>
          </a:p>
        </p:txBody>
      </p:sp>
      <p:sp>
        <p:nvSpPr>
          <p:cNvPr id="13" name="矩形 12"/>
          <p:cNvSpPr/>
          <p:nvPr/>
        </p:nvSpPr>
        <p:spPr>
          <a:xfrm>
            <a:off x="6349586" y="3771959"/>
            <a:ext cx="1444626" cy="276999"/>
          </a:xfrm>
          <a:prstGeom prst="rect">
            <a:avLst/>
          </a:prstGeom>
        </p:spPr>
        <p:txBody>
          <a:bodyPr wrap="none">
            <a:spAutoFit/>
          </a:bodyPr>
          <a:lstStyle/>
          <a:p>
            <a:r>
              <a:rPr lang="en-US" altLang="zh-CN" dirty="0">
                <a:solidFill>
                  <a:schemeClr val="tx1"/>
                </a:solidFill>
              </a:rPr>
              <a:t>Gesture recognition </a:t>
            </a:r>
            <a:endParaRPr lang="zh-CN" altLang="en-US" dirty="0">
              <a:solidFill>
                <a:schemeClr val="tx1"/>
              </a:solidFill>
            </a:endParaRPr>
          </a:p>
        </p:txBody>
      </p:sp>
      <p:pic>
        <p:nvPicPr>
          <p:cNvPr id="14" name="Picture 15">
            <a:extLst>
              <a:ext uri="{FF2B5EF4-FFF2-40B4-BE49-F238E27FC236}">
                <a16:creationId xmlns:a16="http://schemas.microsoft.com/office/drawing/2014/main" xmlns="" id="{C3E58751-F31A-A043-B8C0-9B0C6D2C0B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4643905"/>
            <a:ext cx="1961107" cy="1680695"/>
          </a:xfrm>
          <a:prstGeom prst="rect">
            <a:avLst/>
          </a:prstGeom>
        </p:spPr>
      </p:pic>
      <p:sp>
        <p:nvSpPr>
          <p:cNvPr id="10" name="矩形 9"/>
          <p:cNvSpPr/>
          <p:nvPr/>
        </p:nvSpPr>
        <p:spPr>
          <a:xfrm>
            <a:off x="6039577" y="6198414"/>
            <a:ext cx="2190023" cy="276999"/>
          </a:xfrm>
          <a:prstGeom prst="rect">
            <a:avLst/>
          </a:prstGeom>
        </p:spPr>
        <p:txBody>
          <a:bodyPr wrap="none">
            <a:spAutoFit/>
          </a:bodyPr>
          <a:lstStyle/>
          <a:p>
            <a:r>
              <a:rPr lang="en-US" altLang="zh-CN" dirty="0"/>
              <a:t>An example of </a:t>
            </a:r>
            <a:r>
              <a:rPr lang="en-US" altLang="zh-CN" dirty="0" smtClean="0"/>
              <a:t>configuration [1]</a:t>
            </a:r>
            <a:endParaRPr lang="zh-CN" altLang="en-US" dirty="0"/>
          </a:p>
        </p:txBody>
      </p:sp>
    </p:spTree>
    <p:extLst>
      <p:ext uri="{BB962C8B-B14F-4D97-AF65-F5344CB8AC3E}">
        <p14:creationId xmlns:p14="http://schemas.microsoft.com/office/powerpoint/2010/main" val="1542631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Threshold based sensing measurement (TBSM) procedure</a:t>
            </a:r>
            <a:endParaRPr lang="zh-CN" altLang="en-US" dirty="0"/>
          </a:p>
        </p:txBody>
      </p:sp>
      <p:sp>
        <p:nvSpPr>
          <p:cNvPr id="3" name="内容占位符 2"/>
          <p:cNvSpPr>
            <a:spLocks noGrp="1"/>
          </p:cNvSpPr>
          <p:nvPr>
            <p:ph idx="1"/>
          </p:nvPr>
        </p:nvSpPr>
        <p:spPr>
          <a:xfrm>
            <a:off x="685800" y="1676400"/>
            <a:ext cx="7772400" cy="4419599"/>
          </a:xfrm>
        </p:spPr>
        <p:txBody>
          <a:bodyPr/>
          <a:lstStyle/>
          <a:p>
            <a:pPr>
              <a:spcBef>
                <a:spcPts val="600"/>
              </a:spcBef>
              <a:spcAft>
                <a:spcPts val="600"/>
              </a:spcAft>
            </a:pPr>
            <a:r>
              <a:rPr lang="en-US" altLang="zh-CN" sz="1600" dirty="0" smtClean="0"/>
              <a:t>Overview</a:t>
            </a:r>
            <a:endParaRPr lang="en-US" altLang="zh-CN" sz="1400" b="0" dirty="0" smtClean="0"/>
          </a:p>
          <a:p>
            <a:pPr indent="342900">
              <a:buFont typeface="Wingdings" panose="05000000000000000000" pitchFamily="2" charset="2"/>
              <a:buChar char="Ø"/>
            </a:pPr>
            <a:r>
              <a:rPr lang="en-US" altLang="zh-CN" sz="1200" b="0" dirty="0" smtClean="0"/>
              <a:t>The TBSM procedure allows a STA to determine the sensing measurement from another STA. By referring to [2]-[4], it could be composed of four phases: the setup phase, the measurement phase, </a:t>
            </a:r>
            <a:r>
              <a:rPr lang="en-US" altLang="zh-CN" sz="1200" b="0" dirty="0" smtClean="0">
                <a:solidFill>
                  <a:srgbClr val="FF0000"/>
                </a:solidFill>
              </a:rPr>
              <a:t>the reporting phase, and the termination phase.</a:t>
            </a:r>
          </a:p>
          <a:p>
            <a:pPr indent="342900">
              <a:buFont typeface="Wingdings" panose="05000000000000000000" pitchFamily="2" charset="2"/>
              <a:buChar char="Ø"/>
            </a:pPr>
            <a:r>
              <a:rPr lang="en-US" altLang="zh-CN" sz="1200" b="0" dirty="0" smtClean="0"/>
              <a:t>In the setup phase, the sensing initiator (referred to as the ISTA) and the sensing responders (referred to as the RSTAs) that participate the TBSM are determined.</a:t>
            </a:r>
          </a:p>
          <a:p>
            <a:pPr indent="342900">
              <a:buFont typeface="Wingdings" panose="05000000000000000000" pitchFamily="2" charset="2"/>
              <a:buChar char="Ø"/>
            </a:pPr>
            <a:r>
              <a:rPr lang="en-US" altLang="zh-CN" sz="1200" b="0" dirty="0" smtClean="0"/>
              <a:t>In the measurement phase, CSI measurements are performed.</a:t>
            </a:r>
          </a:p>
          <a:p>
            <a:pPr indent="342900">
              <a:buFont typeface="Wingdings" panose="05000000000000000000" pitchFamily="2" charset="2"/>
              <a:buChar char="Ø"/>
            </a:pPr>
            <a:r>
              <a:rPr lang="en-US" altLang="zh-CN" sz="1200" b="0" dirty="0" smtClean="0"/>
              <a:t>In the </a:t>
            </a:r>
            <a:r>
              <a:rPr lang="en-US" altLang="zh-CN" sz="1200" b="0" dirty="0" smtClean="0">
                <a:solidFill>
                  <a:srgbClr val="FF0000"/>
                </a:solidFill>
              </a:rPr>
              <a:t>reporting</a:t>
            </a:r>
            <a:r>
              <a:rPr lang="en-US" altLang="zh-CN" sz="1200" b="0" dirty="0" smtClean="0"/>
              <a:t> phase, if the CSI variation meets the feedback threshold criterion, </a:t>
            </a:r>
            <a:r>
              <a:rPr lang="en-US" altLang="zh-CN" sz="1200" b="0" dirty="0" smtClean="0">
                <a:solidFill>
                  <a:srgbClr val="FF0000"/>
                </a:solidFill>
              </a:rPr>
              <a:t>the sensing responders will send ACK, then the feedback will be triggered and be sent to the sensing initiator.</a:t>
            </a:r>
          </a:p>
          <a:p>
            <a:pPr indent="342900">
              <a:buFont typeface="Wingdings" panose="05000000000000000000" pitchFamily="2" charset="2"/>
              <a:buChar char="Ø"/>
            </a:pPr>
            <a:r>
              <a:rPr lang="en-US" altLang="zh-CN" sz="1200" b="0" dirty="0" smtClean="0">
                <a:solidFill>
                  <a:srgbClr val="FF0000"/>
                </a:solidFill>
              </a:rPr>
              <a:t>In the termination phase, the sensing session is terminated.</a:t>
            </a:r>
          </a:p>
          <a:p>
            <a:pPr indent="342900">
              <a:buFont typeface="Wingdings" panose="05000000000000000000" pitchFamily="2" charset="2"/>
              <a:buChar char="Ø"/>
            </a:pPr>
            <a:endParaRPr lang="en-US" altLang="zh-CN" sz="14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5</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1" name="矩形 10"/>
          <p:cNvSpPr/>
          <p:nvPr/>
        </p:nvSpPr>
        <p:spPr>
          <a:xfrm>
            <a:off x="849313" y="3886200"/>
            <a:ext cx="7608887" cy="738664"/>
          </a:xfrm>
          <a:prstGeom prst="rect">
            <a:avLst/>
          </a:prstGeom>
        </p:spPr>
        <p:txBody>
          <a:bodyPr wrap="square">
            <a:spAutoFit/>
          </a:bodyPr>
          <a:lstStyle/>
          <a:p>
            <a:r>
              <a:rPr lang="en-US" altLang="zh-CN" sz="1050" dirty="0" smtClean="0"/>
              <a:t>Note: </a:t>
            </a:r>
          </a:p>
          <a:p>
            <a:r>
              <a:rPr lang="en-US" altLang="zh-CN" sz="1050" dirty="0" smtClean="0"/>
              <a:t>1. Feedback </a:t>
            </a:r>
            <a:r>
              <a:rPr lang="en-US" altLang="zh-CN" sz="1050" dirty="0"/>
              <a:t>thresholds </a:t>
            </a:r>
            <a:r>
              <a:rPr lang="en-US" altLang="zh-CN" sz="1050" dirty="0" smtClean="0"/>
              <a:t>configuration could be performed in the setup phase by ISMR, or in the measurement phase by NDPA. </a:t>
            </a:r>
          </a:p>
          <a:p>
            <a:r>
              <a:rPr lang="en-US" altLang="zh-CN" sz="1050" dirty="0" smtClean="0"/>
              <a:t>2. The comparison between the current </a:t>
            </a:r>
            <a:r>
              <a:rPr lang="en-US" altLang="zh-CN" sz="1050" dirty="0"/>
              <a:t>measured CSI </a:t>
            </a:r>
            <a:r>
              <a:rPr lang="en-US" altLang="zh-CN" sz="1050" dirty="0" smtClean="0"/>
              <a:t>and </a:t>
            </a:r>
            <a:r>
              <a:rPr lang="en-US" altLang="zh-CN" sz="1050" dirty="0"/>
              <a:t>the previous measured </a:t>
            </a:r>
            <a:r>
              <a:rPr lang="en-US" altLang="zh-CN" sz="1050" dirty="0" smtClean="0"/>
              <a:t>CSI could be performed in the measurement phase, or in the feedback phase. The same goes for the comparison between the CSI variation and the feedback threshold.</a:t>
            </a:r>
            <a:endParaRPr lang="zh-CN" altLang="en-US" sz="1050" dirty="0"/>
          </a:p>
        </p:txBody>
      </p:sp>
      <p:pic>
        <p:nvPicPr>
          <p:cNvPr id="10" name="图片 9"/>
          <p:cNvPicPr>
            <a:picLocks noChangeAspect="1"/>
          </p:cNvPicPr>
          <p:nvPr/>
        </p:nvPicPr>
        <p:blipFill>
          <a:blip r:embed="rId2"/>
          <a:stretch>
            <a:fillRect/>
          </a:stretch>
        </p:blipFill>
        <p:spPr>
          <a:xfrm>
            <a:off x="1637653" y="4622224"/>
            <a:ext cx="5906147" cy="1854776"/>
          </a:xfrm>
          <a:prstGeom prst="rect">
            <a:avLst/>
          </a:prstGeom>
        </p:spPr>
      </p:pic>
    </p:spTree>
    <p:extLst>
      <p:ext uri="{BB962C8B-B14F-4D97-AF65-F5344CB8AC3E}">
        <p14:creationId xmlns:p14="http://schemas.microsoft.com/office/powerpoint/2010/main" val="60731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Setup phase</a:t>
            </a:r>
            <a:endParaRPr lang="zh-CN" altLang="en-US" dirty="0">
              <a:solidFill>
                <a:schemeClr val="tx1"/>
              </a:solidFill>
            </a:endParaRPr>
          </a:p>
        </p:txBody>
      </p:sp>
      <p:sp>
        <p:nvSpPr>
          <p:cNvPr id="3" name="内容占位符 2"/>
          <p:cNvSpPr>
            <a:spLocks noGrp="1"/>
          </p:cNvSpPr>
          <p:nvPr>
            <p:ph idx="1"/>
          </p:nvPr>
        </p:nvSpPr>
        <p:spPr>
          <a:xfrm>
            <a:off x="685800" y="1676400"/>
            <a:ext cx="7772400" cy="4419600"/>
          </a:xfrm>
        </p:spPr>
        <p:txBody>
          <a:bodyPr/>
          <a:lstStyle/>
          <a:p>
            <a:pPr>
              <a:spcBef>
                <a:spcPts val="600"/>
              </a:spcBef>
              <a:spcAft>
                <a:spcPts val="600"/>
              </a:spcAft>
            </a:pPr>
            <a:r>
              <a:rPr lang="en-US" altLang="zh-CN" sz="1800" dirty="0" smtClean="0"/>
              <a:t>Initial sensing measurement request (ISMR)</a:t>
            </a:r>
            <a:endParaRPr lang="en-US" altLang="zh-CN" sz="1800" b="0" dirty="0"/>
          </a:p>
          <a:p>
            <a:pPr indent="342900">
              <a:buFont typeface="Wingdings" panose="05000000000000000000" pitchFamily="2" charset="2"/>
              <a:buChar char="Ø"/>
            </a:pPr>
            <a:r>
              <a:rPr lang="en-US" altLang="zh-CN" sz="1600" b="0" dirty="0" smtClean="0"/>
              <a:t>A sensing initiator (referred to as an ISTA) regularly sends the ISMR to the sensing responders (referred to as the RSTAs) associated </a:t>
            </a:r>
            <a:r>
              <a:rPr lang="en-US" altLang="zh-CN" sz="1600" b="0" dirty="0"/>
              <a:t>with it </a:t>
            </a:r>
          </a:p>
          <a:p>
            <a:pPr marL="900000" indent="-285750">
              <a:buFont typeface="Times New Roman" panose="02020603050405020304" pitchFamily="18" charset="0"/>
              <a:buChar char="̶"/>
            </a:pPr>
            <a:r>
              <a:rPr lang="en-US" altLang="zh-CN" sz="1600" b="0" dirty="0" smtClean="0"/>
              <a:t>If a RSTA is available, then it will response and join the TBSM procedure</a:t>
            </a:r>
          </a:p>
          <a:p>
            <a:pPr marL="900000" indent="-285750">
              <a:buFont typeface="Times New Roman" panose="02020603050405020304" pitchFamily="18" charset="0"/>
              <a:buChar char="̶"/>
            </a:pPr>
            <a:r>
              <a:rPr lang="en-US" altLang="zh-CN" sz="1600" b="0" dirty="0" smtClean="0"/>
              <a:t>Otherwise, the RSTA will not response </a:t>
            </a:r>
            <a:r>
              <a:rPr lang="en-US" altLang="zh-CN" sz="1600" b="0" dirty="0"/>
              <a:t>and </a:t>
            </a:r>
            <a:r>
              <a:rPr lang="en-US" altLang="zh-CN" sz="1600" b="0" dirty="0" smtClean="0"/>
              <a:t>will not join </a:t>
            </a:r>
            <a:r>
              <a:rPr lang="en-US" altLang="zh-CN" sz="1600" b="0" dirty="0"/>
              <a:t>the </a:t>
            </a:r>
            <a:r>
              <a:rPr lang="en-US" altLang="zh-CN" sz="1600" b="0" dirty="0" smtClean="0"/>
              <a:t>TBSM </a:t>
            </a:r>
            <a:r>
              <a:rPr lang="en-US" altLang="zh-CN" sz="1600" b="0" dirty="0"/>
              <a:t>procedure</a:t>
            </a:r>
          </a:p>
          <a:p>
            <a:pPr marL="900000" indent="-285750">
              <a:buFont typeface="Times New Roman" panose="02020603050405020304" pitchFamily="18" charset="0"/>
              <a:buChar char="̶"/>
            </a:pPr>
            <a:endParaRPr lang="en-US" altLang="zh-CN" sz="1600" b="0" dirty="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723252" y="4059666"/>
            <a:ext cx="7697495" cy="2417334"/>
          </a:xfrm>
          <a:prstGeom prst="rect">
            <a:avLst/>
          </a:prstGeom>
        </p:spPr>
      </p:pic>
    </p:spTree>
    <p:extLst>
      <p:ext uri="{BB962C8B-B14F-4D97-AF65-F5344CB8AC3E}">
        <p14:creationId xmlns:p14="http://schemas.microsoft.com/office/powerpoint/2010/main" val="288591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3" name="内容占位符 2"/>
          <p:cNvSpPr txBox="1">
            <a:spLocks/>
          </p:cNvSpPr>
          <p:nvPr/>
        </p:nvSpPr>
        <p:spPr bwMode="auto">
          <a:xfrm>
            <a:off x="685800" y="1752600"/>
            <a:ext cx="7772400" cy="434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spcAft>
                <a:spcPts val="600"/>
              </a:spcAft>
            </a:pPr>
            <a:r>
              <a:rPr lang="en-US" altLang="zh-CN" sz="1800" dirty="0"/>
              <a:t>CSI measurement</a:t>
            </a:r>
            <a:endParaRPr lang="en-US" altLang="zh-CN" sz="1800" b="0" dirty="0"/>
          </a:p>
          <a:p>
            <a:pPr indent="342900">
              <a:buFont typeface="Wingdings" panose="05000000000000000000" pitchFamily="2" charset="2"/>
              <a:buChar char="Ø"/>
            </a:pPr>
            <a:r>
              <a:rPr lang="en-US" altLang="zh-CN" sz="1600" b="0" dirty="0"/>
              <a:t>The ISTA regularly sends NDPAs and NDPs to the associated </a:t>
            </a:r>
            <a:r>
              <a:rPr lang="en-US" altLang="zh-CN" sz="1600" b="0" dirty="0" smtClean="0"/>
              <a:t>RSTAs</a:t>
            </a:r>
            <a:endParaRPr lang="en-US" altLang="zh-CN" sz="1600" b="0" dirty="0"/>
          </a:p>
          <a:p>
            <a:pPr indent="342900">
              <a:buFont typeface="Wingdings" panose="05000000000000000000" pitchFamily="2" charset="2"/>
              <a:buChar char="Ø"/>
            </a:pPr>
            <a:r>
              <a:rPr lang="en-US" altLang="zh-CN" sz="1600" b="0" dirty="0" smtClean="0"/>
              <a:t>The RSTAs perform </a:t>
            </a:r>
            <a:r>
              <a:rPr lang="en-US" altLang="zh-CN" sz="1600" b="0" dirty="0"/>
              <a:t>CSI </a:t>
            </a:r>
            <a:r>
              <a:rPr lang="en-US" altLang="zh-CN" sz="1600" b="0" dirty="0" smtClean="0"/>
              <a:t>measurements </a:t>
            </a:r>
            <a:r>
              <a:rPr lang="en-US" altLang="zh-CN" sz="1600" b="0" dirty="0"/>
              <a:t>after receiving the NDPs sent by the ISTA</a:t>
            </a:r>
          </a:p>
          <a:p>
            <a:pPr marL="720000" indent="-285750">
              <a:buFont typeface="Times New Roman" panose="02020603050405020304" pitchFamily="18" charset="0"/>
              <a:buChar char="̶"/>
            </a:pPr>
            <a:endParaRPr lang="en-US" altLang="zh-CN" sz="1600" b="0" dirty="0"/>
          </a:p>
          <a:p>
            <a:pPr marL="720000" indent="-285750">
              <a:buFont typeface="Times New Roman" panose="02020603050405020304" pitchFamily="18" charset="0"/>
              <a:buChar char="̶"/>
            </a:pPr>
            <a:endParaRPr lang="en-US" altLang="zh-CN" sz="1600" b="0" dirty="0"/>
          </a:p>
          <a:p>
            <a:pPr indent="342900">
              <a:buFont typeface="Wingdings" panose="05000000000000000000" pitchFamily="2" charset="2"/>
              <a:buChar char="Ø"/>
            </a:pPr>
            <a:endParaRPr lang="en-US" altLang="zh-CN" sz="1400" b="0" kern="0" dirty="0" smtClean="0"/>
          </a:p>
        </p:txBody>
      </p:sp>
      <p:sp>
        <p:nvSpPr>
          <p:cNvPr id="16" name="标题 1"/>
          <p:cNvSpPr>
            <a:spLocks noGrp="1"/>
          </p:cNvSpPr>
          <p:nvPr>
            <p:ph type="title"/>
          </p:nvPr>
        </p:nvSpPr>
        <p:spPr>
          <a:xfrm>
            <a:off x="685800" y="685800"/>
            <a:ext cx="7772400" cy="1066800"/>
          </a:xfrm>
        </p:spPr>
        <p:txBody>
          <a:bodyPr/>
          <a:lstStyle/>
          <a:p>
            <a:r>
              <a:rPr lang="en-US" altLang="zh-CN" dirty="0" smtClean="0">
                <a:solidFill>
                  <a:schemeClr val="tx1"/>
                </a:solidFill>
              </a:rPr>
              <a:t>Measurement phase</a:t>
            </a:r>
            <a:endParaRPr lang="zh-CN" altLang="en-US" dirty="0">
              <a:solidFill>
                <a:schemeClr val="tx1"/>
              </a:solidFill>
            </a:endParaRPr>
          </a:p>
        </p:txBody>
      </p:sp>
      <p:pic>
        <p:nvPicPr>
          <p:cNvPr id="7" name="图片 6"/>
          <p:cNvPicPr>
            <a:picLocks noChangeAspect="1"/>
          </p:cNvPicPr>
          <p:nvPr/>
        </p:nvPicPr>
        <p:blipFill>
          <a:blip r:embed="rId2"/>
          <a:stretch>
            <a:fillRect/>
          </a:stretch>
        </p:blipFill>
        <p:spPr>
          <a:xfrm>
            <a:off x="723252" y="4059666"/>
            <a:ext cx="7697495" cy="2417334"/>
          </a:xfrm>
          <a:prstGeom prst="rect">
            <a:avLst/>
          </a:prstGeom>
        </p:spPr>
      </p:pic>
    </p:spTree>
    <p:extLst>
      <p:ext uri="{BB962C8B-B14F-4D97-AF65-F5344CB8AC3E}">
        <p14:creationId xmlns:p14="http://schemas.microsoft.com/office/powerpoint/2010/main" val="1622424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bwMode="auto">
          <a:xfrm>
            <a:off x="5334000" y="1770359"/>
            <a:ext cx="3526458" cy="1956568"/>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 name="内容占位符 2"/>
          <p:cNvSpPr>
            <a:spLocks noGrp="1"/>
          </p:cNvSpPr>
          <p:nvPr>
            <p:ph idx="1"/>
          </p:nvPr>
        </p:nvSpPr>
        <p:spPr>
          <a:xfrm>
            <a:off x="685801" y="1722990"/>
            <a:ext cx="4691490" cy="2163210"/>
          </a:xfrm>
        </p:spPr>
        <p:txBody>
          <a:bodyPr/>
          <a:lstStyle/>
          <a:p>
            <a:pPr>
              <a:spcBef>
                <a:spcPts val="600"/>
              </a:spcBef>
              <a:spcAft>
                <a:spcPts val="0"/>
              </a:spcAft>
            </a:pPr>
            <a:r>
              <a:rPr lang="en-US" altLang="zh-CN" sz="1400" dirty="0" smtClean="0"/>
              <a:t>Feedback criterion</a:t>
            </a:r>
            <a:endParaRPr lang="en-US" altLang="zh-CN" sz="1400" b="0" dirty="0"/>
          </a:p>
          <a:p>
            <a:pPr indent="342900">
              <a:buFont typeface="Wingdings" panose="05000000000000000000" pitchFamily="2" charset="2"/>
              <a:buChar char="Ø"/>
            </a:pPr>
            <a:r>
              <a:rPr lang="en-US" altLang="zh-CN" sz="1200" b="0" dirty="0" smtClean="0"/>
              <a:t>The feedback criterion could be </a:t>
            </a:r>
            <a:r>
              <a:rPr lang="el-GR" altLang="zh-CN" sz="1200" b="0" dirty="0" smtClean="0"/>
              <a:t>Δ</a:t>
            </a:r>
            <a:r>
              <a:rPr lang="en-US" altLang="zh-CN" sz="1200" b="0" baseline="-25000" dirty="0"/>
              <a:t>CSI</a:t>
            </a:r>
            <a:r>
              <a:rPr lang="en-US" altLang="zh-CN" sz="1200" b="0" dirty="0" smtClean="0"/>
              <a:t> </a:t>
            </a:r>
            <a:r>
              <a:rPr lang="en-US" altLang="zh-CN" sz="1200" b="0" dirty="0"/>
              <a:t>≥ </a:t>
            </a:r>
            <a:r>
              <a:rPr lang="ja-JP" altLang="zh-CN" sz="1200" b="0" dirty="0" smtClean="0"/>
              <a:t>Δ</a:t>
            </a:r>
            <a:r>
              <a:rPr lang="en-US" altLang="zh-CN" sz="1200" b="0" baseline="-25000" dirty="0" err="1"/>
              <a:t>CSI_th</a:t>
            </a:r>
            <a:r>
              <a:rPr lang="en-US" altLang="zh-CN" sz="1200" b="0" baseline="-25000" dirty="0"/>
              <a:t> </a:t>
            </a:r>
            <a:r>
              <a:rPr lang="en-US" altLang="zh-CN" sz="1200" b="0" dirty="0" smtClean="0"/>
              <a:t>or </a:t>
            </a:r>
            <a:r>
              <a:rPr lang="el-GR" altLang="zh-CN" sz="1200" b="0" dirty="0"/>
              <a:t>Δ</a:t>
            </a:r>
            <a:r>
              <a:rPr lang="en-US" altLang="zh-CN" sz="1200" b="0" baseline="-25000" dirty="0"/>
              <a:t>CSI</a:t>
            </a:r>
            <a:r>
              <a:rPr lang="en-US" altLang="zh-CN" sz="1200" b="0" dirty="0"/>
              <a:t> ≤</a:t>
            </a:r>
            <a:r>
              <a:rPr lang="ja-JP" altLang="zh-CN" sz="1200" b="0" dirty="0" smtClean="0"/>
              <a:t>Δ</a:t>
            </a:r>
            <a:r>
              <a:rPr lang="en-US" altLang="zh-CN" sz="1200" b="0" baseline="-25000" dirty="0" err="1" smtClean="0"/>
              <a:t>CSI_th</a:t>
            </a:r>
            <a:r>
              <a:rPr lang="en-US" altLang="zh-CN" sz="1200" b="0" dirty="0" smtClean="0"/>
              <a:t>, depending on the measurement that quantitatively </a:t>
            </a:r>
            <a:r>
              <a:rPr lang="en-US" altLang="zh-CN" sz="1200" b="0" dirty="0"/>
              <a:t>evaluate</a:t>
            </a:r>
            <a:r>
              <a:rPr lang="en-US" altLang="zh-CN" sz="1200" b="0" dirty="0" smtClean="0"/>
              <a:t> </a:t>
            </a:r>
            <a:r>
              <a:rPr lang="el-GR" altLang="zh-CN" sz="1200" b="0" dirty="0"/>
              <a:t>Δ</a:t>
            </a:r>
            <a:r>
              <a:rPr lang="en-US" altLang="zh-CN" sz="1200" b="0" baseline="-25000" dirty="0" smtClean="0"/>
              <a:t>CSI</a:t>
            </a:r>
            <a:r>
              <a:rPr lang="en-US" altLang="zh-CN" sz="1200" b="0" dirty="0" smtClean="0"/>
              <a:t>, </a:t>
            </a:r>
            <a:r>
              <a:rPr lang="en-US" altLang="zh-CN" sz="1200" b="0" dirty="0"/>
              <a:t>where the CSI variation </a:t>
            </a:r>
            <a:r>
              <a:rPr lang="el-GR" altLang="zh-CN" sz="1200" b="0" dirty="0"/>
              <a:t>Δ</a:t>
            </a:r>
            <a:r>
              <a:rPr lang="en-US" altLang="zh-CN" sz="1200" b="0" baseline="-25000" dirty="0"/>
              <a:t>CSI</a:t>
            </a:r>
            <a:r>
              <a:rPr lang="en-US" altLang="zh-CN" sz="1200" b="0" dirty="0"/>
              <a:t> is the difference between the current CSI and the previous </a:t>
            </a:r>
            <a:r>
              <a:rPr lang="en-US" altLang="zh-CN" sz="1200" b="0" dirty="0" smtClean="0"/>
              <a:t>CSI, </a:t>
            </a:r>
            <a:r>
              <a:rPr lang="ja-JP" altLang="zh-CN" sz="1200" b="0" dirty="0"/>
              <a:t>Δ</a:t>
            </a:r>
            <a:r>
              <a:rPr lang="en-US" altLang="zh-CN" sz="1200" b="0" baseline="-25000" dirty="0" err="1"/>
              <a:t>CSI_th</a:t>
            </a:r>
            <a:r>
              <a:rPr lang="en-US" altLang="zh-CN" sz="1200" b="0" dirty="0"/>
              <a:t> </a:t>
            </a:r>
            <a:r>
              <a:rPr lang="en-US" altLang="zh-CN" sz="1200" b="0" dirty="0" smtClean="0"/>
              <a:t>is the </a:t>
            </a:r>
            <a:r>
              <a:rPr lang="en-US" altLang="zh-CN" sz="1200" b="0" dirty="0"/>
              <a:t>threshold </a:t>
            </a:r>
            <a:r>
              <a:rPr lang="en-US" altLang="zh-CN" sz="1200" b="0" dirty="0" smtClean="0"/>
              <a:t>of </a:t>
            </a:r>
            <a:r>
              <a:rPr lang="en-US" altLang="zh-CN" sz="1200" b="0" dirty="0"/>
              <a:t>CSI </a:t>
            </a:r>
            <a:r>
              <a:rPr lang="en-US" altLang="zh-CN" sz="1200" b="0" dirty="0" smtClean="0"/>
              <a:t>variation.</a:t>
            </a:r>
          </a:p>
          <a:p>
            <a:pPr indent="342900">
              <a:buFont typeface="Wingdings" panose="05000000000000000000" pitchFamily="2" charset="2"/>
              <a:buChar char="Ø"/>
            </a:pPr>
            <a:r>
              <a:rPr lang="en-US" altLang="zh-CN" sz="1200" b="0" dirty="0" smtClean="0"/>
              <a:t>For example, </a:t>
            </a:r>
            <a:r>
              <a:rPr lang="el-GR" altLang="zh-CN" sz="1200" b="0" dirty="0" smtClean="0"/>
              <a:t>Δ</a:t>
            </a:r>
            <a:r>
              <a:rPr lang="en-US" altLang="zh-CN" sz="1200" b="0" baseline="-25000" dirty="0"/>
              <a:t>CSI</a:t>
            </a:r>
            <a:r>
              <a:rPr lang="en-US" altLang="zh-CN" sz="1200" b="0" dirty="0" smtClean="0"/>
              <a:t> could </a:t>
            </a:r>
            <a:r>
              <a:rPr lang="en-US" altLang="zh-CN" sz="1200" b="0" dirty="0"/>
              <a:t>be </a:t>
            </a:r>
            <a:r>
              <a:rPr lang="en-US" altLang="zh-CN" sz="1200" b="0" dirty="0" smtClean="0"/>
              <a:t>evaluated by time-reversal </a:t>
            </a:r>
            <a:r>
              <a:rPr lang="en-US" altLang="zh-CN" sz="1200" b="0" dirty="0"/>
              <a:t>resonating strength (TRRS) </a:t>
            </a:r>
            <a:r>
              <a:rPr lang="en-US" altLang="zh-CN" sz="1200" b="0" dirty="0" smtClean="0"/>
              <a:t>[5]. The TRSS is more </a:t>
            </a:r>
            <a:r>
              <a:rPr lang="en-US" altLang="zh-CN" sz="1200" b="0" dirty="0"/>
              <a:t>robust compared to conventional correlation </a:t>
            </a:r>
            <a:r>
              <a:rPr lang="en-US" altLang="zh-CN" sz="1200" b="0" dirty="0" smtClean="0"/>
              <a:t>coefficients, since it takes </a:t>
            </a:r>
            <a:r>
              <a:rPr lang="en-US" altLang="zh-CN" sz="1200" b="0" dirty="0"/>
              <a:t>the maximum </a:t>
            </a:r>
            <a:r>
              <a:rPr lang="en-US" altLang="zh-CN" sz="1200" b="0" dirty="0" smtClean="0"/>
              <a:t>value of the correlation coefficients.</a:t>
            </a:r>
          </a:p>
          <a:p>
            <a:pPr marL="720000" indent="-285750">
              <a:buFont typeface="Times New Roman" panose="02020603050405020304" pitchFamily="18" charset="0"/>
              <a:buChar char="̶"/>
            </a:pPr>
            <a:endParaRPr lang="en-US" altLang="zh-CN" sz="1200" b="0" dirty="0" smtClean="0"/>
          </a:p>
          <a:p>
            <a:pPr marL="720000" indent="-285750">
              <a:buFont typeface="Times New Roman" panose="02020603050405020304" pitchFamily="18" charset="0"/>
              <a:buChar char="̶"/>
            </a:pPr>
            <a:endParaRPr lang="en-US" altLang="zh-CN" sz="18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8" name="Rectangle 4"/>
          <p:cNvSpPr>
            <a:spLocks noChangeArrowheads="1"/>
          </p:cNvSpPr>
          <p:nvPr/>
        </p:nvSpPr>
        <p:spPr bwMode="auto">
          <a:xfrm>
            <a:off x="5029200" y="18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7" name="矩形 6"/>
          <p:cNvSpPr/>
          <p:nvPr/>
        </p:nvSpPr>
        <p:spPr>
          <a:xfrm>
            <a:off x="721380" y="3581400"/>
            <a:ext cx="7965419" cy="861774"/>
          </a:xfrm>
          <a:prstGeom prst="rect">
            <a:avLst/>
          </a:prstGeom>
        </p:spPr>
        <p:txBody>
          <a:bodyPr wrap="square">
            <a:spAutoFit/>
          </a:bodyPr>
          <a:lstStyle/>
          <a:p>
            <a:r>
              <a:rPr lang="en-US" altLang="zh-CN" sz="1000" b="1" dirty="0" smtClean="0"/>
              <a:t>Note</a:t>
            </a:r>
            <a:r>
              <a:rPr lang="zh-CN" altLang="en-US" sz="1000" dirty="0" smtClean="0"/>
              <a:t>：</a:t>
            </a:r>
            <a:r>
              <a:rPr lang="en-US" altLang="zh-CN" sz="1000" dirty="0" smtClean="0"/>
              <a:t>Two optional thresholds could also be set as feedback criterion:</a:t>
            </a:r>
          </a:p>
          <a:p>
            <a:r>
              <a:rPr lang="en-US" altLang="zh-CN" sz="1000" dirty="0" smtClean="0"/>
              <a:t>1. The threshold </a:t>
            </a:r>
            <a:r>
              <a:rPr lang="en-US" altLang="zh-CN" sz="1000" dirty="0"/>
              <a:t>of the number of channel changes </a:t>
            </a:r>
            <a:r>
              <a:rPr lang="en-US" altLang="zh-CN" sz="1000" dirty="0" err="1" smtClean="0"/>
              <a:t>N</a:t>
            </a:r>
            <a:r>
              <a:rPr lang="en-US" altLang="zh-CN" sz="1000" baseline="-25000" dirty="0" err="1" smtClean="0"/>
              <a:t>ch_th</a:t>
            </a:r>
            <a:r>
              <a:rPr lang="en-US" altLang="zh-CN" sz="1000" dirty="0" smtClean="0"/>
              <a:t> :</a:t>
            </a:r>
            <a:r>
              <a:rPr lang="en-US" altLang="zh-CN" sz="1000" dirty="0"/>
              <a:t> we may hope a RSTA </a:t>
            </a:r>
            <a:r>
              <a:rPr lang="en-US" altLang="zh-CN" sz="1000" dirty="0" smtClean="0"/>
              <a:t>sends </a:t>
            </a:r>
            <a:r>
              <a:rPr lang="en-US" altLang="zh-CN" sz="1000" dirty="0"/>
              <a:t>the measurement results </a:t>
            </a:r>
            <a:r>
              <a:rPr lang="en-US" altLang="zh-CN" sz="1000" dirty="0" smtClean="0"/>
              <a:t>from </a:t>
            </a:r>
            <a:r>
              <a:rPr lang="en-US" altLang="zh-CN" sz="1000" dirty="0"/>
              <a:t>multiple channel changes at one </a:t>
            </a:r>
            <a:r>
              <a:rPr lang="en-US" altLang="zh-CN" sz="1000" dirty="0" smtClean="0"/>
              <a:t>time, the threshold can adjust </a:t>
            </a:r>
            <a:r>
              <a:rPr lang="en-US" altLang="zh-CN" sz="1000" dirty="0"/>
              <a:t>how often </a:t>
            </a:r>
            <a:r>
              <a:rPr lang="en-US" altLang="zh-CN" sz="1000" dirty="0" smtClean="0"/>
              <a:t>the feedback happens.</a:t>
            </a:r>
          </a:p>
          <a:p>
            <a:r>
              <a:rPr lang="en-US" altLang="zh-CN" sz="1000" dirty="0" smtClean="0"/>
              <a:t>2. The threshold </a:t>
            </a:r>
            <a:r>
              <a:rPr lang="en-US" altLang="zh-CN" sz="1000" dirty="0"/>
              <a:t>of the number of channel measurement </a:t>
            </a:r>
            <a:r>
              <a:rPr lang="en-US" altLang="zh-CN" sz="1000" dirty="0" err="1" smtClean="0"/>
              <a:t>N</a:t>
            </a:r>
            <a:r>
              <a:rPr lang="en-US" altLang="zh-CN" sz="1000" baseline="-25000" dirty="0" err="1" smtClean="0"/>
              <a:t>mea_th</a:t>
            </a:r>
            <a:r>
              <a:rPr lang="en-US" altLang="zh-CN" sz="1000" dirty="0"/>
              <a:t> : enables regularly feedback in a period of time regardless of </a:t>
            </a:r>
            <a:r>
              <a:rPr lang="en-US" altLang="zh-CN" sz="1000" dirty="0" smtClean="0"/>
              <a:t>the </a:t>
            </a:r>
            <a:r>
              <a:rPr lang="en-US" altLang="zh-CN" sz="1000" dirty="0"/>
              <a:t>feedback </a:t>
            </a:r>
            <a:r>
              <a:rPr lang="en-US" altLang="zh-CN" sz="1000" dirty="0" smtClean="0"/>
              <a:t>criterion satisfied, the threshold can help to avoid </a:t>
            </a:r>
            <a:r>
              <a:rPr lang="en-US" altLang="zh-CN" sz="1000" dirty="0"/>
              <a:t>the case that no response in a long period of </a:t>
            </a:r>
            <a:r>
              <a:rPr lang="en-US" altLang="zh-CN" sz="1000" dirty="0" smtClean="0"/>
              <a:t>time.</a:t>
            </a:r>
            <a:endParaRPr lang="en-US" altLang="zh-CN" sz="1000" dirty="0">
              <a:solidFill>
                <a:srgbClr val="FF0000"/>
              </a:solidFill>
            </a:endParaRPr>
          </a:p>
        </p:txBody>
      </p:sp>
      <p:pic>
        <p:nvPicPr>
          <p:cNvPr id="12" name="图片 11"/>
          <p:cNvPicPr>
            <a:picLocks noChangeAspect="1"/>
          </p:cNvPicPr>
          <p:nvPr/>
        </p:nvPicPr>
        <p:blipFill>
          <a:blip r:embed="rId2"/>
          <a:stretch>
            <a:fillRect/>
          </a:stretch>
        </p:blipFill>
        <p:spPr>
          <a:xfrm>
            <a:off x="5363496" y="1788939"/>
            <a:ext cx="3455815" cy="1923766"/>
          </a:xfrm>
          <a:prstGeom prst="rect">
            <a:avLst/>
          </a:prstGeom>
        </p:spPr>
      </p:pic>
      <p:sp>
        <p:nvSpPr>
          <p:cNvPr id="16" name="标题 1"/>
          <p:cNvSpPr>
            <a:spLocks noGrp="1"/>
          </p:cNvSpPr>
          <p:nvPr>
            <p:ph type="title"/>
          </p:nvPr>
        </p:nvSpPr>
        <p:spPr>
          <a:xfrm>
            <a:off x="685800" y="685800"/>
            <a:ext cx="7772400" cy="1066800"/>
          </a:xfrm>
        </p:spPr>
        <p:txBody>
          <a:bodyPr/>
          <a:lstStyle/>
          <a:p>
            <a:r>
              <a:rPr lang="en-US" altLang="zh-CN" dirty="0" smtClean="0">
                <a:solidFill>
                  <a:srgbClr val="FF0000"/>
                </a:solidFill>
              </a:rPr>
              <a:t>Reporting</a:t>
            </a:r>
            <a:r>
              <a:rPr lang="en-US" altLang="zh-CN" dirty="0" smtClean="0">
                <a:solidFill>
                  <a:schemeClr val="tx1"/>
                </a:solidFill>
              </a:rPr>
              <a:t> </a:t>
            </a:r>
            <a:r>
              <a:rPr lang="en-US" altLang="zh-CN" dirty="0">
                <a:solidFill>
                  <a:schemeClr val="tx1"/>
                </a:solidFill>
              </a:rPr>
              <a:t>phase </a:t>
            </a:r>
            <a:r>
              <a:rPr lang="en-US" altLang="zh-CN" dirty="0" smtClean="0">
                <a:solidFill>
                  <a:schemeClr val="tx1"/>
                </a:solidFill>
              </a:rPr>
              <a:t>(1/3)</a:t>
            </a:r>
            <a:endParaRPr lang="zh-CN" altLang="en-US" dirty="0">
              <a:solidFill>
                <a:schemeClr val="tx1"/>
              </a:solidFill>
            </a:endParaRPr>
          </a:p>
        </p:txBody>
      </p:sp>
      <p:pic>
        <p:nvPicPr>
          <p:cNvPr id="11" name="图片 10"/>
          <p:cNvPicPr>
            <a:picLocks noChangeAspect="1"/>
          </p:cNvPicPr>
          <p:nvPr/>
        </p:nvPicPr>
        <p:blipFill>
          <a:blip r:embed="rId3"/>
          <a:stretch>
            <a:fillRect/>
          </a:stretch>
        </p:blipFill>
        <p:spPr>
          <a:xfrm>
            <a:off x="1371600" y="4454714"/>
            <a:ext cx="6439547" cy="2022286"/>
          </a:xfrm>
          <a:prstGeom prst="rect">
            <a:avLst/>
          </a:prstGeom>
        </p:spPr>
      </p:pic>
    </p:spTree>
    <p:extLst>
      <p:ext uri="{BB962C8B-B14F-4D97-AF65-F5344CB8AC3E}">
        <p14:creationId xmlns:p14="http://schemas.microsoft.com/office/powerpoint/2010/main" val="705876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Reporting</a:t>
            </a:r>
            <a:r>
              <a:rPr lang="en-US" altLang="zh-CN" dirty="0" smtClean="0"/>
              <a:t> </a:t>
            </a:r>
            <a:r>
              <a:rPr lang="en-US" altLang="zh-CN" dirty="0"/>
              <a:t>phase </a:t>
            </a:r>
            <a:r>
              <a:rPr lang="en-US" altLang="zh-CN" dirty="0" smtClean="0"/>
              <a:t>(2/3)</a:t>
            </a:r>
            <a:endParaRPr lang="zh-CN" altLang="en-US" dirty="0"/>
          </a:p>
        </p:txBody>
      </p:sp>
      <p:sp>
        <p:nvSpPr>
          <p:cNvPr id="3" name="内容占位符 2"/>
          <p:cNvSpPr>
            <a:spLocks noGrp="1"/>
          </p:cNvSpPr>
          <p:nvPr>
            <p:ph idx="1"/>
          </p:nvPr>
        </p:nvSpPr>
        <p:spPr>
          <a:xfrm>
            <a:off x="685800" y="1600200"/>
            <a:ext cx="7772400" cy="4495800"/>
          </a:xfrm>
        </p:spPr>
        <p:txBody>
          <a:bodyPr/>
          <a:lstStyle/>
          <a:p>
            <a:pPr algn="just">
              <a:spcBef>
                <a:spcPts val="600"/>
              </a:spcBef>
              <a:spcAft>
                <a:spcPts val="600"/>
              </a:spcAft>
            </a:pPr>
            <a:r>
              <a:rPr lang="en-US" altLang="zh-CN" sz="1600" dirty="0" smtClean="0"/>
              <a:t>Feedback request </a:t>
            </a:r>
            <a:r>
              <a:rPr lang="en-US" altLang="zh-CN" sz="1600" dirty="0" smtClean="0">
                <a:solidFill>
                  <a:srgbClr val="FF0000"/>
                </a:solidFill>
              </a:rPr>
              <a:t>and feedback trigger</a:t>
            </a:r>
            <a:endParaRPr lang="en-US" altLang="zh-CN" sz="1600" b="0" dirty="0">
              <a:solidFill>
                <a:srgbClr val="FF0000"/>
              </a:solidFill>
            </a:endParaRPr>
          </a:p>
          <a:p>
            <a:pPr indent="342900" algn="just">
              <a:buFont typeface="Wingdings" panose="05000000000000000000" pitchFamily="2" charset="2"/>
              <a:buChar char="Ø"/>
            </a:pPr>
            <a:r>
              <a:rPr lang="en-US" altLang="zh-CN" sz="1400" b="0" dirty="0"/>
              <a:t>The ISTA </a:t>
            </a:r>
            <a:r>
              <a:rPr lang="en-US" altLang="zh-CN" sz="1400" b="0" dirty="0" smtClean="0"/>
              <a:t>regularly </a:t>
            </a:r>
            <a:r>
              <a:rPr lang="en-US" altLang="zh-CN" sz="1400" b="0" dirty="0"/>
              <a:t>sends </a:t>
            </a:r>
            <a:r>
              <a:rPr lang="en-US" altLang="zh-CN" sz="1400" b="0" dirty="0" smtClean="0"/>
              <a:t>feedback requests </a:t>
            </a:r>
            <a:r>
              <a:rPr lang="en-US" altLang="zh-CN" sz="1400" b="0" dirty="0"/>
              <a:t>to the </a:t>
            </a:r>
            <a:r>
              <a:rPr lang="en-US" altLang="zh-CN" sz="1400" b="0" dirty="0" smtClean="0"/>
              <a:t>RSTAs. The </a:t>
            </a:r>
            <a:r>
              <a:rPr lang="en-US" altLang="zh-CN" sz="1400" b="0" dirty="0"/>
              <a:t>RSTAs </a:t>
            </a:r>
            <a:r>
              <a:rPr lang="en-US" altLang="zh-CN" sz="1400" b="0" dirty="0" smtClean="0">
                <a:solidFill>
                  <a:srgbClr val="FF0000"/>
                </a:solidFill>
              </a:rPr>
              <a:t>that meet the feedback criterion will send ACK to indicate they will perform feedback. Then the ISTA will trigger the RSTAs those are with feedback intention to perform feedback.</a:t>
            </a:r>
          </a:p>
          <a:p>
            <a:pPr marL="900000" indent="-285750" algn="just">
              <a:buFont typeface="Times New Roman" panose="02020603050405020304" pitchFamily="18" charset="0"/>
              <a:buChar char="̶"/>
            </a:pPr>
            <a:r>
              <a:rPr lang="en-US" altLang="zh-CN" sz="1400" b="0" dirty="0" smtClean="0"/>
              <a:t>The current measured CSI would be stored to compare </a:t>
            </a:r>
            <a:r>
              <a:rPr lang="en-US" altLang="zh-CN" sz="1400" b="0" dirty="0"/>
              <a:t>with the result of CSI measurement </a:t>
            </a:r>
            <a:r>
              <a:rPr lang="en-US" altLang="zh-CN" sz="1400" b="0" dirty="0" smtClean="0"/>
              <a:t>performed </a:t>
            </a:r>
            <a:r>
              <a:rPr lang="en-US" altLang="zh-CN" sz="1400" b="0" dirty="0"/>
              <a:t>next </a:t>
            </a:r>
            <a:r>
              <a:rPr lang="en-US" altLang="zh-CN" sz="1400" b="0" dirty="0" smtClean="0"/>
              <a:t>time.</a:t>
            </a:r>
          </a:p>
          <a:p>
            <a:pPr marL="900000" indent="-285750" algn="just">
              <a:buFont typeface="Times New Roman" panose="02020603050405020304" pitchFamily="18" charset="0"/>
              <a:buChar char="̶"/>
            </a:pPr>
            <a:r>
              <a:rPr lang="en-US" altLang="zh-CN" sz="1400" b="0" dirty="0" smtClean="0"/>
              <a:t>Some other information could </a:t>
            </a:r>
            <a:r>
              <a:rPr lang="en-US" altLang="zh-CN" sz="1400" b="0" dirty="0"/>
              <a:t>be stored depending on </a:t>
            </a:r>
            <a:r>
              <a:rPr lang="en-US" altLang="zh-CN" sz="1400" b="0" dirty="0" smtClean="0"/>
              <a:t>need, e.g., the final result(referred to the </a:t>
            </a:r>
            <a:r>
              <a:rPr lang="en-US" altLang="zh-CN" sz="1400" b="0" dirty="0"/>
              <a:t>final information that need to know, such as range, velocity, angle, </a:t>
            </a:r>
            <a:r>
              <a:rPr lang="en-US" altLang="zh-CN" sz="1400" b="0" dirty="0" smtClean="0"/>
              <a:t>and etc</a:t>
            </a:r>
            <a:r>
              <a:rPr lang="en-US" altLang="zh-CN" sz="1400" b="0" dirty="0"/>
              <a:t>.), </a:t>
            </a:r>
            <a:r>
              <a:rPr lang="en-US" altLang="zh-CN" sz="1400" b="0" dirty="0" smtClean="0"/>
              <a:t>the </a:t>
            </a:r>
            <a:r>
              <a:rPr lang="en-US" altLang="zh-CN" sz="1400" b="0" dirty="0"/>
              <a:t>compressed </a:t>
            </a:r>
            <a:r>
              <a:rPr lang="en-US" altLang="zh-CN" sz="1400" b="0" dirty="0" smtClean="0"/>
              <a:t>CSI (might be the compressed beamforming feedback matrix or the compressed matrix by other compressing methods), and etc.</a:t>
            </a:r>
          </a:p>
          <a:p>
            <a:pPr marL="900000" indent="-285750" algn="just">
              <a:buFont typeface="Times New Roman" panose="02020603050405020304" pitchFamily="18" charset="0"/>
              <a:buChar char="̶"/>
            </a:pPr>
            <a:r>
              <a:rPr lang="en-US" altLang="zh-CN" sz="1400" b="0" dirty="0" smtClean="0"/>
              <a:t>The RSTAs would feed back the NDP or the CSI or the compressed CSI or the final result.</a:t>
            </a:r>
          </a:p>
          <a:p>
            <a:pPr algn="just">
              <a:spcBef>
                <a:spcPts val="600"/>
              </a:spcBef>
              <a:spcAft>
                <a:spcPts val="600"/>
              </a:spcAft>
            </a:pPr>
            <a:endParaRPr lang="en-US" altLang="zh-CN" sz="1800" dirty="0" smtClean="0"/>
          </a:p>
          <a:p>
            <a:pPr indent="342900" algn="just">
              <a:buFont typeface="Wingdings" panose="05000000000000000000" pitchFamily="2" charset="2"/>
              <a:buChar char="Ø"/>
            </a:pPr>
            <a:endParaRPr lang="en-US" altLang="zh-CN" sz="1600" b="0" dirty="0" smtClean="0"/>
          </a:p>
          <a:p>
            <a:pPr indent="342900" algn="just">
              <a:buFont typeface="Wingdings" panose="05000000000000000000" pitchFamily="2" charset="2"/>
              <a:buChar char="Ø"/>
            </a:pPr>
            <a:endParaRPr lang="en-US" altLang="zh-CN" sz="1600" b="0" dirty="0" smtClean="0"/>
          </a:p>
          <a:p>
            <a:pPr indent="0" algn="just">
              <a:buNone/>
            </a:pPr>
            <a:endParaRPr lang="en-US" altLang="zh-CN" sz="1600" b="0" dirty="0" smtClean="0"/>
          </a:p>
          <a:p>
            <a:pPr indent="342900" algn="just">
              <a:buFont typeface="Wingdings" panose="05000000000000000000" pitchFamily="2" charset="2"/>
              <a:buChar char="Ø"/>
            </a:pPr>
            <a:endParaRPr lang="en-US" altLang="zh-CN" sz="1600" b="0" dirty="0"/>
          </a:p>
          <a:p>
            <a:pPr indent="342900" algn="just">
              <a:buFont typeface="Wingdings" panose="05000000000000000000" pitchFamily="2" charset="2"/>
              <a:buChar char="Ø"/>
            </a:pPr>
            <a:endParaRPr lang="en-US" altLang="zh-CN" sz="2000" b="0" dirty="0" smtClean="0"/>
          </a:p>
        </p:txBody>
      </p:sp>
      <p:sp>
        <p:nvSpPr>
          <p:cNvPr id="4" name="日期占位符 3"/>
          <p:cNvSpPr>
            <a:spLocks noGrp="1"/>
          </p:cNvSpPr>
          <p:nvPr>
            <p:ph type="dt" sz="half" idx="10"/>
          </p:nvPr>
        </p:nvSpPr>
        <p:spPr/>
        <p:txBody>
          <a:bodyPr/>
          <a:lstStyle/>
          <a:p>
            <a:pPr>
              <a:defRPr/>
            </a:pPr>
            <a:r>
              <a:rPr lang="en-US" altLang="zh-CN" dirty="0"/>
              <a:t>March</a:t>
            </a:r>
            <a:r>
              <a:rPr lang="en-US" altLang="zh-CN" dirty="0" smtClean="0"/>
              <a:t> 2021</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6" name="页脚占位符 5"/>
          <p:cNvSpPr>
            <a:spLocks noGrp="1"/>
          </p:cNvSpPr>
          <p:nvPr>
            <p:ph type="ftr" sz="quarter" idx="12"/>
          </p:nvPr>
        </p:nvSpPr>
        <p:spPr/>
        <p:txBody>
          <a:bodyPr/>
          <a:lstStyle/>
          <a:p>
            <a:pPr>
              <a:defRPr/>
            </a:pPr>
            <a:r>
              <a:rPr lang="en-US" altLang="zh-CN" smtClean="0"/>
              <a:t>Yingxiang Sun (Huawei)</a:t>
            </a:r>
            <a:endParaRPr lang="en-US" altLang="zh-CN" dirty="0"/>
          </a:p>
        </p:txBody>
      </p:sp>
      <p:sp>
        <p:nvSpPr>
          <p:cNvPr id="10" name="矩形 9"/>
          <p:cNvSpPr/>
          <p:nvPr/>
        </p:nvSpPr>
        <p:spPr>
          <a:xfrm>
            <a:off x="696912" y="4249579"/>
            <a:ext cx="7872927" cy="246221"/>
          </a:xfrm>
          <a:prstGeom prst="rect">
            <a:avLst/>
          </a:prstGeom>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z="1000" b="1" dirty="0" smtClean="0"/>
              <a:t>Note</a:t>
            </a:r>
            <a:r>
              <a:rPr lang="zh-CN" altLang="en-US" sz="1000" dirty="0" smtClean="0"/>
              <a:t>：</a:t>
            </a:r>
            <a:r>
              <a:rPr lang="en-US" altLang="zh-CN" sz="1000" dirty="0" smtClean="0"/>
              <a:t>The type of feedback shall be decided by the initiator.</a:t>
            </a:r>
          </a:p>
        </p:txBody>
      </p:sp>
      <p:pic>
        <p:nvPicPr>
          <p:cNvPr id="9" name="图片 8"/>
          <p:cNvPicPr>
            <a:picLocks noChangeAspect="1"/>
          </p:cNvPicPr>
          <p:nvPr/>
        </p:nvPicPr>
        <p:blipFill>
          <a:blip r:embed="rId2"/>
          <a:stretch>
            <a:fillRect/>
          </a:stretch>
        </p:blipFill>
        <p:spPr>
          <a:xfrm>
            <a:off x="1485253" y="4526504"/>
            <a:ext cx="6210947" cy="1950496"/>
          </a:xfrm>
          <a:prstGeom prst="rect">
            <a:avLst/>
          </a:prstGeom>
        </p:spPr>
      </p:pic>
    </p:spTree>
    <p:extLst>
      <p:ext uri="{BB962C8B-B14F-4D97-AF65-F5344CB8AC3E}">
        <p14:creationId xmlns:p14="http://schemas.microsoft.com/office/powerpoint/2010/main" val="4020096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107692</TotalTime>
  <Words>2039</Words>
  <Application>Microsoft Office PowerPoint</Application>
  <PresentationFormat>全屏显示(4:3)</PresentationFormat>
  <Paragraphs>292</Paragraphs>
  <Slides>18</Slides>
  <Notes>5</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ＭＳ Ｐゴシック</vt:lpstr>
      <vt:lpstr>ＭＳ Ｐゴシック</vt:lpstr>
      <vt:lpstr>宋体</vt:lpstr>
      <vt:lpstr>Arial</vt:lpstr>
      <vt:lpstr>Microsoft Sans Serif</vt:lpstr>
      <vt:lpstr>Times New Roman</vt:lpstr>
      <vt:lpstr>Wingdings</vt:lpstr>
      <vt:lpstr>802-11-Submission</vt:lpstr>
      <vt:lpstr>Threshold based sensing measurement</vt:lpstr>
      <vt:lpstr>Abstract</vt:lpstr>
      <vt:lpstr>Outline</vt:lpstr>
      <vt:lpstr>Background of WLAN sensing</vt:lpstr>
      <vt:lpstr>Threshold based sensing measurement (TBSM) procedure</vt:lpstr>
      <vt:lpstr>Setup phase</vt:lpstr>
      <vt:lpstr>Measurement phase</vt:lpstr>
      <vt:lpstr>Reporting phase (1/3)</vt:lpstr>
      <vt:lpstr>Reporting phase (2/3)</vt:lpstr>
      <vt:lpstr>Reporting phase (3/3)</vt:lpstr>
      <vt:lpstr>Threshold based sensing measurement (TBSM) Benefits</vt:lpstr>
      <vt:lpstr>Summary </vt:lpstr>
      <vt:lpstr>References</vt:lpstr>
      <vt:lpstr>Straw Poll</vt:lpstr>
      <vt:lpstr>Motion</vt:lpstr>
      <vt:lpstr>Response(1/3)</vt:lpstr>
      <vt:lpstr>Response(2/3)</vt:lpstr>
      <vt:lpstr>Response(3/3)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sunyingxiang</cp:lastModifiedBy>
  <cp:revision>1592</cp:revision>
  <cp:lastPrinted>1998-02-10T13:28:06Z</cp:lastPrinted>
  <dcterms:created xsi:type="dcterms:W3CDTF">2007-04-17T18:10:23Z</dcterms:created>
  <dcterms:modified xsi:type="dcterms:W3CDTF">2021-04-04T15:56:32Z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(3)Fr82f6a6iFFqTth/Y97nrbDX8Rp2IyItoGl8w/al3iaIHnfS7+ig5dEgfUmGwjGIeJ5RtdWV
Ke4Wa0MX0ttNSoErlqKChrRAuh2hko3V9R7NROC7Mhdvp1p85ia5yKgUHA+STxDWbsRi5Gnc
4bzoM0sHPY8qET+DzDRn2tRYJl5bGiMCc+D011v/naoS/z28MGJXqHbmkH2rYaG5897bvpw0
7fQq5B9/gRw9LQ/mvt</vt:lpwstr>
  </property>
  <property fmtid="{D5CDD505-2E9C-101B-9397-08002B2CF9AE}" pid="10" name="_2015_ms_pID_7253431">
    <vt:lpwstr>tn8ghc3+OJ67aPtPqhwnhMIUj0WcLn0ddNecJHe7uanc5KHRhl/dWy
xhywQH4u+g8MF94KqqEISVsmizA/QE4GS/jCLJ6s/Ov4BfhyJN8rPArvUmHrG7/uyKXLb6PD
gHB4mMdrCFeS5R6uQOva6kw7W+I8LoG+gmyd1V7ZSSQ3b99q6QHi92kp4bQ6iOaBCja00SvN
5rE8di0yvSUJ/HJzRdXC8lJ3vKTFZ/ktSO76</vt:lpwstr>
  </property>
  <property fmtid="{D5CDD505-2E9C-101B-9397-08002B2CF9AE}" pid="11" name="_2015_ms_pID_7253432">
    <vt:lpwstr>YP0kE0OjDVZCsGdK4bqH0R4=</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1617547417</vt:lpwstr>
  </property>
</Properties>
</file>