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93" r:id="rId3"/>
    <p:sldId id="555" r:id="rId4"/>
    <p:sldId id="556" r:id="rId5"/>
    <p:sldId id="563" r:id="rId6"/>
    <p:sldId id="570" r:id="rId7"/>
    <p:sldId id="577" r:id="rId8"/>
    <p:sldId id="569" r:id="rId9"/>
    <p:sldId id="559" r:id="rId10"/>
    <p:sldId id="562" r:id="rId11"/>
    <p:sldId id="575" r:id="rId12"/>
    <p:sldId id="542" r:id="rId13"/>
    <p:sldId id="551" r:id="rId14"/>
    <p:sldId id="576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4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  <p:cmAuthor id="4" name="DANNY TAN KAI PIN" initials="DTKP" lastIdx="5" clrIdx="3">
    <p:extLst>
      <p:ext uri="{19B8F6BF-5375-455C-9EA6-DF929625EA0E}">
        <p15:presenceInfo xmlns:p15="http://schemas.microsoft.com/office/powerpoint/2012/main" userId="S-1-5-21-147214757-305610072-1517763936-6828972" providerId="AD"/>
      </p:ext>
    </p:extLst>
  </p:cmAuthor>
  <p:cmAuthor id="5" name="sunyingxiang" initials="s" lastIdx="25" clrIdx="4">
    <p:extLst>
      <p:ext uri="{19B8F6BF-5375-455C-9EA6-DF929625EA0E}">
        <p15:presenceInfo xmlns:p15="http://schemas.microsoft.com/office/powerpoint/2012/main" userId="S-1-5-21-147214757-305610072-1517763936-69604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198" autoAdjust="0"/>
  </p:normalViewPr>
  <p:slideViewPr>
    <p:cSldViewPr>
      <p:cViewPr varScale="1">
        <p:scale>
          <a:sx n="116" d="100"/>
          <a:sy n="116" d="100"/>
        </p:scale>
        <p:origin x="144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202" y="111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 smtClean="0"/>
              <a:t>October </a:t>
            </a:r>
            <a:r>
              <a:rPr lang="en-US" altLang="zh-CN" sz="1400" dirty="0"/>
              <a:t>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5946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1660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12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3568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673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11674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5E4CC4-038C-442F-9C34-331093C33F6D}" type="slidenum">
              <a:rPr lang="en-US" altLang="zh-CN"/>
              <a:pPr/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7673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March</a:t>
            </a:r>
            <a:r>
              <a:rPr lang="en-US" dirty="0" smtClean="0"/>
              <a:t>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2021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7003888" y="6475413"/>
            <a:ext cx="15400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Yingxiang</a:t>
            </a:r>
            <a:r>
              <a:rPr lang="en-US" altLang="zh-CN" dirty="0" smtClean="0"/>
              <a:t> Sun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7003888" y="6475413"/>
            <a:ext cx="15400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Yingxiang</a:t>
            </a:r>
            <a:r>
              <a:rPr lang="en-US" altLang="zh-CN" dirty="0" smtClean="0"/>
              <a:t> Sun (Huawei)</a:t>
            </a:r>
            <a:endParaRPr lang="en-US" altLang="zh-CN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March</a:t>
            </a:r>
            <a:r>
              <a:rPr lang="en-US" dirty="0" smtClean="0"/>
              <a:t>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March</a:t>
            </a:r>
            <a:r>
              <a:rPr lang="en-US" dirty="0" smtClean="0"/>
              <a:t>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03888" y="6475413"/>
            <a:ext cx="15400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Yingxiang</a:t>
            </a:r>
            <a:r>
              <a:rPr lang="en-US" altLang="zh-CN" dirty="0" smtClean="0"/>
              <a:t> Sun (Huawei)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</a:t>
            </a:r>
            <a:r>
              <a:rPr lang="en-US" sz="1800" b="1" baseline="0" dirty="0" smtClean="0"/>
              <a:t> </a:t>
            </a:r>
            <a:r>
              <a:rPr lang="en-US" sz="1800" b="1" baseline="0" dirty="0" smtClean="0"/>
              <a:t>802.11-21/0351r2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9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2021</a:t>
            </a:r>
            <a:endParaRPr lang="en-US" altLang="zh-CN" sz="1800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965416" y="6475413"/>
            <a:ext cx="157850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 smtClean="0"/>
              <a:t>Yingxiang</a:t>
            </a:r>
            <a:r>
              <a:rPr lang="en-US" altLang="zh-CN" dirty="0" smtClean="0"/>
              <a:t> Sun </a:t>
            </a:r>
            <a:r>
              <a:rPr lang="en-US" altLang="zh-CN" dirty="0"/>
              <a:t>(Huawei)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066800"/>
          </a:xfrm>
          <a:noFill/>
        </p:spPr>
        <p:txBody>
          <a:bodyPr/>
          <a:lstStyle/>
          <a:p>
            <a:r>
              <a:rPr lang="en-US" altLang="zh-CN" dirty="0" smtClean="0"/>
              <a:t>Threshold based sensing measurement</a:t>
            </a:r>
            <a:endParaRPr lang="en-US" altLang="zh-CN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2021-03-09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482377"/>
              </p:ext>
            </p:extLst>
          </p:nvPr>
        </p:nvGraphicFramePr>
        <p:xfrm>
          <a:off x="838200" y="2723602"/>
          <a:ext cx="7239000" cy="173083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Yingxiang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Sun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 Ltd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sunyingxiang@Huawei.com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Rui Du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 err="1" smtClean="0"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sz="1200" i="0" dirty="0" smtClean="0">
                          <a:latin typeface="+mn-lt"/>
                          <a:ea typeface="Times New Roman"/>
                          <a:cs typeface="Arial"/>
                        </a:rPr>
                        <a:t> Zhang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Danny</a:t>
                      </a:r>
                      <a:r>
                        <a:rPr lang="en-US" altLang="zh-CN" sz="1200" baseline="0" dirty="0" smtClean="0"/>
                        <a:t> Kai Pin Tan</a:t>
                      </a:r>
                      <a:endParaRPr lang="en-US" altLang="zh-CN" sz="1200" dirty="0" smtClean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Feedback </a:t>
            </a:r>
            <a:r>
              <a:rPr lang="en-US" altLang="zh-CN" dirty="0" smtClean="0"/>
              <a:t>phase (3/3)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/>
              <a:t>The ISTA will perform </a:t>
            </a:r>
            <a:r>
              <a:rPr lang="en-US" altLang="zh-CN" sz="1600" dirty="0"/>
              <a:t>one of the following operations depending on the feedback </a:t>
            </a:r>
            <a:r>
              <a:rPr lang="en-US" altLang="zh-CN" sz="1600" dirty="0" smtClean="0"/>
              <a:t>sent from the RSTAs</a:t>
            </a:r>
            <a:endParaRPr lang="en-US" altLang="zh-CN" sz="1600" b="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If the feedback is NDP, the ISTA performs </a:t>
            </a:r>
            <a:r>
              <a:rPr lang="en-US" altLang="zh-CN" sz="1400" b="0" dirty="0"/>
              <a:t>sensing measurement </a:t>
            </a:r>
            <a:r>
              <a:rPr lang="en-US" altLang="zh-CN" sz="1400" b="0" dirty="0" smtClean="0"/>
              <a:t>if needed.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If </a:t>
            </a:r>
            <a:r>
              <a:rPr lang="en-US" altLang="zh-CN" sz="1400" b="0" dirty="0"/>
              <a:t>the feedback is</a:t>
            </a:r>
            <a:r>
              <a:rPr lang="en-US" altLang="zh-CN" sz="1400" b="0" dirty="0" smtClean="0"/>
              <a:t> the final result of sensing, no further computing is needed.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If </a:t>
            </a:r>
            <a:r>
              <a:rPr lang="en-US" altLang="zh-CN" sz="1400" b="0" dirty="0"/>
              <a:t>the feedback is</a:t>
            </a:r>
            <a:r>
              <a:rPr lang="en-US" altLang="zh-CN" sz="1400" b="0" dirty="0" smtClean="0"/>
              <a:t> the CSI</a:t>
            </a:r>
            <a:r>
              <a:rPr lang="en-US" altLang="zh-CN" sz="1400" b="0" dirty="0"/>
              <a:t>, </a:t>
            </a:r>
            <a:r>
              <a:rPr lang="en-US" altLang="zh-CN" sz="1400" b="0" dirty="0" smtClean="0"/>
              <a:t>the </a:t>
            </a:r>
            <a:r>
              <a:rPr lang="en-US" altLang="zh-CN" sz="1400" b="0" dirty="0"/>
              <a:t>ISTA </a:t>
            </a:r>
            <a:r>
              <a:rPr lang="en-US" altLang="zh-CN" sz="1400" b="0" dirty="0" smtClean="0"/>
              <a:t>performs some </a:t>
            </a:r>
            <a:r>
              <a:rPr lang="en-US" altLang="zh-CN" sz="1400" b="0" dirty="0"/>
              <a:t>subsequent computing </a:t>
            </a:r>
            <a:r>
              <a:rPr lang="en-US" altLang="zh-CN" sz="1400" b="0" dirty="0" smtClean="0"/>
              <a:t>based on the CSI if needed.</a:t>
            </a:r>
            <a:endParaRPr lang="en-US" altLang="zh-CN" sz="1400" b="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If the feedback is</a:t>
            </a:r>
            <a:r>
              <a:rPr lang="en-US" altLang="zh-CN" sz="1400" b="0" dirty="0" smtClean="0"/>
              <a:t> the compressed </a:t>
            </a:r>
            <a:r>
              <a:rPr lang="en-US" altLang="zh-CN" sz="1400" b="0" dirty="0"/>
              <a:t>CSI, </a:t>
            </a:r>
            <a:r>
              <a:rPr lang="en-US" altLang="zh-CN" sz="1400" b="0" dirty="0" smtClean="0"/>
              <a:t>the </a:t>
            </a:r>
            <a:r>
              <a:rPr lang="en-US" altLang="zh-CN" sz="1400" b="0" dirty="0"/>
              <a:t>ISTA </a:t>
            </a:r>
            <a:r>
              <a:rPr lang="en-US" altLang="zh-CN" sz="1400" b="0" dirty="0" smtClean="0"/>
              <a:t>reconstructs </a:t>
            </a:r>
            <a:r>
              <a:rPr lang="en-US" altLang="zh-CN" sz="1400" b="0" dirty="0"/>
              <a:t>the CSI </a:t>
            </a:r>
            <a:r>
              <a:rPr lang="en-US" altLang="zh-CN" sz="1400" b="0" dirty="0" smtClean="0"/>
              <a:t>and then performs some </a:t>
            </a:r>
            <a:r>
              <a:rPr lang="en-US" altLang="zh-CN" sz="1400" b="0" dirty="0"/>
              <a:t>subsequent computing based on the reconstructed CSI if </a:t>
            </a:r>
            <a:r>
              <a:rPr lang="en-US" altLang="zh-CN" sz="1400" b="0" dirty="0" smtClean="0"/>
              <a:t>needed.</a:t>
            </a:r>
            <a:endParaRPr lang="en-US" altLang="zh-CN" sz="20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  <p:sp>
        <p:nvSpPr>
          <p:cNvPr id="9" name="矩形 8"/>
          <p:cNvSpPr/>
          <p:nvPr/>
        </p:nvSpPr>
        <p:spPr>
          <a:xfrm>
            <a:off x="681681" y="3733800"/>
            <a:ext cx="799568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b="1" dirty="0" smtClean="0"/>
              <a:t>Note</a:t>
            </a:r>
            <a:r>
              <a:rPr lang="zh-CN" altLang="en-US" sz="1000" dirty="0" smtClean="0"/>
              <a:t>：</a:t>
            </a:r>
            <a:r>
              <a:rPr lang="en-US" altLang="zh-CN" sz="1000" dirty="0" smtClean="0"/>
              <a:t>The type of feedback shall be decided by the initiator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675" y="4241764"/>
            <a:ext cx="7186725" cy="226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35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Threshold based sensing measurement (TBSM</a:t>
            </a:r>
            <a:r>
              <a:rPr lang="en-US" altLang="zh-CN" dirty="0">
                <a:solidFill>
                  <a:schemeClr val="tx1"/>
                </a:solidFill>
              </a:rPr>
              <a:t>) </a:t>
            </a:r>
            <a:r>
              <a:rPr lang="en-US" altLang="zh-CN" dirty="0" smtClean="0">
                <a:solidFill>
                  <a:schemeClr val="tx1"/>
                </a:solidFill>
              </a:rPr>
              <a:t>Benefits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599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800" dirty="0" smtClean="0"/>
              <a:t>Benefits</a:t>
            </a:r>
            <a:endParaRPr lang="en-US" altLang="zh-CN" sz="1800" b="0" dirty="0" smtClean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Reduce the overhead of feedback </a:t>
            </a:r>
          </a:p>
          <a:p>
            <a:pPr marL="900000" indent="-285750">
              <a:buFont typeface="Times New Roman" panose="02020603050405020304" pitchFamily="18" charset="0"/>
              <a:buChar char="̶"/>
            </a:pPr>
            <a:r>
              <a:rPr lang="en-US" altLang="zh-CN" sz="1600" b="0" dirty="0" smtClean="0"/>
              <a:t>Reduce the </a:t>
            </a:r>
            <a:r>
              <a:rPr lang="en-US" altLang="zh-CN" sz="1600" b="0" dirty="0"/>
              <a:t>number </a:t>
            </a:r>
            <a:r>
              <a:rPr lang="en-US" altLang="zh-CN" sz="1600" b="0" dirty="0" smtClean="0"/>
              <a:t>of feedbacks </a:t>
            </a:r>
            <a:r>
              <a:rPr lang="en-US" altLang="zh-CN" sz="1600" b="0" dirty="0"/>
              <a:t>from </a:t>
            </a:r>
            <a:r>
              <a:rPr lang="en-US" altLang="zh-CN" sz="1600" b="0" dirty="0" smtClean="0"/>
              <a:t>the RSTA </a:t>
            </a:r>
            <a:r>
              <a:rPr lang="en-US" altLang="zh-CN" sz="1600" b="0" dirty="0"/>
              <a:t>to </a:t>
            </a:r>
            <a:r>
              <a:rPr lang="en-US" altLang="zh-CN" sz="1600" b="0" dirty="0" smtClean="0"/>
              <a:t>the ISTA, by configuring the threshold </a:t>
            </a:r>
            <a:r>
              <a:rPr lang="en-US" altLang="zh-CN" sz="1600" b="0" dirty="0"/>
              <a:t>of CSI variation </a:t>
            </a:r>
            <a:r>
              <a:rPr lang="ja-JP" altLang="zh-CN" sz="1600" b="0" dirty="0"/>
              <a:t>Δ</a:t>
            </a:r>
            <a:r>
              <a:rPr lang="en-US" altLang="zh-CN" sz="1600" b="0" baseline="-25000" dirty="0" err="1" smtClean="0"/>
              <a:t>CSI_th</a:t>
            </a:r>
            <a:endParaRPr lang="en-US" altLang="zh-CN" sz="1600" b="0" dirty="0" smtClean="0"/>
          </a:p>
          <a:p>
            <a:pPr marL="900000" indent="-285750">
              <a:spcAft>
                <a:spcPts val="600"/>
              </a:spcAft>
              <a:buFont typeface="Times New Roman" panose="02020603050405020304" pitchFamily="18" charset="0"/>
              <a:buChar char="̶"/>
            </a:pPr>
            <a:r>
              <a:rPr lang="en-US" altLang="zh-CN" sz="1600" b="0" dirty="0" smtClean="0"/>
              <a:t>Reduce the payload of feedback </a:t>
            </a:r>
            <a:r>
              <a:rPr lang="en-US" altLang="zh-CN" sz="1600" b="0" dirty="0"/>
              <a:t>every </a:t>
            </a:r>
            <a:r>
              <a:rPr lang="en-US" altLang="zh-CN" sz="1600" b="0" dirty="0" smtClean="0"/>
              <a:t>time, by sending NDP or compressed CSI</a:t>
            </a:r>
          </a:p>
          <a:p>
            <a:pPr indent="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Quantitatively </a:t>
            </a:r>
            <a:r>
              <a:rPr lang="en-US" altLang="zh-CN" sz="1600" b="0" dirty="0"/>
              <a:t>evaluate the CSI </a:t>
            </a:r>
            <a:r>
              <a:rPr lang="en-US" altLang="zh-CN" sz="1600" b="0" dirty="0" smtClean="0"/>
              <a:t>variation</a:t>
            </a:r>
          </a:p>
          <a:p>
            <a:pPr marL="900000" indent="-285750">
              <a:spcAft>
                <a:spcPts val="600"/>
              </a:spcAft>
              <a:buFont typeface="Times New Roman" panose="02020603050405020304" pitchFamily="18" charset="0"/>
              <a:buChar char="̶"/>
            </a:pPr>
            <a:r>
              <a:rPr lang="en-US" altLang="zh-CN" sz="1600" b="0" dirty="0" smtClean="0"/>
              <a:t>By some evaluation criterion, such as time-reversal resonating strength (TRRS) </a:t>
            </a:r>
          </a:p>
          <a:p>
            <a:pPr indent="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Adjust how often to feed back when channel changes, if needed</a:t>
            </a:r>
            <a:endParaRPr lang="en-US" altLang="zh-CN" sz="1600" b="0" dirty="0"/>
          </a:p>
          <a:p>
            <a:pPr marL="900000" indent="-285750">
              <a:spcAft>
                <a:spcPts val="600"/>
              </a:spcAft>
              <a:buFont typeface="Times New Roman" panose="02020603050405020304" pitchFamily="18" charset="0"/>
              <a:buChar char="̶"/>
            </a:pPr>
            <a:r>
              <a:rPr lang="en-US" altLang="zh-CN" sz="1600" b="0" dirty="0"/>
              <a:t>B</a:t>
            </a:r>
            <a:r>
              <a:rPr lang="en-US" altLang="zh-CN" sz="1600" b="0" dirty="0" smtClean="0"/>
              <a:t>y </a:t>
            </a:r>
            <a:r>
              <a:rPr lang="en-US" altLang="zh-CN" sz="1600" b="0" dirty="0"/>
              <a:t>configuring </a:t>
            </a:r>
            <a:r>
              <a:rPr lang="en-US" altLang="zh-CN" sz="1600" b="0" dirty="0" smtClean="0"/>
              <a:t>the </a:t>
            </a:r>
            <a:r>
              <a:rPr lang="en-US" altLang="zh-CN" sz="1600" b="0" dirty="0"/>
              <a:t>threshold of the number of channel changes </a:t>
            </a:r>
            <a:r>
              <a:rPr lang="en-US" altLang="zh-CN" sz="1600" b="0" dirty="0" err="1"/>
              <a:t>N</a:t>
            </a:r>
            <a:r>
              <a:rPr lang="en-US" altLang="zh-CN" sz="1600" b="0" baseline="-25000" dirty="0" err="1"/>
              <a:t>ch_th</a:t>
            </a:r>
            <a:r>
              <a:rPr lang="en-US" altLang="zh-CN" sz="1600" b="0" dirty="0"/>
              <a:t> </a:t>
            </a:r>
          </a:p>
          <a:p>
            <a:pPr indent="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Avoid the case that no response in a long period of time</a:t>
            </a:r>
          </a:p>
          <a:p>
            <a:pPr marL="900000" indent="-285750">
              <a:buFont typeface="Times New Roman" panose="02020603050405020304" pitchFamily="18" charset="0"/>
              <a:buChar char="̶"/>
            </a:pPr>
            <a:r>
              <a:rPr lang="en-US" altLang="zh-CN" sz="1600" b="0" dirty="0"/>
              <a:t>By configuring </a:t>
            </a:r>
            <a:r>
              <a:rPr lang="en-US" altLang="zh-CN" sz="1600" b="0" dirty="0" smtClean="0"/>
              <a:t>the </a:t>
            </a:r>
            <a:r>
              <a:rPr lang="en-US" altLang="zh-CN" sz="1600" b="0" dirty="0"/>
              <a:t>threshold of the number of channel measurement </a:t>
            </a:r>
            <a:r>
              <a:rPr lang="en-US" altLang="zh-CN" sz="1600" b="0" dirty="0" err="1"/>
              <a:t>N</a:t>
            </a:r>
            <a:r>
              <a:rPr lang="en-US" altLang="zh-CN" sz="1600" b="0" baseline="-25000" dirty="0" err="1"/>
              <a:t>mea_th</a:t>
            </a:r>
            <a:r>
              <a:rPr lang="en-US" altLang="zh-CN" sz="1600" b="0" dirty="0" smtClean="0"/>
              <a:t> </a:t>
            </a:r>
          </a:p>
          <a:p>
            <a:pPr marL="900000" indent="-285750">
              <a:buFont typeface="Times New Roman" panose="02020603050405020304" pitchFamily="18" charset="0"/>
              <a:buChar char="̶"/>
            </a:pPr>
            <a:endParaRPr lang="en-US" altLang="zh-CN" sz="1600" b="0" dirty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6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029200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22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965416" y="6475413"/>
            <a:ext cx="157850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 smtClean="0"/>
              <a:t>Yingxiang</a:t>
            </a:r>
            <a:r>
              <a:rPr lang="en-US" altLang="zh-CN" dirty="0" smtClean="0"/>
              <a:t> Sun </a:t>
            </a:r>
            <a:r>
              <a:rPr lang="en-US" altLang="zh-CN" dirty="0"/>
              <a:t>(Huawei)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 smtClean="0"/>
              <a:t>Summary </a:t>
            </a:r>
            <a:endParaRPr lang="en-GB" altLang="zh-CN" dirty="0"/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The threshold </a:t>
            </a:r>
            <a:r>
              <a:rPr lang="en-US" altLang="zh-CN" sz="2400" b="1" dirty="0">
                <a:latin typeface="Times New Roman"/>
                <a:ea typeface="Times New Roman"/>
                <a:cs typeface="Times New Roman"/>
                <a:sym typeface="Times New Roman"/>
              </a:rPr>
              <a:t>based </a:t>
            </a: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sensing measurement (TBSM) procedure that can benefit the WLAN sensing is proposed </a:t>
            </a:r>
            <a:r>
              <a:rPr lang="en-US" altLang="zh-CN" sz="2400" b="1" dirty="0">
                <a:latin typeface="Times New Roman"/>
                <a:ea typeface="Times New Roman"/>
                <a:cs typeface="Times New Roman"/>
                <a:sym typeface="Times New Roman"/>
              </a:rPr>
              <a:t>and </a:t>
            </a: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discussed.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The potential three phases of the procedure could be the negotiation phase, the measurement phase, and the feedback phase. </a:t>
            </a:r>
            <a:endParaRPr lang="en-US" altLang="zh-CN" sz="24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March </a:t>
            </a:r>
            <a:r>
              <a:rPr lang="en-US" altLang="zh-CN" sz="1800" dirty="0" smtClean="0"/>
              <a:t>2021</a:t>
            </a: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25319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 dirty="0" err="1" smtClean="0"/>
              <a:t>References</a:t>
            </a:r>
            <a:endParaRPr lang="fr-FR" altLang="zh-CN" sz="2000" dirty="0">
              <a:solidFill>
                <a:srgbClr val="00B050"/>
              </a:solidFill>
            </a:endParaRPr>
          </a:p>
        </p:txBody>
      </p:sp>
      <p:sp>
        <p:nvSpPr>
          <p:cNvPr id="6349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1">
              <a:buNone/>
            </a:pPr>
            <a:r>
              <a:rPr lang="en-US" altLang="zh-CN" sz="1800" b="0" dirty="0" smtClean="0"/>
              <a:t>[1] </a:t>
            </a:r>
            <a:r>
              <a:rPr lang="en-US" altLang="zh-CN" sz="1800" b="0" dirty="0"/>
              <a:t>11-20-1120-01-SENS-follow-ups-on-channel-measurement-procedure-for-wlan-sensing</a:t>
            </a:r>
            <a:r>
              <a:rPr lang="en-US" altLang="zh-CN" sz="1800" b="0" dirty="0" smtClean="0"/>
              <a:t>.</a:t>
            </a:r>
          </a:p>
          <a:p>
            <a:pPr marL="0" indent="0" latinLnBrk="1">
              <a:buNone/>
            </a:pPr>
            <a:r>
              <a:rPr lang="en-US" altLang="zh-CN" sz="1800" b="0" dirty="0" smtClean="0"/>
              <a:t>[2] 11-21-0147-03-00bf-Definitions-and-scenarios-of-the-WLAN-sensing-follow-ups.</a:t>
            </a:r>
          </a:p>
          <a:p>
            <a:pPr marL="0" indent="0" latinLnBrk="1">
              <a:buNone/>
            </a:pPr>
            <a:r>
              <a:rPr lang="en-US" altLang="zh-CN" sz="1800" b="0" dirty="0" smtClean="0"/>
              <a:t>[3] 11-20-1851-01-00bf-Overview-of-Wi-Fi-sensing-protocol.</a:t>
            </a:r>
          </a:p>
          <a:p>
            <a:pPr marL="0" indent="0" latinLnBrk="1">
              <a:buNone/>
            </a:pPr>
            <a:r>
              <a:rPr lang="en-US" altLang="zh-CN" sz="1800" b="0" dirty="0"/>
              <a:t>[4] </a:t>
            </a:r>
            <a:r>
              <a:rPr lang="en-US" altLang="zh-CN" sz="1800" b="0" dirty="0" smtClean="0"/>
              <a:t>11-21-0370-00-00bf-considerations-of-sensing-negotiation.</a:t>
            </a:r>
          </a:p>
          <a:p>
            <a:pPr marL="0" indent="0" latinLnBrk="1">
              <a:buNone/>
            </a:pPr>
            <a:r>
              <a:rPr lang="en-US" altLang="zh-CN" sz="1800" b="0" dirty="0" smtClean="0"/>
              <a:t>[5] </a:t>
            </a:r>
            <a:r>
              <a:rPr lang="en-US" altLang="zh-CN" sz="1800" b="0" dirty="0"/>
              <a:t>Z. Wu, Y. Han, Y. Chen and K. J. R. Liu, "A Time-Reversal Paradigm for Indoor Positioning System," in IEEE Transactions on Vehicular Technology, vol. 64, no. 4, pp. 1331-1339, April 2015</a:t>
            </a:r>
            <a:r>
              <a:rPr lang="en-US" altLang="zh-CN" sz="1800" b="0" dirty="0" smtClean="0"/>
              <a:t>.</a:t>
            </a:r>
            <a:endParaRPr lang="en-US" altLang="zh-CN" sz="1800" b="0" dirty="0"/>
          </a:p>
        </p:txBody>
      </p:sp>
      <p:sp>
        <p:nvSpPr>
          <p:cNvPr id="63493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C8316C94-C001-4232-BDF6-FB9E7FF48375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63494" name="Footer Placeholder 4"/>
          <p:cNvSpPr txBox="1">
            <a:spLocks/>
          </p:cNvSpPr>
          <p:nvPr/>
        </p:nvSpPr>
        <p:spPr bwMode="auto">
          <a:xfrm>
            <a:off x="6965416" y="6475413"/>
            <a:ext cx="15785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zh-CN" dirty="0" err="1" smtClean="0"/>
              <a:t>Yingxiang</a:t>
            </a:r>
            <a:r>
              <a:rPr lang="en-US" altLang="zh-CN" dirty="0" smtClean="0"/>
              <a:t> Sun </a:t>
            </a:r>
            <a:r>
              <a:rPr lang="en-US" altLang="zh-CN" dirty="0"/>
              <a:t>(Huawei)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March </a:t>
            </a:r>
            <a:r>
              <a:rPr lang="en-US" altLang="zh-CN" sz="1800" dirty="0" smtClean="0"/>
              <a:t>2021</a:t>
            </a: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408649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/>
                <a:sym typeface="Times New Roman"/>
              </a:rPr>
              <a:t>Do you agree </a:t>
            </a:r>
            <a:r>
              <a:rPr lang="en-US" altLang="zh-CN" sz="2000" dirty="0" smtClean="0">
                <a:cs typeface="Times New Roman"/>
                <a:sym typeface="Times New Roman"/>
              </a:rPr>
              <a:t>that 11bf </a:t>
            </a:r>
            <a:r>
              <a:rPr lang="en-US" altLang="zh-CN" sz="2000" dirty="0" smtClean="0">
                <a:cs typeface="Times New Roman"/>
                <a:sym typeface="Times New Roman"/>
              </a:rPr>
              <a:t>could </a:t>
            </a:r>
            <a:r>
              <a:rPr lang="en-US" altLang="zh-CN" sz="2000" dirty="0" smtClean="0">
                <a:cs typeface="Times New Roman"/>
                <a:sym typeface="Times New Roman"/>
              </a:rPr>
              <a:t>consider the following threshold based </a:t>
            </a:r>
            <a:r>
              <a:rPr lang="en-US" altLang="zh-CN" sz="2000" dirty="0">
                <a:cs typeface="Times New Roman"/>
                <a:sym typeface="Times New Roman"/>
              </a:rPr>
              <a:t>feedback </a:t>
            </a:r>
            <a:r>
              <a:rPr lang="en-US" altLang="zh-CN" sz="2000" dirty="0" smtClean="0">
                <a:cs typeface="Times New Roman"/>
                <a:sym typeface="Times New Roman"/>
              </a:rPr>
              <a:t>in the </a:t>
            </a:r>
            <a:r>
              <a:rPr lang="en-US" altLang="zh-CN" sz="2000" dirty="0">
                <a:cs typeface="Times New Roman"/>
                <a:sym typeface="Times New Roman"/>
              </a:rPr>
              <a:t>proposed threshold based sensing measurement (TBSM</a:t>
            </a:r>
            <a:r>
              <a:rPr lang="en-US" altLang="zh-CN" sz="2000" dirty="0" smtClean="0">
                <a:cs typeface="Times New Roman"/>
                <a:sym typeface="Times New Roman"/>
              </a:rPr>
              <a:t>)?</a:t>
            </a:r>
            <a:endParaRPr lang="en-US" altLang="zh-CN" sz="2000" dirty="0">
              <a:cs typeface="Times New Roman"/>
            </a:endParaRPr>
          </a:p>
          <a:p>
            <a:pPr marL="720000" algn="just">
              <a:buFont typeface="Times New Roman" panose="02020603050405020304" pitchFamily="18" charset="0"/>
              <a:buChar char="̶"/>
            </a:pPr>
            <a:r>
              <a:rPr lang="en-US" altLang="zh-CN" sz="2000" b="0" dirty="0" smtClean="0"/>
              <a:t>The current </a:t>
            </a:r>
            <a:r>
              <a:rPr lang="en-US" altLang="zh-CN" sz="2000" b="0" dirty="0"/>
              <a:t>measured CSI </a:t>
            </a:r>
            <a:r>
              <a:rPr lang="en-US" altLang="zh-CN" sz="2000" b="0" dirty="0" smtClean="0"/>
              <a:t>would be compared with </a:t>
            </a:r>
            <a:r>
              <a:rPr lang="en-US" altLang="zh-CN" sz="2000" b="0" dirty="0"/>
              <a:t>the </a:t>
            </a:r>
            <a:r>
              <a:rPr lang="en-US" altLang="zh-CN" sz="2000" b="0" dirty="0" smtClean="0"/>
              <a:t>previous </a:t>
            </a:r>
            <a:r>
              <a:rPr lang="en-US" altLang="zh-CN" sz="2000" b="0" dirty="0"/>
              <a:t>measured </a:t>
            </a:r>
            <a:r>
              <a:rPr lang="en-US" altLang="zh-CN" sz="2000" b="0" dirty="0" smtClean="0"/>
              <a:t>CSI. The difference </a:t>
            </a:r>
            <a:r>
              <a:rPr lang="en-US" altLang="zh-CN" sz="2000" b="0" dirty="0"/>
              <a:t>between </a:t>
            </a:r>
            <a:r>
              <a:rPr lang="en-US" altLang="zh-CN" sz="2000" b="0" dirty="0" smtClean="0"/>
              <a:t>them, </a:t>
            </a:r>
            <a:r>
              <a:rPr lang="en-US" altLang="zh-CN" sz="2000" b="0" dirty="0"/>
              <a:t>namely, CSI </a:t>
            </a:r>
            <a:r>
              <a:rPr lang="en-US" altLang="zh-CN" sz="2000" b="0" dirty="0" smtClean="0"/>
              <a:t>variation, can be quantifiable.</a:t>
            </a:r>
            <a:endParaRPr lang="en-US" altLang="zh-CN" sz="2000" b="0" dirty="0"/>
          </a:p>
          <a:p>
            <a:pPr marL="720000" algn="just">
              <a:buFont typeface="Times New Roman" panose="02020603050405020304" pitchFamily="18" charset="0"/>
              <a:buChar char="̶"/>
            </a:pPr>
            <a:r>
              <a:rPr lang="en-US" altLang="zh-CN" sz="2000" b="0" dirty="0" smtClean="0"/>
              <a:t>A threshold could be configured as one of the feedback criterion, which could determine if feedback would be performed.</a:t>
            </a:r>
          </a:p>
          <a:p>
            <a:pPr marL="720000" algn="just">
              <a:buFont typeface="Times New Roman" panose="02020603050405020304" pitchFamily="18" charset="0"/>
              <a:buChar char="̶"/>
            </a:pPr>
            <a:r>
              <a:rPr lang="en-US" altLang="zh-CN" sz="2000" b="0" dirty="0" smtClean="0"/>
              <a:t>By comparing the </a:t>
            </a:r>
            <a:r>
              <a:rPr lang="en-US" altLang="zh-CN" sz="2000" b="0" dirty="0"/>
              <a:t>CSI </a:t>
            </a:r>
            <a:r>
              <a:rPr lang="en-US" altLang="zh-CN" sz="2000" b="0" dirty="0" smtClean="0"/>
              <a:t>variation with the threshold, the </a:t>
            </a:r>
            <a:r>
              <a:rPr lang="en-US" altLang="zh-CN" sz="2000" b="0" dirty="0"/>
              <a:t>sensing responders </a:t>
            </a:r>
            <a:r>
              <a:rPr lang="en-US" altLang="zh-CN" sz="2000" b="0" dirty="0" smtClean="0"/>
              <a:t>would </a:t>
            </a:r>
            <a:r>
              <a:rPr lang="en-US" altLang="zh-CN" sz="2000" b="0" dirty="0"/>
              <a:t>send the feedback to the sensing </a:t>
            </a:r>
            <a:r>
              <a:rPr lang="en-US" altLang="zh-CN" sz="2000" b="0" dirty="0" smtClean="0"/>
              <a:t>initiator </a:t>
            </a:r>
            <a:r>
              <a:rPr lang="en-US" altLang="zh-CN" sz="2000" b="0" dirty="0"/>
              <a:t>if the feedback </a:t>
            </a:r>
            <a:r>
              <a:rPr lang="en-US" altLang="zh-CN" sz="2000" b="0" dirty="0" smtClean="0"/>
              <a:t>criteria </a:t>
            </a:r>
            <a:r>
              <a:rPr lang="en-US" altLang="zh-CN" sz="2000" b="0" dirty="0"/>
              <a:t>is </a:t>
            </a:r>
            <a:r>
              <a:rPr lang="en-US" altLang="zh-CN" sz="2000" b="0" dirty="0" smtClean="0"/>
              <a:t>met.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9389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965416" y="6475413"/>
            <a:ext cx="157850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/>
              <a:t>Yingxiang</a:t>
            </a:r>
            <a:r>
              <a:rPr lang="en-US" altLang="zh-CN" dirty="0"/>
              <a:t> </a:t>
            </a:r>
            <a:r>
              <a:rPr lang="en-US" altLang="zh-CN" dirty="0" smtClean="0"/>
              <a:t>Sun </a:t>
            </a:r>
            <a:r>
              <a:rPr lang="en-US" altLang="zh-CN" dirty="0"/>
              <a:t>(Huawei)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By following up [1], the potential procedure of threshold based sensing measurement (TBSM) is proposed in this contribution, which has several benefits for sensing. 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The potential TBSM procedure is composed of the setup phase, the measurement phase, and the feedback phase. 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March 2021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965416" y="6475413"/>
            <a:ext cx="157850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/>
              <a:t>Yingxiang</a:t>
            </a:r>
            <a:r>
              <a:rPr lang="en-US" altLang="zh-CN" dirty="0"/>
              <a:t> </a:t>
            </a:r>
            <a:r>
              <a:rPr lang="en-US" altLang="zh-CN" dirty="0" smtClean="0"/>
              <a:t>Sun </a:t>
            </a:r>
            <a:r>
              <a:rPr lang="en-US" altLang="zh-CN" dirty="0"/>
              <a:t>(Huawei)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 smtClean="0">
                <a:solidFill>
                  <a:schemeClr val="tx1"/>
                </a:solidFill>
              </a:rPr>
              <a:t>Outline</a:t>
            </a:r>
            <a:endParaRPr lang="en-GB" altLang="zh-CN" dirty="0">
              <a:solidFill>
                <a:schemeClr val="tx1"/>
              </a:solidFill>
            </a:endParaRP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Background of WLAN sensing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</a:rPr>
              <a:t>Threshold based sensing measurement (TBSM) procedure</a:t>
            </a:r>
            <a:endParaRPr lang="en-US" altLang="zh-CN" sz="2000" b="1" dirty="0">
              <a:latin typeface="Times New Roman"/>
              <a:ea typeface="Times New Roman"/>
              <a:cs typeface="Times New Roman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Setup phase</a:t>
            </a:r>
            <a:endParaRPr lang="en-US" altLang="zh-CN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Measurement phase</a:t>
            </a:r>
            <a:endParaRPr lang="en-US" altLang="zh-CN" sz="1600" dirty="0" smtClean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600" dirty="0"/>
              <a:t>Feedback </a:t>
            </a:r>
            <a:r>
              <a:rPr lang="en-US" altLang="zh-CN" sz="1600" dirty="0" smtClean="0"/>
              <a:t>phase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Summary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References 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SP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March </a:t>
            </a:r>
            <a:r>
              <a:rPr lang="en-US" altLang="zh-CN" sz="1800" dirty="0" smtClean="0"/>
              <a:t>2021</a:t>
            </a: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59669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 of WLAN </a:t>
            </a:r>
            <a:r>
              <a:rPr lang="en-US" altLang="zh-CN" dirty="0" smtClean="0"/>
              <a:t>sensing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/>
              <a:t>Sensing based on channel </a:t>
            </a:r>
            <a:r>
              <a:rPr lang="en-US" altLang="zh-CN" sz="1600" dirty="0" smtClean="0"/>
              <a:t>sounding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Explicit feedback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Implicit feedback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/>
              <a:t>Channel changes sometimes play the most important role</a:t>
            </a:r>
            <a:endParaRPr lang="en-US" altLang="zh-CN" sz="1600" b="0" dirty="0" smtClean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Some typical use cases only track changes over time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400" b="0" dirty="0" smtClean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400" b="0" dirty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400" b="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/>
              <a:t>Regularity</a:t>
            </a:r>
            <a:endParaRPr lang="en-US" altLang="zh-CN" sz="1600" b="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Some use cases like intruder detection</a:t>
            </a:r>
            <a:r>
              <a:rPr lang="zh-CN" altLang="en-US" sz="1400" b="0" dirty="0"/>
              <a:t> </a:t>
            </a:r>
            <a:r>
              <a:rPr lang="en-US" altLang="zh-CN" sz="1400" b="0" dirty="0"/>
              <a:t>might need a </a:t>
            </a:r>
            <a:r>
              <a:rPr lang="en-US" altLang="zh-CN" sz="1400" b="0" dirty="0" smtClean="0"/>
              <a:t>regular CSI </a:t>
            </a:r>
            <a:r>
              <a:rPr lang="en-US" altLang="zh-CN" sz="1400" b="0" dirty="0"/>
              <a:t>feedback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Most of the feedbacks over a period may be highly correlated 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400" b="0" dirty="0" smtClean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600" b="0" dirty="0" smtClean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800" b="0" dirty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20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  <p:pic>
        <p:nvPicPr>
          <p:cNvPr id="7" name="图片 6"/>
          <p:cNvPicPr/>
          <p:nvPr/>
        </p:nvPicPr>
        <p:blipFill>
          <a:blip r:embed="rId2"/>
          <a:stretch>
            <a:fillRect/>
          </a:stretch>
        </p:blipFill>
        <p:spPr>
          <a:xfrm>
            <a:off x="1320386" y="3012990"/>
            <a:ext cx="1931987" cy="747791"/>
          </a:xfrm>
          <a:prstGeom prst="rect">
            <a:avLst/>
          </a:prstGeom>
        </p:spPr>
      </p:pic>
      <p:pic>
        <p:nvPicPr>
          <p:cNvPr id="8" name="图片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005" y="3012990"/>
            <a:ext cx="1087173" cy="7928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图片 8"/>
          <p:cNvPicPr/>
          <p:nvPr/>
        </p:nvPicPr>
        <p:blipFill>
          <a:blip r:embed="rId4"/>
          <a:stretch>
            <a:fillRect/>
          </a:stretch>
        </p:blipFill>
        <p:spPr>
          <a:xfrm>
            <a:off x="6176810" y="3012990"/>
            <a:ext cx="1748463" cy="80113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515952" y="3771959"/>
            <a:ext cx="12795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Intruder </a:t>
            </a:r>
            <a:r>
              <a:rPr lang="en-US" altLang="zh-CN" dirty="0">
                <a:solidFill>
                  <a:schemeClr val="tx1"/>
                </a:solidFill>
              </a:rPr>
              <a:t>detection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121809" y="3772013"/>
            <a:ext cx="106952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Fall detection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349586" y="3771959"/>
            <a:ext cx="14446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Gesture recognition </a:t>
            </a:r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14" name="Picture 15">
            <a:extLst>
              <a:ext uri="{FF2B5EF4-FFF2-40B4-BE49-F238E27FC236}">
                <a16:creationId xmlns:a16="http://schemas.microsoft.com/office/drawing/2014/main" xmlns="" id="{C3E58751-F31A-A043-B8C0-9B0C6D2C0B8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643905"/>
            <a:ext cx="1961107" cy="168069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6039577" y="6198414"/>
            <a:ext cx="21900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An example of </a:t>
            </a:r>
            <a:r>
              <a:rPr lang="en-US" altLang="zh-CN" dirty="0" smtClean="0"/>
              <a:t>configuration [1]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263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Threshold based sensing measurement (TBSM) procedure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599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/>
              <a:t>Overview</a:t>
            </a:r>
            <a:endParaRPr lang="en-US" altLang="zh-CN" sz="1400" b="0" dirty="0" smtClean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The TBSM procedure allows a STA to determine the sensing measurement from another STA. By referring to [2]-[4], it could be composed of three phases: the setup phase, the measurement phase, and the feedback phase.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In the setup phase, the </a:t>
            </a:r>
            <a:r>
              <a:rPr lang="en-US" altLang="zh-CN" sz="1400" b="0" dirty="0"/>
              <a:t>sensing initiator (referred to as </a:t>
            </a:r>
            <a:r>
              <a:rPr lang="en-US" altLang="zh-CN" sz="1400" b="0" dirty="0" smtClean="0"/>
              <a:t>the </a:t>
            </a:r>
            <a:r>
              <a:rPr lang="en-US" altLang="zh-CN" sz="1400" b="0" dirty="0"/>
              <a:t>ISTA) </a:t>
            </a:r>
            <a:r>
              <a:rPr lang="en-US" altLang="zh-CN" sz="1400" b="0" dirty="0" smtClean="0"/>
              <a:t>and the </a:t>
            </a:r>
            <a:r>
              <a:rPr lang="en-US" altLang="zh-CN" sz="1400" b="0" dirty="0"/>
              <a:t>sensing responders (referred to as </a:t>
            </a:r>
            <a:r>
              <a:rPr lang="en-US" altLang="zh-CN" sz="1400" b="0" dirty="0" smtClean="0"/>
              <a:t>the RSTAs) that participate the TBSM are determined.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In the measurement phase, CSI measurements are performed.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In the feedback phase, if the CSI variation meets the feedback threshold criterion, the sensing responders will send the feedback to the sensing initiator.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4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029200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849313" y="3886200"/>
            <a:ext cx="760888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50" dirty="0" smtClean="0"/>
              <a:t>Note: </a:t>
            </a:r>
          </a:p>
          <a:p>
            <a:r>
              <a:rPr lang="en-US" altLang="zh-CN" sz="1050" dirty="0" smtClean="0"/>
              <a:t>1. Feedback </a:t>
            </a:r>
            <a:r>
              <a:rPr lang="en-US" altLang="zh-CN" sz="1050" dirty="0"/>
              <a:t>thresholds </a:t>
            </a:r>
            <a:r>
              <a:rPr lang="en-US" altLang="zh-CN" sz="1050" dirty="0" smtClean="0"/>
              <a:t>configuration could be performed in the setup phase by ISMR, or in the measurement phase by NDPA. </a:t>
            </a:r>
          </a:p>
          <a:p>
            <a:r>
              <a:rPr lang="en-US" altLang="zh-CN" sz="1050" dirty="0" smtClean="0"/>
              <a:t>2. The comparison between the current </a:t>
            </a:r>
            <a:r>
              <a:rPr lang="en-US" altLang="zh-CN" sz="1050" dirty="0"/>
              <a:t>measured CSI </a:t>
            </a:r>
            <a:r>
              <a:rPr lang="en-US" altLang="zh-CN" sz="1050" dirty="0" smtClean="0"/>
              <a:t>and </a:t>
            </a:r>
            <a:r>
              <a:rPr lang="en-US" altLang="zh-CN" sz="1050" dirty="0"/>
              <a:t>the previous measured </a:t>
            </a:r>
            <a:r>
              <a:rPr lang="en-US" altLang="zh-CN" sz="1050" dirty="0" smtClean="0"/>
              <a:t>CSI could be performed in the measurement phase, or in the feedback phase. The same goes for the comparison between the CSI variation and the feedback threshold.</a:t>
            </a:r>
            <a:endParaRPr lang="zh-CN" altLang="en-US" sz="105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075" y="4570094"/>
            <a:ext cx="6043725" cy="190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31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Setup phase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800" dirty="0" smtClean="0"/>
              <a:t>Initial sensing measurement request (ISMR)</a:t>
            </a:r>
            <a:endParaRPr lang="en-US" altLang="zh-CN" sz="1800" b="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A sensing initiator (referred to as an ISTA) regularly sends the ISMR to the sensing responders (referred to as the RSTAs) associated </a:t>
            </a:r>
            <a:r>
              <a:rPr lang="en-US" altLang="zh-CN" sz="1600" b="0" dirty="0"/>
              <a:t>with it </a:t>
            </a:r>
          </a:p>
          <a:p>
            <a:pPr marL="900000" indent="-285750">
              <a:buFont typeface="Times New Roman" panose="02020603050405020304" pitchFamily="18" charset="0"/>
              <a:buChar char="̶"/>
            </a:pPr>
            <a:r>
              <a:rPr lang="en-US" altLang="zh-CN" sz="1600" b="0" dirty="0" smtClean="0"/>
              <a:t>If a RSTA is available, then it will response and join the TBSM procedure</a:t>
            </a:r>
          </a:p>
          <a:p>
            <a:pPr marL="900000" indent="-285750">
              <a:buFont typeface="Times New Roman" panose="02020603050405020304" pitchFamily="18" charset="0"/>
              <a:buChar char="̶"/>
            </a:pPr>
            <a:r>
              <a:rPr lang="en-US" altLang="zh-CN" sz="1600" b="0" dirty="0" smtClean="0"/>
              <a:t>Otherwise, the RSAT will not response </a:t>
            </a:r>
            <a:r>
              <a:rPr lang="en-US" altLang="zh-CN" sz="1600" b="0" dirty="0"/>
              <a:t>and </a:t>
            </a:r>
            <a:r>
              <a:rPr lang="en-US" altLang="zh-CN" sz="1600" b="0" dirty="0" smtClean="0"/>
              <a:t>will not join </a:t>
            </a:r>
            <a:r>
              <a:rPr lang="en-US" altLang="zh-CN" sz="1600" b="0" dirty="0"/>
              <a:t>the </a:t>
            </a:r>
            <a:r>
              <a:rPr lang="en-US" altLang="zh-CN" sz="1600" b="0" dirty="0" smtClean="0"/>
              <a:t>TBSM </a:t>
            </a:r>
            <a:r>
              <a:rPr lang="en-US" altLang="zh-CN" sz="1600" b="0" dirty="0"/>
              <a:t>procedure</a:t>
            </a:r>
          </a:p>
          <a:p>
            <a:pPr marL="900000" indent="-285750">
              <a:buFont typeface="Times New Roman" panose="02020603050405020304" pitchFamily="18" charset="0"/>
              <a:buChar char="̶"/>
            </a:pPr>
            <a:endParaRPr lang="en-US" altLang="zh-CN" sz="1600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029200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74" y="4059666"/>
            <a:ext cx="7667851" cy="2417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91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029200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3" name="内容占位符 2"/>
          <p:cNvSpPr txBox="1">
            <a:spLocks/>
          </p:cNvSpPr>
          <p:nvPr/>
        </p:nvSpPr>
        <p:spPr bwMode="auto">
          <a:xfrm>
            <a:off x="685800" y="1752600"/>
            <a:ext cx="7772400" cy="434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1800" dirty="0"/>
              <a:t>CSI measurement</a:t>
            </a:r>
            <a:endParaRPr lang="en-US" altLang="zh-CN" sz="1800" b="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/>
              <a:t>The ISTA regularly sends NDPAs and NDPs to the associated </a:t>
            </a:r>
            <a:r>
              <a:rPr lang="en-US" altLang="zh-CN" sz="1600" b="0" dirty="0" smtClean="0"/>
              <a:t>RSTAs</a:t>
            </a:r>
            <a:endParaRPr lang="en-US" altLang="zh-CN" sz="1600" b="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The RSTAs perform </a:t>
            </a:r>
            <a:r>
              <a:rPr lang="en-US" altLang="zh-CN" sz="1600" b="0" dirty="0"/>
              <a:t>CSI </a:t>
            </a:r>
            <a:r>
              <a:rPr lang="en-US" altLang="zh-CN" sz="1600" b="0" dirty="0" smtClean="0"/>
              <a:t>measurements </a:t>
            </a:r>
            <a:r>
              <a:rPr lang="en-US" altLang="zh-CN" sz="1600" b="0" dirty="0"/>
              <a:t>after receiving the NDPs sent by the ISTA</a:t>
            </a:r>
          </a:p>
          <a:p>
            <a:pPr marL="720000" indent="-285750">
              <a:buFont typeface="Times New Roman" panose="02020603050405020304" pitchFamily="18" charset="0"/>
              <a:buChar char="̶"/>
            </a:pPr>
            <a:endParaRPr lang="en-US" altLang="zh-CN" sz="1600" b="0" dirty="0"/>
          </a:p>
          <a:p>
            <a:pPr marL="720000" indent="-285750">
              <a:buFont typeface="Times New Roman" panose="02020603050405020304" pitchFamily="18" charset="0"/>
              <a:buChar char="̶"/>
            </a:pPr>
            <a:endParaRPr lang="en-US" altLang="zh-CN" sz="1600" b="0" dirty="0"/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400" b="0" kern="0" dirty="0" smtClean="0"/>
          </a:p>
        </p:txBody>
      </p:sp>
      <p:sp>
        <p:nvSpPr>
          <p:cNvPr id="16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Measurement phase</a:t>
            </a:r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074" y="4059666"/>
            <a:ext cx="7667851" cy="2417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4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 bwMode="auto">
          <a:xfrm>
            <a:off x="5334000" y="1770359"/>
            <a:ext cx="3526458" cy="1956568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1" y="1722990"/>
            <a:ext cx="4691490" cy="216321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zh-CN" sz="1400" dirty="0" smtClean="0"/>
              <a:t>Feedback criterion</a:t>
            </a:r>
            <a:endParaRPr lang="en-US" altLang="zh-CN" sz="1400" b="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200" b="0" dirty="0" smtClean="0"/>
              <a:t>The feedback criterion could be </a:t>
            </a:r>
            <a:r>
              <a:rPr lang="el-GR" altLang="zh-CN" sz="1200" b="0" dirty="0" smtClean="0"/>
              <a:t>Δ</a:t>
            </a:r>
            <a:r>
              <a:rPr lang="en-US" altLang="zh-CN" sz="1200" b="0" baseline="-25000" dirty="0"/>
              <a:t>CSI</a:t>
            </a:r>
            <a:r>
              <a:rPr lang="en-US" altLang="zh-CN" sz="1200" b="0" dirty="0" smtClean="0"/>
              <a:t> </a:t>
            </a:r>
            <a:r>
              <a:rPr lang="en-US" altLang="zh-CN" sz="1200" b="0" dirty="0"/>
              <a:t>≥ </a:t>
            </a:r>
            <a:r>
              <a:rPr lang="ja-JP" altLang="zh-CN" sz="1200" b="0" dirty="0" smtClean="0"/>
              <a:t>Δ</a:t>
            </a:r>
            <a:r>
              <a:rPr lang="en-US" altLang="zh-CN" sz="1200" b="0" baseline="-25000" dirty="0" err="1"/>
              <a:t>CSI_th</a:t>
            </a:r>
            <a:r>
              <a:rPr lang="en-US" altLang="zh-CN" sz="1200" b="0" baseline="-25000" dirty="0"/>
              <a:t> </a:t>
            </a:r>
            <a:r>
              <a:rPr lang="en-US" altLang="zh-CN" sz="1200" b="0" dirty="0" smtClean="0"/>
              <a:t>or </a:t>
            </a:r>
            <a:r>
              <a:rPr lang="el-GR" altLang="zh-CN" sz="1200" b="0" dirty="0"/>
              <a:t>Δ</a:t>
            </a:r>
            <a:r>
              <a:rPr lang="en-US" altLang="zh-CN" sz="1200" b="0" baseline="-25000" dirty="0"/>
              <a:t>CSI</a:t>
            </a:r>
            <a:r>
              <a:rPr lang="en-US" altLang="zh-CN" sz="1200" b="0" dirty="0"/>
              <a:t> ≤</a:t>
            </a:r>
            <a:r>
              <a:rPr lang="ja-JP" altLang="zh-CN" sz="1200" b="0" dirty="0" smtClean="0"/>
              <a:t>Δ</a:t>
            </a:r>
            <a:r>
              <a:rPr lang="en-US" altLang="zh-CN" sz="1200" b="0" baseline="-25000" dirty="0" err="1" smtClean="0"/>
              <a:t>CSI_th</a:t>
            </a:r>
            <a:r>
              <a:rPr lang="en-US" altLang="zh-CN" sz="1200" b="0" dirty="0" smtClean="0"/>
              <a:t>, depending on the measurement that quantitatively </a:t>
            </a:r>
            <a:r>
              <a:rPr lang="en-US" altLang="zh-CN" sz="1200" b="0" dirty="0"/>
              <a:t>evaluate</a:t>
            </a:r>
            <a:r>
              <a:rPr lang="en-US" altLang="zh-CN" sz="1200" b="0" dirty="0" smtClean="0"/>
              <a:t> </a:t>
            </a:r>
            <a:r>
              <a:rPr lang="el-GR" altLang="zh-CN" sz="1200" b="0" dirty="0"/>
              <a:t>Δ</a:t>
            </a:r>
            <a:r>
              <a:rPr lang="en-US" altLang="zh-CN" sz="1200" b="0" baseline="-25000" dirty="0" smtClean="0"/>
              <a:t>CSI</a:t>
            </a:r>
            <a:r>
              <a:rPr lang="en-US" altLang="zh-CN" sz="1200" b="0" dirty="0" smtClean="0"/>
              <a:t>, </a:t>
            </a:r>
            <a:r>
              <a:rPr lang="en-US" altLang="zh-CN" sz="1200" b="0" dirty="0"/>
              <a:t>where the CSI variation </a:t>
            </a:r>
            <a:r>
              <a:rPr lang="el-GR" altLang="zh-CN" sz="1200" b="0" dirty="0"/>
              <a:t>Δ</a:t>
            </a:r>
            <a:r>
              <a:rPr lang="en-US" altLang="zh-CN" sz="1200" b="0" baseline="-25000" dirty="0"/>
              <a:t>CSI</a:t>
            </a:r>
            <a:r>
              <a:rPr lang="en-US" altLang="zh-CN" sz="1200" b="0" dirty="0"/>
              <a:t> is the difference between the current CSI and the previous </a:t>
            </a:r>
            <a:r>
              <a:rPr lang="en-US" altLang="zh-CN" sz="1200" b="0" dirty="0" smtClean="0"/>
              <a:t>CSI, </a:t>
            </a:r>
            <a:r>
              <a:rPr lang="ja-JP" altLang="zh-CN" sz="1200" b="0" dirty="0"/>
              <a:t>Δ</a:t>
            </a:r>
            <a:r>
              <a:rPr lang="en-US" altLang="zh-CN" sz="1200" b="0" baseline="-25000" dirty="0" err="1"/>
              <a:t>CSI_th</a:t>
            </a:r>
            <a:r>
              <a:rPr lang="en-US" altLang="zh-CN" sz="1200" b="0" dirty="0"/>
              <a:t> </a:t>
            </a:r>
            <a:r>
              <a:rPr lang="en-US" altLang="zh-CN" sz="1200" b="0" dirty="0" smtClean="0"/>
              <a:t>is the </a:t>
            </a:r>
            <a:r>
              <a:rPr lang="en-US" altLang="zh-CN" sz="1200" b="0" dirty="0"/>
              <a:t>threshold </a:t>
            </a:r>
            <a:r>
              <a:rPr lang="en-US" altLang="zh-CN" sz="1200" b="0" dirty="0" smtClean="0"/>
              <a:t>of </a:t>
            </a:r>
            <a:r>
              <a:rPr lang="en-US" altLang="zh-CN" sz="1200" b="0" dirty="0"/>
              <a:t>CSI </a:t>
            </a:r>
            <a:r>
              <a:rPr lang="en-US" altLang="zh-CN" sz="1200" b="0" dirty="0" smtClean="0"/>
              <a:t>variation.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200" b="0" dirty="0" smtClean="0"/>
              <a:t>For example, </a:t>
            </a:r>
            <a:r>
              <a:rPr lang="el-GR" altLang="zh-CN" sz="1200" b="0" dirty="0" smtClean="0"/>
              <a:t>Δ</a:t>
            </a:r>
            <a:r>
              <a:rPr lang="en-US" altLang="zh-CN" sz="1200" b="0" baseline="-25000" dirty="0"/>
              <a:t>CSI</a:t>
            </a:r>
            <a:r>
              <a:rPr lang="en-US" altLang="zh-CN" sz="1200" b="0" dirty="0" smtClean="0"/>
              <a:t> could </a:t>
            </a:r>
            <a:r>
              <a:rPr lang="en-US" altLang="zh-CN" sz="1200" b="0" dirty="0"/>
              <a:t>be </a:t>
            </a:r>
            <a:r>
              <a:rPr lang="en-US" altLang="zh-CN" sz="1200" b="0" dirty="0" smtClean="0"/>
              <a:t>evaluated by time-reversal </a:t>
            </a:r>
            <a:r>
              <a:rPr lang="en-US" altLang="zh-CN" sz="1200" b="0" dirty="0"/>
              <a:t>resonating strength (TRRS) </a:t>
            </a:r>
            <a:r>
              <a:rPr lang="en-US" altLang="zh-CN" sz="1200" b="0" dirty="0" smtClean="0"/>
              <a:t>[5]. The TRSS is more </a:t>
            </a:r>
            <a:r>
              <a:rPr lang="en-US" altLang="zh-CN" sz="1200" b="0" dirty="0"/>
              <a:t>robust compared to conventional correlation </a:t>
            </a:r>
            <a:r>
              <a:rPr lang="en-US" altLang="zh-CN" sz="1200" b="0" dirty="0" smtClean="0"/>
              <a:t>coefficients, since it takes </a:t>
            </a:r>
            <a:r>
              <a:rPr lang="en-US" altLang="zh-CN" sz="1200" b="0" dirty="0"/>
              <a:t>the maximum </a:t>
            </a:r>
            <a:r>
              <a:rPr lang="en-US" altLang="zh-CN" sz="1200" b="0" dirty="0" smtClean="0"/>
              <a:t>value of the correlation coefficients.</a:t>
            </a:r>
          </a:p>
          <a:p>
            <a:pPr marL="720000" indent="-285750">
              <a:buFont typeface="Times New Roman" panose="02020603050405020304" pitchFamily="18" charset="0"/>
              <a:buChar char="̶"/>
            </a:pPr>
            <a:endParaRPr lang="en-US" altLang="zh-CN" sz="1200" b="0" dirty="0" smtClean="0"/>
          </a:p>
          <a:p>
            <a:pPr marL="720000" indent="-285750">
              <a:buFont typeface="Times New Roman" panose="02020603050405020304" pitchFamily="18" charset="0"/>
              <a:buChar char="̶"/>
            </a:pPr>
            <a:endParaRPr lang="en-US" altLang="zh-CN" sz="18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029200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721380" y="3581400"/>
            <a:ext cx="796541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0" b="1" dirty="0" smtClean="0"/>
              <a:t>Note</a:t>
            </a:r>
            <a:r>
              <a:rPr lang="zh-CN" altLang="en-US" sz="1000" dirty="0" smtClean="0"/>
              <a:t>：</a:t>
            </a:r>
            <a:r>
              <a:rPr lang="en-US" altLang="zh-CN" sz="1000" dirty="0" smtClean="0"/>
              <a:t>Two optional thresholds could also be set as feedback criterion:</a:t>
            </a:r>
          </a:p>
          <a:p>
            <a:r>
              <a:rPr lang="en-US" altLang="zh-CN" sz="1000" dirty="0" smtClean="0"/>
              <a:t>1. The threshold </a:t>
            </a:r>
            <a:r>
              <a:rPr lang="en-US" altLang="zh-CN" sz="1000" dirty="0"/>
              <a:t>of the number of channel changes </a:t>
            </a:r>
            <a:r>
              <a:rPr lang="en-US" altLang="zh-CN" sz="1000" dirty="0" err="1" smtClean="0"/>
              <a:t>N</a:t>
            </a:r>
            <a:r>
              <a:rPr lang="en-US" altLang="zh-CN" sz="1000" baseline="-25000" dirty="0" err="1" smtClean="0"/>
              <a:t>ch_th</a:t>
            </a:r>
            <a:r>
              <a:rPr lang="en-US" altLang="zh-CN" sz="1000" dirty="0" smtClean="0"/>
              <a:t> :</a:t>
            </a:r>
            <a:r>
              <a:rPr lang="en-US" altLang="zh-CN" sz="1000" dirty="0"/>
              <a:t> we may hope a RSTA </a:t>
            </a:r>
            <a:r>
              <a:rPr lang="en-US" altLang="zh-CN" sz="1000" dirty="0" smtClean="0"/>
              <a:t>sends </a:t>
            </a:r>
            <a:r>
              <a:rPr lang="en-US" altLang="zh-CN" sz="1000" dirty="0"/>
              <a:t>the measurement results </a:t>
            </a:r>
            <a:r>
              <a:rPr lang="en-US" altLang="zh-CN" sz="1000" dirty="0" smtClean="0"/>
              <a:t>from </a:t>
            </a:r>
            <a:r>
              <a:rPr lang="en-US" altLang="zh-CN" sz="1000" dirty="0"/>
              <a:t>multiple channel changes at one </a:t>
            </a:r>
            <a:r>
              <a:rPr lang="en-US" altLang="zh-CN" sz="1000" dirty="0" smtClean="0"/>
              <a:t>time, the threshold can adjust </a:t>
            </a:r>
            <a:r>
              <a:rPr lang="en-US" altLang="zh-CN" sz="1000" dirty="0"/>
              <a:t>how often </a:t>
            </a:r>
            <a:r>
              <a:rPr lang="en-US" altLang="zh-CN" sz="1000" dirty="0" smtClean="0"/>
              <a:t>the feedback happens.</a:t>
            </a:r>
          </a:p>
          <a:p>
            <a:r>
              <a:rPr lang="en-US" altLang="zh-CN" sz="1000" dirty="0" smtClean="0"/>
              <a:t>2. The threshold </a:t>
            </a:r>
            <a:r>
              <a:rPr lang="en-US" altLang="zh-CN" sz="1000" dirty="0"/>
              <a:t>of the number of channel measurement </a:t>
            </a:r>
            <a:r>
              <a:rPr lang="en-US" altLang="zh-CN" sz="1000" dirty="0" err="1" smtClean="0"/>
              <a:t>N</a:t>
            </a:r>
            <a:r>
              <a:rPr lang="en-US" altLang="zh-CN" sz="1000" baseline="-25000" dirty="0" err="1" smtClean="0"/>
              <a:t>mea_th</a:t>
            </a:r>
            <a:r>
              <a:rPr lang="en-US" altLang="zh-CN" sz="1000" dirty="0"/>
              <a:t> : enables regularly feedback in a period of time regardless of </a:t>
            </a:r>
            <a:r>
              <a:rPr lang="en-US" altLang="zh-CN" sz="1000" dirty="0" smtClean="0"/>
              <a:t>the </a:t>
            </a:r>
            <a:r>
              <a:rPr lang="en-US" altLang="zh-CN" sz="1000" dirty="0"/>
              <a:t>feedback </a:t>
            </a:r>
            <a:r>
              <a:rPr lang="en-US" altLang="zh-CN" sz="1000" dirty="0" smtClean="0"/>
              <a:t>criterion satisfied, the threshold can help to avoid </a:t>
            </a:r>
            <a:r>
              <a:rPr lang="en-US" altLang="zh-CN" sz="1000" dirty="0"/>
              <a:t>the case that no response in a long period of </a:t>
            </a:r>
            <a:r>
              <a:rPr lang="en-US" altLang="zh-CN" sz="1000" dirty="0" smtClean="0"/>
              <a:t>time.</a:t>
            </a:r>
            <a:endParaRPr lang="en-US" altLang="zh-CN" sz="1000" dirty="0">
              <a:solidFill>
                <a:srgbClr val="FF0000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3496" y="1788939"/>
            <a:ext cx="3455815" cy="1923766"/>
          </a:xfrm>
          <a:prstGeom prst="rect">
            <a:avLst/>
          </a:prstGeom>
        </p:spPr>
      </p:pic>
      <p:sp>
        <p:nvSpPr>
          <p:cNvPr id="16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Feedback </a:t>
            </a:r>
            <a:r>
              <a:rPr lang="en-US" altLang="zh-CN" dirty="0">
                <a:solidFill>
                  <a:schemeClr val="tx1"/>
                </a:solidFill>
              </a:rPr>
              <a:t>phase </a:t>
            </a:r>
            <a:r>
              <a:rPr lang="en-US" altLang="zh-CN" dirty="0" smtClean="0">
                <a:solidFill>
                  <a:schemeClr val="tx1"/>
                </a:solidFill>
              </a:rPr>
              <a:t>(1/3)</a:t>
            </a:r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1047" y="4443174"/>
            <a:ext cx="6451353" cy="203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87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Feedback </a:t>
            </a:r>
            <a:r>
              <a:rPr lang="en-US" altLang="zh-CN" dirty="0"/>
              <a:t>phase </a:t>
            </a:r>
            <a:r>
              <a:rPr lang="en-US" altLang="zh-CN" dirty="0" smtClean="0"/>
              <a:t>(2/3)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altLang="zh-CN" sz="1600" dirty="0" smtClean="0"/>
              <a:t>Feedback request</a:t>
            </a:r>
            <a:endParaRPr lang="en-US" altLang="zh-CN" sz="1600" b="0" dirty="0"/>
          </a:p>
          <a:p>
            <a:pPr indent="342900" algn="just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The ISTA </a:t>
            </a:r>
            <a:r>
              <a:rPr lang="en-US" altLang="zh-CN" sz="1400" b="0" dirty="0" smtClean="0"/>
              <a:t>regularly </a:t>
            </a:r>
            <a:r>
              <a:rPr lang="en-US" altLang="zh-CN" sz="1400" b="0" dirty="0"/>
              <a:t>sends </a:t>
            </a:r>
            <a:r>
              <a:rPr lang="en-US" altLang="zh-CN" sz="1400" b="0" dirty="0" smtClean="0"/>
              <a:t>feedback requests </a:t>
            </a:r>
            <a:r>
              <a:rPr lang="en-US" altLang="zh-CN" sz="1400" b="0" dirty="0"/>
              <a:t>to the </a:t>
            </a:r>
            <a:r>
              <a:rPr lang="en-US" altLang="zh-CN" sz="1400" b="0" dirty="0" smtClean="0"/>
              <a:t>RSTAs. The </a:t>
            </a:r>
            <a:r>
              <a:rPr lang="en-US" altLang="zh-CN" sz="1400" b="0" dirty="0"/>
              <a:t>RSTAs </a:t>
            </a:r>
            <a:r>
              <a:rPr lang="en-US" altLang="zh-CN" sz="1400" b="0" dirty="0" smtClean="0"/>
              <a:t>will check if the feedback criterion is met, then decide </a:t>
            </a:r>
            <a:r>
              <a:rPr lang="en-US" altLang="zh-CN" sz="1400" b="0" dirty="0"/>
              <a:t>if </a:t>
            </a:r>
            <a:r>
              <a:rPr lang="en-US" altLang="zh-CN" sz="1400" b="0" dirty="0" smtClean="0"/>
              <a:t>perform </a:t>
            </a:r>
            <a:r>
              <a:rPr lang="en-US" altLang="zh-CN" sz="1400" b="0" dirty="0"/>
              <a:t>feedback.</a:t>
            </a:r>
            <a:endParaRPr lang="en-US" altLang="zh-CN" sz="1400" b="0" dirty="0" smtClean="0"/>
          </a:p>
          <a:p>
            <a:pPr marL="900000" indent="-285750" algn="just">
              <a:buFont typeface="Times New Roman" panose="02020603050405020304" pitchFamily="18" charset="0"/>
              <a:buChar char="̶"/>
            </a:pPr>
            <a:r>
              <a:rPr lang="en-US" altLang="zh-CN" sz="1400" b="0" dirty="0" smtClean="0"/>
              <a:t>The current measured CSI would be stored to compare </a:t>
            </a:r>
            <a:r>
              <a:rPr lang="en-US" altLang="zh-CN" sz="1400" b="0" dirty="0"/>
              <a:t>with the result of CSI measurement </a:t>
            </a:r>
            <a:r>
              <a:rPr lang="en-US" altLang="zh-CN" sz="1400" b="0" dirty="0" smtClean="0"/>
              <a:t>performed </a:t>
            </a:r>
            <a:r>
              <a:rPr lang="en-US" altLang="zh-CN" sz="1400" b="0" dirty="0"/>
              <a:t>next </a:t>
            </a:r>
            <a:r>
              <a:rPr lang="en-US" altLang="zh-CN" sz="1400" b="0" dirty="0" smtClean="0"/>
              <a:t>time.</a:t>
            </a:r>
          </a:p>
          <a:p>
            <a:pPr marL="900000" indent="-285750" algn="just">
              <a:buFont typeface="Times New Roman" panose="02020603050405020304" pitchFamily="18" charset="0"/>
              <a:buChar char="̶"/>
            </a:pPr>
            <a:r>
              <a:rPr lang="en-US" altLang="zh-CN" sz="1400" b="0" dirty="0" smtClean="0"/>
              <a:t>Some other information could </a:t>
            </a:r>
            <a:r>
              <a:rPr lang="en-US" altLang="zh-CN" sz="1400" b="0" dirty="0"/>
              <a:t>be stored depending on </a:t>
            </a:r>
            <a:r>
              <a:rPr lang="en-US" altLang="zh-CN" sz="1400" b="0" dirty="0" smtClean="0"/>
              <a:t>need, e.g., the final result(referred to the </a:t>
            </a:r>
            <a:r>
              <a:rPr lang="en-US" altLang="zh-CN" sz="1400" b="0" dirty="0"/>
              <a:t>final information that need to know, such as range, velocity, angle, </a:t>
            </a:r>
            <a:r>
              <a:rPr lang="en-US" altLang="zh-CN" sz="1400" b="0" dirty="0" smtClean="0"/>
              <a:t>and etc</a:t>
            </a:r>
            <a:r>
              <a:rPr lang="en-US" altLang="zh-CN" sz="1400" b="0" dirty="0"/>
              <a:t>.), </a:t>
            </a:r>
            <a:r>
              <a:rPr lang="en-US" altLang="zh-CN" sz="1400" b="0" dirty="0" smtClean="0"/>
              <a:t>the </a:t>
            </a:r>
            <a:r>
              <a:rPr lang="en-US" altLang="zh-CN" sz="1400" b="0" dirty="0"/>
              <a:t>compressed </a:t>
            </a:r>
            <a:r>
              <a:rPr lang="en-US" altLang="zh-CN" sz="1400" b="0" dirty="0" smtClean="0"/>
              <a:t>CSI (might be the compressed beamforming feedback matrix or the compressed matrix by other compressing methods), and etc.</a:t>
            </a:r>
          </a:p>
          <a:p>
            <a:pPr marL="900000" indent="-285750" algn="just">
              <a:buFont typeface="Times New Roman" panose="02020603050405020304" pitchFamily="18" charset="0"/>
              <a:buChar char="̶"/>
            </a:pPr>
            <a:r>
              <a:rPr lang="en-US" altLang="zh-CN" sz="1400" b="0" dirty="0" smtClean="0"/>
              <a:t>The RSTAs would feed back the NDP or the CSI or the compressed CSI or the final result.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altLang="zh-CN" sz="1800" dirty="0" smtClean="0"/>
          </a:p>
          <a:p>
            <a:pPr indent="342900" algn="just">
              <a:buFont typeface="Wingdings" panose="05000000000000000000" pitchFamily="2" charset="2"/>
              <a:buChar char="Ø"/>
            </a:pPr>
            <a:endParaRPr lang="en-US" altLang="zh-CN" sz="1600" b="0" dirty="0" smtClean="0"/>
          </a:p>
          <a:p>
            <a:pPr indent="342900" algn="just">
              <a:buFont typeface="Wingdings" panose="05000000000000000000" pitchFamily="2" charset="2"/>
              <a:buChar char="Ø"/>
            </a:pPr>
            <a:endParaRPr lang="en-US" altLang="zh-CN" sz="1600" b="0" dirty="0" smtClean="0"/>
          </a:p>
          <a:p>
            <a:pPr indent="0" algn="just">
              <a:buNone/>
            </a:pPr>
            <a:endParaRPr lang="en-US" altLang="zh-CN" sz="1600" b="0" dirty="0" smtClean="0"/>
          </a:p>
          <a:p>
            <a:pPr indent="342900" algn="just">
              <a:buFont typeface="Wingdings" panose="05000000000000000000" pitchFamily="2" charset="2"/>
              <a:buChar char="Ø"/>
            </a:pPr>
            <a:endParaRPr lang="en-US" altLang="zh-CN" sz="1600" b="0" dirty="0"/>
          </a:p>
          <a:p>
            <a:pPr indent="342900" algn="just">
              <a:buFont typeface="Wingdings" panose="05000000000000000000" pitchFamily="2" charset="2"/>
              <a:buChar char="Ø"/>
            </a:pPr>
            <a:endParaRPr lang="en-US" altLang="zh-CN" sz="20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March</a:t>
            </a:r>
            <a:r>
              <a:rPr lang="en-US" altLang="zh-CN" dirty="0" smtClean="0"/>
              <a:t> 2021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Yingxiang Sun (Huawei)</a:t>
            </a:r>
            <a:endParaRPr lang="en-US" altLang="zh-CN" dirty="0"/>
          </a:p>
        </p:txBody>
      </p:sp>
      <p:sp>
        <p:nvSpPr>
          <p:cNvPr id="10" name="矩形 9"/>
          <p:cNvSpPr/>
          <p:nvPr/>
        </p:nvSpPr>
        <p:spPr>
          <a:xfrm>
            <a:off x="696912" y="4191000"/>
            <a:ext cx="7872927" cy="24622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z="1000" b="1" dirty="0" smtClean="0"/>
              <a:t>Note</a:t>
            </a:r>
            <a:r>
              <a:rPr lang="zh-CN" altLang="en-US" sz="1000" dirty="0" smtClean="0"/>
              <a:t>：</a:t>
            </a:r>
            <a:r>
              <a:rPr lang="en-US" altLang="zh-CN" sz="1000" dirty="0" smtClean="0"/>
              <a:t>The type of feedback shall be decided by the </a:t>
            </a:r>
            <a:r>
              <a:rPr lang="en-US" altLang="zh-CN" sz="1000" dirty="0" smtClean="0"/>
              <a:t>initiator.</a:t>
            </a:r>
            <a:endParaRPr lang="en-US" altLang="zh-CN" sz="1000" dirty="0" smtClean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047" y="4443174"/>
            <a:ext cx="6451353" cy="2033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9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96365</TotalTime>
  <Words>1392</Words>
  <Application>Microsoft Office PowerPoint</Application>
  <PresentationFormat>全屏显示(4:3)</PresentationFormat>
  <Paragraphs>175</Paragraphs>
  <Slides>14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0" baseType="lpstr">
      <vt:lpstr>ＭＳ Ｐゴシック</vt:lpstr>
      <vt:lpstr>ＭＳ Ｐゴシック</vt:lpstr>
      <vt:lpstr>Arial</vt:lpstr>
      <vt:lpstr>Times New Roman</vt:lpstr>
      <vt:lpstr>Wingdings</vt:lpstr>
      <vt:lpstr>802-11-Submission</vt:lpstr>
      <vt:lpstr>Threshold based sensing measurement</vt:lpstr>
      <vt:lpstr>Abstract</vt:lpstr>
      <vt:lpstr>Outline</vt:lpstr>
      <vt:lpstr>Background of WLAN sensing</vt:lpstr>
      <vt:lpstr>Threshold based sensing measurement (TBSM) procedure</vt:lpstr>
      <vt:lpstr>Setup phase</vt:lpstr>
      <vt:lpstr>Measurement phase</vt:lpstr>
      <vt:lpstr>Feedback phase (1/3)</vt:lpstr>
      <vt:lpstr>Feedback phase (2/3)</vt:lpstr>
      <vt:lpstr>Feedback phase (3/3)</vt:lpstr>
      <vt:lpstr>Threshold based sensing measurement (TBSM) Benefits</vt:lpstr>
      <vt:lpstr>Summary </vt:lpstr>
      <vt:lpstr>References</vt:lpstr>
      <vt:lpstr>Straw Poll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models for Wi-Fi sensing</dc:title>
  <dc:creator>Alecsander Eitan</dc:creator>
  <cp:lastModifiedBy>sunyingxiang</cp:lastModifiedBy>
  <cp:revision>1451</cp:revision>
  <cp:lastPrinted>1998-02-10T13:28:06Z</cp:lastPrinted>
  <dcterms:created xsi:type="dcterms:W3CDTF">2007-04-17T18:10:23Z</dcterms:created>
  <dcterms:modified xsi:type="dcterms:W3CDTF">2021-03-15T09:22:31Z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(3)grMC9YBPGUwfcpAbJzB+n761LV1Dy/Tysffit1hDSdZnU9Fu1x1gPmlj+nAHejIg+rZbWIYd
IhXqm5jfUnjnHJS5K052FRoJbxctDWM+8fxPhZNwFCQWBGlB4GmuwBeOgMAeHkQUlSrnHJIs
4ROk0N28kWm6AY7kT13vUcv0Em8bZdl7bCQaNTWPmEMcRHOfESnQ6S1bkXs51hBG63yVQeKJ
jC7FOMYa7jEkm9KLX6</vt:lpwstr>
  </property>
  <property fmtid="{D5CDD505-2E9C-101B-9397-08002B2CF9AE}" pid="10" name="_2015_ms_pID_7253431">
    <vt:lpwstr>YBFABCwyE5prFA4vQZYXd/IJKvNwaAEvsIIi4JpxYQXum1UkDQUkPm
lcKqCu2CSefcQ+29fo7JOuna2lsYjxrvB6m2viR8dLKGKuizI9wrNbk6A1WIpjaE+hgljRyj
1VRFc6XWC0jNlYY8W/BgwP7/OguiBGP8fvIJqQWDg4C4NOK+J5NGgQBIHmtSUyhrINpwVD16
yEZqQO8psjuTgRZZl1I8HljIYW/aksHijFSm</vt:lpwstr>
  </property>
  <property fmtid="{D5CDD505-2E9C-101B-9397-08002B2CF9AE}" pid="11" name="_2015_ms_pID_7253432">
    <vt:lpwstr>gO2FUV3tldrNnAPS4XPWMmY=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1613610059</vt:lpwstr>
  </property>
</Properties>
</file>