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93" r:id="rId3"/>
    <p:sldId id="555" r:id="rId4"/>
    <p:sldId id="556" r:id="rId5"/>
    <p:sldId id="563" r:id="rId6"/>
    <p:sldId id="570" r:id="rId7"/>
    <p:sldId id="577" r:id="rId8"/>
    <p:sldId id="569" r:id="rId9"/>
    <p:sldId id="559" r:id="rId10"/>
    <p:sldId id="562" r:id="rId11"/>
    <p:sldId id="575" r:id="rId12"/>
    <p:sldId id="542" r:id="rId13"/>
    <p:sldId id="551" r:id="rId14"/>
    <p:sldId id="576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CT Lab)" initials="H(CL" lastIdx="41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2" name="Sadeghi, Bahareh" initials="SB" lastIdx="11" clrIdx="1">
    <p:extLst>
      <p:ext uri="{19B8F6BF-5375-455C-9EA6-DF929625EA0E}">
        <p15:presenceInfo xmlns:p15="http://schemas.microsoft.com/office/powerpoint/2012/main" userId="S-1-5-21-725345543-602162358-527237240-496782" providerId="AD"/>
      </p:ext>
    </p:extLst>
  </p:cmAuthor>
  <p:cmAuthor id="3" name="Alecsander Eitan" initials="AE" lastIdx="4" clrIdx="2">
    <p:extLst>
      <p:ext uri="{19B8F6BF-5375-455C-9EA6-DF929625EA0E}">
        <p15:presenceInfo xmlns:p15="http://schemas.microsoft.com/office/powerpoint/2012/main" userId="S::eitana@qti.qualcomm.com::e817fc15-1440-47f2-9807-cb47db72d9e5" providerId="AD"/>
      </p:ext>
    </p:extLst>
  </p:cmAuthor>
  <p:cmAuthor id="4" name="DANNY TAN KAI PIN" initials="DTKP" lastIdx="5" clrIdx="3">
    <p:extLst>
      <p:ext uri="{19B8F6BF-5375-455C-9EA6-DF929625EA0E}">
        <p15:presenceInfo xmlns:p15="http://schemas.microsoft.com/office/powerpoint/2012/main" userId="S-1-5-21-147214757-305610072-1517763936-6828972" providerId="AD"/>
      </p:ext>
    </p:extLst>
  </p:cmAuthor>
  <p:cmAuthor id="5" name="sunyingxiang" initials="s" lastIdx="25" clrIdx="4">
    <p:extLst>
      <p:ext uri="{19B8F6BF-5375-455C-9EA6-DF929625EA0E}">
        <p15:presenceInfo xmlns:p15="http://schemas.microsoft.com/office/powerpoint/2012/main" userId="S-1-5-21-147214757-305610072-1517763936-69604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E26E0E-89D7-4B41-8378-2ED8CA3C37B7}" v="3" dt="2019-05-13T11:01:40.8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198" autoAdjust="0"/>
  </p:normalViewPr>
  <p:slideViewPr>
    <p:cSldViewPr>
      <p:cViewPr>
        <p:scale>
          <a:sx n="150" d="100"/>
          <a:sy n="150" d="100"/>
        </p:scale>
        <p:origin x="456" y="-124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2202" y="111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csander Eitan" userId="e817fc15-1440-47f2-9807-cb47db72d9e5" providerId="ADAL" clId="{89F527AE-483E-468F-9B5E-CE326A757EA0}"/>
    <pc:docChg chg="undo custSel modSld">
      <pc:chgData name="Alecsander Eitan" userId="e817fc15-1440-47f2-9807-cb47db72d9e5" providerId="ADAL" clId="{89F527AE-483E-468F-9B5E-CE326A757EA0}" dt="2019-05-13T11:01:40.894" v="137"/>
      <pc:docMkLst>
        <pc:docMk/>
      </pc:docMkLst>
      <pc:sldChg chg="modSp">
        <pc:chgData name="Alecsander Eitan" userId="e817fc15-1440-47f2-9807-cb47db72d9e5" providerId="ADAL" clId="{89F527AE-483E-468F-9B5E-CE326A757EA0}" dt="2019-05-13T10:53:41.182" v="2" actId="20577"/>
        <pc:sldMkLst>
          <pc:docMk/>
          <pc:sldMk cId="0" sldId="269"/>
        </pc:sldMkLst>
        <pc:spChg chg="mod">
          <ac:chgData name="Alecsander Eitan" userId="e817fc15-1440-47f2-9807-cb47db72d9e5" providerId="ADAL" clId="{89F527AE-483E-468F-9B5E-CE326A757EA0}" dt="2019-05-13T10:53:41.182" v="2" actId="20577"/>
          <ac:spMkLst>
            <pc:docMk/>
            <pc:sldMk cId="0" sldId="269"/>
            <ac:spMk id="1031" creationId="{00000000-0000-0000-0000-000000000000}"/>
          </ac:spMkLst>
        </pc:spChg>
      </pc:sldChg>
      <pc:sldChg chg="modSp addCm modCm">
        <pc:chgData name="Alecsander Eitan" userId="e817fc15-1440-47f2-9807-cb47db72d9e5" providerId="ADAL" clId="{89F527AE-483E-468F-9B5E-CE326A757EA0}" dt="2019-05-13T11:01:02.568" v="126"/>
        <pc:sldMkLst>
          <pc:docMk/>
          <pc:sldMk cId="3144105411" sldId="525"/>
        </pc:sldMkLst>
        <pc:spChg chg="mod">
          <ac:chgData name="Alecsander Eitan" userId="e817fc15-1440-47f2-9807-cb47db72d9e5" providerId="ADAL" clId="{89F527AE-483E-468F-9B5E-CE326A757EA0}" dt="2019-05-13T10:59:54.789" v="124" actId="207"/>
          <ac:spMkLst>
            <pc:docMk/>
            <pc:sldMk cId="3144105411" sldId="525"/>
            <ac:spMk id="34820" creationId="{00000000-0000-0000-0000-000000000000}"/>
          </ac:spMkLst>
        </pc:spChg>
      </pc:sldChg>
      <pc:sldChg chg="modSp addCm modCm">
        <pc:chgData name="Alecsander Eitan" userId="e817fc15-1440-47f2-9807-cb47db72d9e5" providerId="ADAL" clId="{89F527AE-483E-468F-9B5E-CE326A757EA0}" dt="2019-05-13T11:01:40.894" v="137"/>
        <pc:sldMkLst>
          <pc:docMk/>
          <pc:sldMk cId="3048795285" sldId="532"/>
        </pc:sldMkLst>
        <pc:graphicFrameChg chg="modGraphic">
          <ac:chgData name="Alecsander Eitan" userId="e817fc15-1440-47f2-9807-cb47db72d9e5" providerId="ADAL" clId="{89F527AE-483E-468F-9B5E-CE326A757EA0}" dt="2019-05-13T11:01:32.122" v="135" actId="207"/>
          <ac:graphicFrameMkLst>
            <pc:docMk/>
            <pc:sldMk cId="3048795285" sldId="532"/>
            <ac:graphicFrameMk id="8" creationId="{D34B8928-749C-4868-8B39-80CD19C663E6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zh-CN"/>
              <a:t>Page </a:t>
            </a:r>
            <a:fld id="{B32ABE5F-78A6-464F-862F-1CD92CF8A9F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21564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zh-CN"/>
              <a:t>Page </a:t>
            </a:r>
            <a:fld id="{8E40D56C-5972-4299-BD74-FDC74F23C586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59921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/>
              <a:t>doc.: IEEE 802.11-12/xxxxr0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 dirty="0" smtClean="0"/>
              <a:t>October </a:t>
            </a:r>
            <a:r>
              <a:rPr lang="en-US" altLang="zh-CN" sz="1400" dirty="0"/>
              <a:t>2019</a:t>
            </a:r>
          </a:p>
        </p:txBody>
      </p:sp>
      <p:sp>
        <p:nvSpPr>
          <p:cNvPr id="696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79B5AC8C-3DA7-4908-8A83-6F61D56018F6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696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</p:spTree>
    <p:extLst>
      <p:ext uri="{BB962C8B-B14F-4D97-AF65-F5344CB8AC3E}">
        <p14:creationId xmlns:p14="http://schemas.microsoft.com/office/powerpoint/2010/main" val="3422025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35946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116603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12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435686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1673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11674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5E4CC4-038C-442F-9C34-331093C33F6D}" type="slidenum">
              <a:rPr lang="en-US" altLang="zh-CN"/>
              <a:pPr/>
              <a:t>13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76731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3DE2BA47-96D2-4899-B492-7F2F106C1108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March</a:t>
            </a:r>
            <a:r>
              <a:rPr lang="en-US" dirty="0" smtClean="0"/>
              <a:t>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111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2021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0EBBC28-08F3-4A32-AE55-9B9A988B436A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7003888" y="6475413"/>
            <a:ext cx="154003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Yingxiang</a:t>
            </a:r>
            <a:r>
              <a:rPr lang="en-US" altLang="zh-CN" dirty="0" smtClean="0"/>
              <a:t> Sun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38344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3D10149-1651-4438-9F84-94B6C3B7D233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7003888" y="6475413"/>
            <a:ext cx="154003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Yingxiang</a:t>
            </a:r>
            <a:r>
              <a:rPr lang="en-US" altLang="zh-CN" dirty="0" smtClean="0"/>
              <a:t> Sun (Huawei)</a:t>
            </a:r>
            <a:endParaRPr lang="en-US" altLang="zh-CN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March</a:t>
            </a:r>
            <a:r>
              <a:rPr lang="en-US" dirty="0" smtClean="0"/>
              <a:t>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196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March</a:t>
            </a:r>
            <a:r>
              <a:rPr lang="en-US" dirty="0" smtClean="0"/>
              <a:t>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03888" y="6475413"/>
            <a:ext cx="154003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err="1" smtClean="0"/>
              <a:t>Yingxiang</a:t>
            </a:r>
            <a:r>
              <a:rPr lang="en-US" altLang="zh-CN" dirty="0" smtClean="0"/>
              <a:t> Sun (Huawei)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zh-CN"/>
              <a:t>Slide </a:t>
            </a:r>
            <a:fld id="{16E72C98-D8F5-4A09-9041-74D4DE6CBD4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53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</a:t>
            </a:r>
            <a:r>
              <a:rPr lang="en-US" sz="1800" b="1" dirty="0" smtClean="0"/>
              <a:t>.: IEEE</a:t>
            </a:r>
            <a:r>
              <a:rPr lang="en-US" sz="1800" b="1" baseline="0" dirty="0" smtClean="0"/>
              <a:t> </a:t>
            </a:r>
            <a:r>
              <a:rPr lang="en-US" sz="1800" b="1" baseline="0" dirty="0" smtClean="0"/>
              <a:t>802.11-21/0351r1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9" r:id="rId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March 2021</a:t>
            </a:r>
            <a:endParaRPr lang="en-US" altLang="zh-CN" sz="1800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6965416" y="6475413"/>
            <a:ext cx="157850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 err="1" smtClean="0"/>
              <a:t>Yingxiang</a:t>
            </a:r>
            <a:r>
              <a:rPr lang="en-US" altLang="zh-CN" dirty="0" smtClean="0"/>
              <a:t> Sun </a:t>
            </a:r>
            <a:r>
              <a:rPr lang="en-US" altLang="zh-CN" dirty="0"/>
              <a:t>(Huawei)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/>
              <a:t>Slide </a:t>
            </a:r>
            <a:fld id="{4631EADA-E89E-4D49-B48F-45F43C7ED89F}" type="slidenum">
              <a:rPr lang="en-US" altLang="zh-CN"/>
              <a:pPr/>
              <a:t>1</a:t>
            </a:fld>
            <a:endParaRPr lang="en-US" altLang="zh-CN" dirty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7924800" cy="1066800"/>
          </a:xfrm>
          <a:noFill/>
        </p:spPr>
        <p:txBody>
          <a:bodyPr/>
          <a:lstStyle/>
          <a:p>
            <a:r>
              <a:rPr lang="en-US" altLang="zh-CN" dirty="0" smtClean="0"/>
              <a:t>Threshold based sensing measurement</a:t>
            </a:r>
            <a:endParaRPr lang="en-US" altLang="zh-CN" dirty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zh-CN" sz="2000" dirty="0"/>
              <a:t>Date</a:t>
            </a:r>
            <a:r>
              <a:rPr lang="en-US" altLang="zh-CN" sz="2000"/>
              <a:t>:</a:t>
            </a:r>
            <a:r>
              <a:rPr lang="en-US" altLang="zh-CN" sz="2000" b="0"/>
              <a:t> </a:t>
            </a:r>
            <a:r>
              <a:rPr lang="en-US" altLang="zh-CN" sz="2000" b="0" smtClean="0"/>
              <a:t>2021-03-09</a:t>
            </a:r>
            <a:endParaRPr lang="en-US" altLang="zh-CN" sz="2000" b="0" dirty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286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/>
              <a:t>Authors:</a:t>
            </a:r>
            <a:endParaRPr lang="en-US" altLang="zh-CN" sz="2000"/>
          </a:p>
        </p:txBody>
      </p:sp>
      <p:graphicFrame>
        <p:nvGraphicFramePr>
          <p:cNvPr id="10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482377"/>
              </p:ext>
            </p:extLst>
          </p:nvPr>
        </p:nvGraphicFramePr>
        <p:xfrm>
          <a:off x="838200" y="2723602"/>
          <a:ext cx="7239000" cy="173083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3948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Yingxiang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Sun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 Ltd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sunyingxiang@Huawei.com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Chenchen Liu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Rui Du</a:t>
                      </a:r>
                      <a:endParaRPr lang="zh-CN" altLang="en-US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dirty="0" err="1" smtClean="0">
                          <a:latin typeface="+mn-lt"/>
                          <a:ea typeface="Times New Roman"/>
                          <a:cs typeface="Arial"/>
                        </a:rPr>
                        <a:t>Meihong</a:t>
                      </a:r>
                      <a:r>
                        <a:rPr lang="en-US" sz="1200" i="0" dirty="0" smtClean="0">
                          <a:latin typeface="+mn-lt"/>
                          <a:ea typeface="Times New Roman"/>
                          <a:cs typeface="Arial"/>
                        </a:rPr>
                        <a:t> Zhang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Danny</a:t>
                      </a:r>
                      <a:r>
                        <a:rPr lang="en-US" altLang="zh-CN" sz="1200" baseline="0" dirty="0" smtClean="0"/>
                        <a:t> Kai Pin Tan</a:t>
                      </a:r>
                      <a:endParaRPr lang="en-US" altLang="zh-CN" sz="1200" dirty="0" smtClean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Feedback </a:t>
            </a:r>
            <a:r>
              <a:rPr lang="en-US" altLang="zh-CN" dirty="0" smtClean="0"/>
              <a:t>phase (3/3)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600" dirty="0" smtClean="0"/>
              <a:t>The ISTA will perform </a:t>
            </a:r>
            <a:r>
              <a:rPr lang="en-US" altLang="zh-CN" sz="1600" dirty="0"/>
              <a:t>one of the following operations depending on the feedback </a:t>
            </a:r>
            <a:r>
              <a:rPr lang="en-US" altLang="zh-CN" sz="1600" dirty="0" smtClean="0"/>
              <a:t>sent </a:t>
            </a:r>
            <a:r>
              <a:rPr lang="en-US" altLang="zh-CN" sz="1600" dirty="0" smtClean="0"/>
              <a:t>from the </a:t>
            </a:r>
            <a:r>
              <a:rPr lang="en-US" altLang="zh-CN" sz="1600" dirty="0" smtClean="0"/>
              <a:t>RSTAs</a:t>
            </a:r>
            <a:endParaRPr lang="en-US" altLang="zh-CN" sz="1600" b="0" dirty="0"/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400" b="0" dirty="0" smtClean="0"/>
              <a:t>If the feedback is NDP, </a:t>
            </a:r>
            <a:r>
              <a:rPr lang="en-US" altLang="zh-CN" sz="1400" b="0" dirty="0" smtClean="0"/>
              <a:t>the </a:t>
            </a:r>
            <a:r>
              <a:rPr lang="en-US" altLang="zh-CN" sz="1400" b="0" dirty="0" smtClean="0"/>
              <a:t>ISTA performs </a:t>
            </a:r>
            <a:r>
              <a:rPr lang="en-US" altLang="zh-CN" sz="1400" b="0" dirty="0"/>
              <a:t>sensing measurement </a:t>
            </a:r>
            <a:r>
              <a:rPr lang="en-US" altLang="zh-CN" sz="1400" b="0" dirty="0" smtClean="0"/>
              <a:t>if needed.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400" b="0" dirty="0" smtClean="0"/>
              <a:t>If </a:t>
            </a:r>
            <a:r>
              <a:rPr lang="en-US" altLang="zh-CN" sz="1400" b="0" dirty="0"/>
              <a:t>the feedback is</a:t>
            </a:r>
            <a:r>
              <a:rPr lang="en-US" altLang="zh-CN" sz="1400" b="0" dirty="0" smtClean="0"/>
              <a:t> the final result of sensing, </a:t>
            </a:r>
            <a:r>
              <a:rPr lang="en-US" altLang="zh-CN" sz="1400" b="0" dirty="0" smtClean="0"/>
              <a:t>no </a:t>
            </a:r>
            <a:r>
              <a:rPr lang="en-US" altLang="zh-CN" sz="1400" b="0" dirty="0" smtClean="0"/>
              <a:t>further computing is needed.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400" b="0" dirty="0" smtClean="0"/>
              <a:t>If </a:t>
            </a:r>
            <a:r>
              <a:rPr lang="en-US" altLang="zh-CN" sz="1400" b="0" dirty="0"/>
              <a:t>the feedback is</a:t>
            </a:r>
            <a:r>
              <a:rPr lang="en-US" altLang="zh-CN" sz="1400" b="0" dirty="0" smtClean="0"/>
              <a:t> the CSI</a:t>
            </a:r>
            <a:r>
              <a:rPr lang="en-US" altLang="zh-CN" sz="1400" b="0" dirty="0"/>
              <a:t>, </a:t>
            </a:r>
            <a:r>
              <a:rPr lang="en-US" altLang="zh-CN" sz="1400" b="0" dirty="0" smtClean="0"/>
              <a:t>the </a:t>
            </a:r>
            <a:r>
              <a:rPr lang="en-US" altLang="zh-CN" sz="1400" b="0" dirty="0"/>
              <a:t>ISTA </a:t>
            </a:r>
            <a:r>
              <a:rPr lang="en-US" altLang="zh-CN" sz="1400" b="0" dirty="0" smtClean="0"/>
              <a:t>performs some </a:t>
            </a:r>
            <a:r>
              <a:rPr lang="en-US" altLang="zh-CN" sz="1400" b="0" dirty="0"/>
              <a:t>subsequent computing </a:t>
            </a:r>
            <a:r>
              <a:rPr lang="en-US" altLang="zh-CN" sz="1400" b="0" dirty="0" smtClean="0"/>
              <a:t>based on the CSI if needed.</a:t>
            </a:r>
            <a:endParaRPr lang="en-US" altLang="zh-CN" sz="1400" b="0" dirty="0"/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400" b="0" dirty="0"/>
              <a:t>If the feedback is</a:t>
            </a:r>
            <a:r>
              <a:rPr lang="en-US" altLang="zh-CN" sz="1400" b="0" dirty="0" smtClean="0"/>
              <a:t> the compressed </a:t>
            </a:r>
            <a:r>
              <a:rPr lang="en-US" altLang="zh-CN" sz="1400" b="0" dirty="0"/>
              <a:t>CSI, </a:t>
            </a:r>
            <a:r>
              <a:rPr lang="en-US" altLang="zh-CN" sz="1400" b="0" dirty="0" smtClean="0"/>
              <a:t>the </a:t>
            </a:r>
            <a:r>
              <a:rPr lang="en-US" altLang="zh-CN" sz="1400" b="0" dirty="0"/>
              <a:t>ISTA </a:t>
            </a:r>
            <a:r>
              <a:rPr lang="en-US" altLang="zh-CN" sz="1400" b="0" dirty="0" smtClean="0"/>
              <a:t>reconstructs </a:t>
            </a:r>
            <a:r>
              <a:rPr lang="en-US" altLang="zh-CN" sz="1400" b="0" dirty="0"/>
              <a:t>the CSI </a:t>
            </a:r>
            <a:r>
              <a:rPr lang="en-US" altLang="zh-CN" sz="1400" b="0" dirty="0" smtClean="0"/>
              <a:t>and </a:t>
            </a:r>
            <a:r>
              <a:rPr lang="en-US" altLang="zh-CN" sz="1400" b="0" dirty="0" smtClean="0"/>
              <a:t>then performs </a:t>
            </a:r>
            <a:r>
              <a:rPr lang="en-US" altLang="zh-CN" sz="1400" b="0" dirty="0" smtClean="0"/>
              <a:t>some </a:t>
            </a:r>
            <a:r>
              <a:rPr lang="en-US" altLang="zh-CN" sz="1400" b="0" dirty="0"/>
              <a:t>subsequent computing based on the reconstructed CSI if </a:t>
            </a:r>
            <a:r>
              <a:rPr lang="en-US" altLang="zh-CN" sz="1400" b="0" dirty="0" smtClean="0"/>
              <a:t>needed.</a:t>
            </a:r>
            <a:endParaRPr lang="en-US" altLang="zh-CN" sz="2000" b="0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March</a:t>
            </a:r>
            <a:r>
              <a:rPr lang="en-US" altLang="zh-CN" dirty="0" smtClean="0"/>
              <a:t> 2021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10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Yingxiang Sun (Huawei)</a:t>
            </a:r>
            <a:endParaRPr lang="en-US" altLang="zh-CN" dirty="0"/>
          </a:p>
        </p:txBody>
      </p:sp>
      <p:sp>
        <p:nvSpPr>
          <p:cNvPr id="9" name="矩形 8"/>
          <p:cNvSpPr/>
          <p:nvPr/>
        </p:nvSpPr>
        <p:spPr>
          <a:xfrm>
            <a:off x="681681" y="3733800"/>
            <a:ext cx="799568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b="1" dirty="0" smtClean="0"/>
              <a:t>Note</a:t>
            </a:r>
            <a:r>
              <a:rPr lang="zh-CN" altLang="en-US" sz="1000" dirty="0" smtClean="0"/>
              <a:t>：</a:t>
            </a:r>
            <a:r>
              <a:rPr lang="en-US" altLang="zh-CN" sz="1000" dirty="0" smtClean="0"/>
              <a:t>The type of feedback shall be decided by the initiator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6675" y="4241764"/>
            <a:ext cx="7186725" cy="2265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35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Threshold based sensing measurement (TBSM</a:t>
            </a:r>
            <a:r>
              <a:rPr lang="en-US" altLang="zh-CN" dirty="0">
                <a:solidFill>
                  <a:schemeClr val="tx1"/>
                </a:solidFill>
              </a:rPr>
              <a:t>) </a:t>
            </a:r>
            <a:r>
              <a:rPr lang="en-US" altLang="zh-CN" dirty="0" smtClean="0">
                <a:solidFill>
                  <a:schemeClr val="tx1"/>
                </a:solidFill>
              </a:rPr>
              <a:t>Benefits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038599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800" dirty="0" smtClean="0"/>
              <a:t>Benefits</a:t>
            </a:r>
            <a:endParaRPr lang="en-US" altLang="zh-CN" sz="1800" b="0" dirty="0" smtClean="0"/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 smtClean="0"/>
              <a:t>Reduce the overhead of feedback </a:t>
            </a:r>
          </a:p>
          <a:p>
            <a:pPr marL="900000" indent="-285750">
              <a:buFont typeface="Times New Roman" panose="02020603050405020304" pitchFamily="18" charset="0"/>
              <a:buChar char="̶"/>
            </a:pPr>
            <a:r>
              <a:rPr lang="en-US" altLang="zh-CN" sz="1600" b="0" dirty="0" smtClean="0"/>
              <a:t>Reduce the </a:t>
            </a:r>
            <a:r>
              <a:rPr lang="en-US" altLang="zh-CN" sz="1600" b="0" dirty="0"/>
              <a:t>number </a:t>
            </a:r>
            <a:r>
              <a:rPr lang="en-US" altLang="zh-CN" sz="1600" b="0" dirty="0" smtClean="0"/>
              <a:t>of feedbacks </a:t>
            </a:r>
            <a:r>
              <a:rPr lang="en-US" altLang="zh-CN" sz="1600" b="0" dirty="0"/>
              <a:t>from </a:t>
            </a:r>
            <a:r>
              <a:rPr lang="en-US" altLang="zh-CN" sz="1600" b="0" dirty="0" smtClean="0"/>
              <a:t>the RSTA </a:t>
            </a:r>
            <a:r>
              <a:rPr lang="en-US" altLang="zh-CN" sz="1600" b="0" dirty="0"/>
              <a:t>to </a:t>
            </a:r>
            <a:r>
              <a:rPr lang="en-US" altLang="zh-CN" sz="1600" b="0" dirty="0" smtClean="0"/>
              <a:t>the ISTA, by configuring the threshold </a:t>
            </a:r>
            <a:r>
              <a:rPr lang="en-US" altLang="zh-CN" sz="1600" b="0" dirty="0"/>
              <a:t>of CSI variation </a:t>
            </a:r>
            <a:r>
              <a:rPr lang="ja-JP" altLang="zh-CN" sz="1600" b="0" dirty="0"/>
              <a:t>Δ</a:t>
            </a:r>
            <a:r>
              <a:rPr lang="en-US" altLang="zh-CN" sz="1600" b="0" baseline="-25000" dirty="0" err="1" smtClean="0"/>
              <a:t>CSI_th</a:t>
            </a:r>
            <a:endParaRPr lang="en-US" altLang="zh-CN" sz="1600" b="0" dirty="0" smtClean="0"/>
          </a:p>
          <a:p>
            <a:pPr marL="900000" indent="-285750">
              <a:buFont typeface="Times New Roman" panose="02020603050405020304" pitchFamily="18" charset="0"/>
              <a:buChar char="̶"/>
            </a:pPr>
            <a:r>
              <a:rPr lang="en-US" altLang="zh-CN" sz="1600" b="0" dirty="0" smtClean="0"/>
              <a:t>Reduce the payload of feedback </a:t>
            </a:r>
            <a:r>
              <a:rPr lang="en-US" altLang="zh-CN" sz="1600" b="0" dirty="0"/>
              <a:t>every </a:t>
            </a:r>
            <a:r>
              <a:rPr lang="en-US" altLang="zh-CN" sz="1600" b="0" dirty="0" smtClean="0"/>
              <a:t>time, by sending NDP or compressed CSI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 smtClean="0"/>
              <a:t>Quantitatively </a:t>
            </a:r>
            <a:r>
              <a:rPr lang="en-US" altLang="zh-CN" sz="1600" b="0" dirty="0"/>
              <a:t>evaluate the CSI </a:t>
            </a:r>
            <a:r>
              <a:rPr lang="en-US" altLang="zh-CN" sz="1600" b="0" dirty="0" smtClean="0"/>
              <a:t>variation</a:t>
            </a:r>
          </a:p>
          <a:p>
            <a:pPr marL="900000" indent="-285750">
              <a:buFont typeface="Times New Roman" panose="02020603050405020304" pitchFamily="18" charset="0"/>
              <a:buChar char="̶"/>
            </a:pPr>
            <a:r>
              <a:rPr lang="en-US" altLang="zh-CN" sz="1600" b="0" dirty="0" smtClean="0"/>
              <a:t>By some evaluation criterion, </a:t>
            </a:r>
            <a:r>
              <a:rPr lang="en-US" altLang="zh-CN" sz="1600" b="0" dirty="0" smtClean="0"/>
              <a:t>such as time-reversal resonating strength (TRRS) 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 smtClean="0"/>
              <a:t>Adjust how often to feed back when channel changes, if needed</a:t>
            </a:r>
            <a:endParaRPr lang="en-US" altLang="zh-CN" sz="1600" b="0" dirty="0"/>
          </a:p>
          <a:p>
            <a:pPr marL="900000" indent="-285750">
              <a:buFont typeface="Times New Roman" panose="02020603050405020304" pitchFamily="18" charset="0"/>
              <a:buChar char="̶"/>
            </a:pPr>
            <a:r>
              <a:rPr lang="en-US" altLang="zh-CN" sz="1600" b="0" dirty="0"/>
              <a:t>B</a:t>
            </a:r>
            <a:r>
              <a:rPr lang="en-US" altLang="zh-CN" sz="1600" b="0" dirty="0" smtClean="0"/>
              <a:t>y </a:t>
            </a:r>
            <a:r>
              <a:rPr lang="en-US" altLang="zh-CN" sz="1600" b="0" dirty="0"/>
              <a:t>configuring </a:t>
            </a:r>
            <a:r>
              <a:rPr lang="en-US" altLang="zh-CN" sz="1600" b="0" dirty="0" smtClean="0"/>
              <a:t>the </a:t>
            </a:r>
            <a:r>
              <a:rPr lang="en-US" altLang="zh-CN" sz="1600" b="0" dirty="0"/>
              <a:t>threshold of the number of channel changes </a:t>
            </a:r>
            <a:r>
              <a:rPr lang="en-US" altLang="zh-CN" sz="1600" b="0" dirty="0" err="1"/>
              <a:t>N</a:t>
            </a:r>
            <a:r>
              <a:rPr lang="en-US" altLang="zh-CN" sz="1600" b="0" baseline="-25000" dirty="0" err="1"/>
              <a:t>ch_th</a:t>
            </a:r>
            <a:r>
              <a:rPr lang="en-US" altLang="zh-CN" sz="1600" b="0" dirty="0"/>
              <a:t> 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 smtClean="0"/>
              <a:t>Avoid the case that no response in a long period of time</a:t>
            </a:r>
          </a:p>
          <a:p>
            <a:pPr marL="900000" indent="-285750">
              <a:buFont typeface="Times New Roman" panose="02020603050405020304" pitchFamily="18" charset="0"/>
              <a:buChar char="̶"/>
            </a:pPr>
            <a:r>
              <a:rPr lang="en-US" altLang="zh-CN" sz="1600" b="0" dirty="0"/>
              <a:t>By configuring </a:t>
            </a:r>
            <a:r>
              <a:rPr lang="en-US" altLang="zh-CN" sz="1600" b="0" dirty="0" smtClean="0"/>
              <a:t>the </a:t>
            </a:r>
            <a:r>
              <a:rPr lang="en-US" altLang="zh-CN" sz="1600" b="0" dirty="0"/>
              <a:t>threshold of the number of channel measurement </a:t>
            </a:r>
            <a:r>
              <a:rPr lang="en-US" altLang="zh-CN" sz="1600" b="0" dirty="0" err="1"/>
              <a:t>N</a:t>
            </a:r>
            <a:r>
              <a:rPr lang="en-US" altLang="zh-CN" sz="1600" b="0" baseline="-25000" dirty="0" err="1"/>
              <a:t>mea_th</a:t>
            </a:r>
            <a:r>
              <a:rPr lang="en-US" altLang="zh-CN" sz="1600" b="0" dirty="0" smtClean="0"/>
              <a:t> </a:t>
            </a:r>
          </a:p>
          <a:p>
            <a:pPr marL="900000" indent="-285750">
              <a:buFont typeface="Times New Roman" panose="02020603050405020304" pitchFamily="18" charset="0"/>
              <a:buChar char="̶"/>
            </a:pPr>
            <a:endParaRPr lang="en-US" altLang="zh-CN" sz="1600" b="0" dirty="0"/>
          </a:p>
          <a:p>
            <a:pPr indent="342900">
              <a:buFont typeface="Wingdings" panose="05000000000000000000" pitchFamily="2" charset="2"/>
              <a:buChar char="Ø"/>
            </a:pPr>
            <a:endParaRPr lang="en-US" altLang="zh-CN" sz="1600" b="0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March</a:t>
            </a:r>
            <a:r>
              <a:rPr lang="en-US" altLang="zh-CN" dirty="0" smtClean="0"/>
              <a:t> 2021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11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Yingxiang Sun (Huawei)</a:t>
            </a:r>
            <a:endParaRPr lang="en-US" altLang="zh-CN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029200" y="1828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22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12</a:t>
            </a:fld>
            <a:endParaRPr lang="en-US" altLang="zh-CN"/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6965416" y="6475413"/>
            <a:ext cx="157850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 err="1" smtClean="0"/>
              <a:t>Yingxiang</a:t>
            </a:r>
            <a:r>
              <a:rPr lang="en-US" altLang="zh-CN" dirty="0" smtClean="0"/>
              <a:t> Sun </a:t>
            </a:r>
            <a:r>
              <a:rPr lang="en-US" altLang="zh-CN" dirty="0"/>
              <a:t>(Huawei)</a:t>
            </a: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zh-CN" dirty="0" smtClean="0"/>
              <a:t>Summary </a:t>
            </a:r>
            <a:endParaRPr lang="en-GB" altLang="zh-CN" dirty="0"/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4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The threshold </a:t>
            </a:r>
            <a:r>
              <a:rPr lang="en-US" altLang="zh-CN" sz="2400" b="1" dirty="0">
                <a:latin typeface="Times New Roman"/>
                <a:ea typeface="Times New Roman"/>
                <a:cs typeface="Times New Roman"/>
                <a:sym typeface="Times New Roman"/>
              </a:rPr>
              <a:t>based </a:t>
            </a:r>
            <a:r>
              <a:rPr lang="en-US" altLang="zh-CN" sz="24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sensing measurement (TBSM) procedure that can benefit the WLAN sensing is proposed </a:t>
            </a:r>
            <a:r>
              <a:rPr lang="en-US" altLang="zh-CN" sz="2400" b="1" dirty="0">
                <a:latin typeface="Times New Roman"/>
                <a:ea typeface="Times New Roman"/>
                <a:cs typeface="Times New Roman"/>
                <a:sym typeface="Times New Roman"/>
              </a:rPr>
              <a:t>and </a:t>
            </a:r>
            <a:r>
              <a:rPr lang="en-US" altLang="zh-CN" sz="24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discussed.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40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4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The potential three phases of the procedure could be the negotiation phase, the measurement phase, and the feedback phase. </a:t>
            </a:r>
            <a:endParaRPr lang="en-US" altLang="zh-CN" sz="24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March </a:t>
            </a:r>
            <a:r>
              <a:rPr lang="en-US" altLang="zh-CN" sz="1800" dirty="0" smtClean="0"/>
              <a:t>2021</a:t>
            </a:r>
            <a:endParaRPr lang="en-US" altLang="zh-CN" sz="1800" dirty="0"/>
          </a:p>
        </p:txBody>
      </p:sp>
    </p:spTree>
    <p:extLst>
      <p:ext uri="{BB962C8B-B14F-4D97-AF65-F5344CB8AC3E}">
        <p14:creationId xmlns:p14="http://schemas.microsoft.com/office/powerpoint/2010/main" val="253191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zh-CN" dirty="0" err="1" smtClean="0"/>
              <a:t>References</a:t>
            </a:r>
            <a:endParaRPr lang="fr-FR" altLang="zh-CN" sz="2000" dirty="0">
              <a:solidFill>
                <a:srgbClr val="00B050"/>
              </a:solidFill>
            </a:endParaRPr>
          </a:p>
        </p:txBody>
      </p:sp>
      <p:sp>
        <p:nvSpPr>
          <p:cNvPr id="6349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latinLnBrk="1">
              <a:buNone/>
            </a:pPr>
            <a:r>
              <a:rPr lang="en-US" altLang="zh-CN" sz="1800" b="0" dirty="0" smtClean="0"/>
              <a:t>[1] </a:t>
            </a:r>
            <a:r>
              <a:rPr lang="en-US" altLang="zh-CN" sz="1800" b="0" dirty="0"/>
              <a:t>11-20-1120-01-SENS-follow-ups-on-channel-measurement-procedure-for-wlan-sensing</a:t>
            </a:r>
            <a:r>
              <a:rPr lang="en-US" altLang="zh-CN" sz="1800" b="0" dirty="0" smtClean="0"/>
              <a:t>.</a:t>
            </a:r>
          </a:p>
          <a:p>
            <a:pPr marL="0" indent="0" latinLnBrk="1">
              <a:buNone/>
            </a:pPr>
            <a:r>
              <a:rPr lang="en-US" altLang="zh-CN" sz="1800" b="0" dirty="0" smtClean="0"/>
              <a:t>[2] 11-21-0147-03-00bf-Definitions-and-scenarios-of-the-WLAN-sensing-follow-ups.</a:t>
            </a:r>
          </a:p>
          <a:p>
            <a:pPr marL="0" indent="0" latinLnBrk="1">
              <a:buNone/>
            </a:pPr>
            <a:r>
              <a:rPr lang="en-US" altLang="zh-CN" sz="1800" b="0" dirty="0" smtClean="0"/>
              <a:t>[3] 11-20-1851-01-00bf-Overview-of-Wi-Fi-sensing-protocol.</a:t>
            </a:r>
          </a:p>
          <a:p>
            <a:pPr marL="0" indent="0" latinLnBrk="1">
              <a:buNone/>
            </a:pPr>
            <a:r>
              <a:rPr lang="en-US" altLang="zh-CN" sz="1800" b="0" dirty="0"/>
              <a:t>[4] </a:t>
            </a:r>
            <a:r>
              <a:rPr lang="en-US" altLang="zh-CN" sz="1800" b="0" dirty="0" smtClean="0"/>
              <a:t>11-21-0370-00-00bf-considerations-of-sensing-negotiation.</a:t>
            </a:r>
          </a:p>
          <a:p>
            <a:pPr marL="0" indent="0" latinLnBrk="1">
              <a:buNone/>
            </a:pPr>
            <a:r>
              <a:rPr lang="en-US" altLang="zh-CN" sz="1800" b="0" dirty="0" smtClean="0"/>
              <a:t>[5] </a:t>
            </a:r>
            <a:r>
              <a:rPr lang="en-US" altLang="zh-CN" sz="1800" b="0" dirty="0"/>
              <a:t>Z. Wu, Y. Han, Y. Chen and K. J. R. Liu, "A Time-Reversal Paradigm for Indoor Positioning System," in IEEE Transactions on Vehicular Technology, vol. 64, no. 4, pp. 1331-1339, April 2015</a:t>
            </a:r>
            <a:r>
              <a:rPr lang="en-US" altLang="zh-CN" sz="1800" b="0" dirty="0" smtClean="0"/>
              <a:t>.</a:t>
            </a:r>
            <a:endParaRPr lang="en-US" altLang="zh-CN" sz="1800" b="0" dirty="0"/>
          </a:p>
        </p:txBody>
      </p:sp>
      <p:sp>
        <p:nvSpPr>
          <p:cNvPr id="63493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C8316C94-C001-4232-BDF6-FB9E7FF48375}" type="slidenum">
              <a:rPr lang="en-US" altLang="zh-CN"/>
              <a:pPr/>
              <a:t>13</a:t>
            </a:fld>
            <a:endParaRPr lang="en-US" altLang="zh-CN"/>
          </a:p>
        </p:txBody>
      </p:sp>
      <p:sp>
        <p:nvSpPr>
          <p:cNvPr id="63494" name="Footer Placeholder 4"/>
          <p:cNvSpPr txBox="1">
            <a:spLocks/>
          </p:cNvSpPr>
          <p:nvPr/>
        </p:nvSpPr>
        <p:spPr bwMode="auto">
          <a:xfrm>
            <a:off x="6965416" y="6475413"/>
            <a:ext cx="15785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r>
              <a:rPr lang="en-US" altLang="zh-CN" dirty="0" err="1" smtClean="0"/>
              <a:t>Yingxiang</a:t>
            </a:r>
            <a:r>
              <a:rPr lang="en-US" altLang="zh-CN" dirty="0" smtClean="0"/>
              <a:t> Sun </a:t>
            </a:r>
            <a:r>
              <a:rPr lang="en-US" altLang="zh-CN" dirty="0"/>
              <a:t>(Huawei)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March </a:t>
            </a:r>
            <a:r>
              <a:rPr lang="en-US" altLang="zh-CN" sz="1800" dirty="0" smtClean="0"/>
              <a:t>2021</a:t>
            </a:r>
            <a:endParaRPr lang="en-US" altLang="zh-CN" sz="1800" dirty="0"/>
          </a:p>
        </p:txBody>
      </p:sp>
    </p:spTree>
    <p:extLst>
      <p:ext uri="{BB962C8B-B14F-4D97-AF65-F5344CB8AC3E}">
        <p14:creationId xmlns:p14="http://schemas.microsoft.com/office/powerpoint/2010/main" val="408649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</a:t>
            </a:r>
            <a:r>
              <a:rPr lang="en-US" altLang="zh-CN" dirty="0" smtClean="0"/>
              <a:t>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/>
                <a:sym typeface="Times New Roman"/>
              </a:rPr>
              <a:t>Do you agree </a:t>
            </a:r>
            <a:r>
              <a:rPr lang="en-US" altLang="zh-CN" sz="2000" dirty="0" smtClean="0">
                <a:cs typeface="Times New Roman"/>
                <a:sym typeface="Times New Roman"/>
              </a:rPr>
              <a:t>that 11bf shall consider the following threshold based </a:t>
            </a:r>
            <a:r>
              <a:rPr lang="en-US" altLang="zh-CN" sz="2000" dirty="0">
                <a:cs typeface="Times New Roman"/>
                <a:sym typeface="Times New Roman"/>
              </a:rPr>
              <a:t>feedback </a:t>
            </a:r>
            <a:r>
              <a:rPr lang="en-US" altLang="zh-CN" sz="2000" dirty="0" smtClean="0">
                <a:cs typeface="Times New Roman"/>
                <a:sym typeface="Times New Roman"/>
              </a:rPr>
              <a:t>in the </a:t>
            </a:r>
            <a:r>
              <a:rPr lang="en-US" altLang="zh-CN" sz="2000" dirty="0">
                <a:cs typeface="Times New Roman"/>
                <a:sym typeface="Times New Roman"/>
              </a:rPr>
              <a:t>proposed threshold based sensing measurement (TBSM</a:t>
            </a:r>
            <a:r>
              <a:rPr lang="en-US" altLang="zh-CN" sz="2000" dirty="0" smtClean="0">
                <a:cs typeface="Times New Roman"/>
                <a:sym typeface="Times New Roman"/>
              </a:rPr>
              <a:t>)?</a:t>
            </a:r>
            <a:endParaRPr lang="en-US" altLang="zh-CN" sz="2000" dirty="0">
              <a:cs typeface="Times New Roman"/>
            </a:endParaRPr>
          </a:p>
          <a:p>
            <a:pPr marL="720000" algn="just">
              <a:buFont typeface="Times New Roman" panose="02020603050405020304" pitchFamily="18" charset="0"/>
              <a:buChar char="̶"/>
            </a:pPr>
            <a:r>
              <a:rPr lang="en-US" altLang="zh-CN" sz="2000" b="0" dirty="0" smtClean="0"/>
              <a:t>The current </a:t>
            </a:r>
            <a:r>
              <a:rPr lang="en-US" altLang="zh-CN" sz="2000" b="0" dirty="0"/>
              <a:t>measured CSI </a:t>
            </a:r>
            <a:r>
              <a:rPr lang="en-US" altLang="zh-CN" sz="2000" b="0" dirty="0" smtClean="0"/>
              <a:t>would be compared with </a:t>
            </a:r>
            <a:r>
              <a:rPr lang="en-US" altLang="zh-CN" sz="2000" b="0" dirty="0"/>
              <a:t>the </a:t>
            </a:r>
            <a:r>
              <a:rPr lang="en-US" altLang="zh-CN" sz="2000" b="0" dirty="0" smtClean="0"/>
              <a:t>previous </a:t>
            </a:r>
            <a:r>
              <a:rPr lang="en-US" altLang="zh-CN" sz="2000" b="0" dirty="0"/>
              <a:t>measured </a:t>
            </a:r>
            <a:r>
              <a:rPr lang="en-US" altLang="zh-CN" sz="2000" b="0" dirty="0" smtClean="0"/>
              <a:t>CSI. The difference </a:t>
            </a:r>
            <a:r>
              <a:rPr lang="en-US" altLang="zh-CN" sz="2000" b="0" dirty="0"/>
              <a:t>between </a:t>
            </a:r>
            <a:r>
              <a:rPr lang="en-US" altLang="zh-CN" sz="2000" b="0" dirty="0" smtClean="0"/>
              <a:t>them, </a:t>
            </a:r>
            <a:r>
              <a:rPr lang="en-US" altLang="zh-CN" sz="2000" b="0" dirty="0"/>
              <a:t>namely, CSI </a:t>
            </a:r>
            <a:r>
              <a:rPr lang="en-US" altLang="zh-CN" sz="2000" b="0" dirty="0" smtClean="0"/>
              <a:t>variation, </a:t>
            </a:r>
            <a:r>
              <a:rPr lang="en-US" altLang="zh-CN" sz="2000" b="0" dirty="0" smtClean="0"/>
              <a:t>can be </a:t>
            </a:r>
            <a:r>
              <a:rPr lang="en-US" altLang="zh-CN" sz="2000" b="0" dirty="0" smtClean="0"/>
              <a:t>quantifiable</a:t>
            </a:r>
            <a:r>
              <a:rPr lang="en-US" altLang="zh-CN" sz="2000" b="0" dirty="0" smtClean="0"/>
              <a:t>.</a:t>
            </a:r>
            <a:endParaRPr lang="en-US" altLang="zh-CN" sz="2000" b="0" dirty="0"/>
          </a:p>
          <a:p>
            <a:pPr marL="720000" algn="just">
              <a:buFont typeface="Times New Roman" panose="02020603050405020304" pitchFamily="18" charset="0"/>
              <a:buChar char="̶"/>
            </a:pPr>
            <a:r>
              <a:rPr lang="en-US" altLang="zh-CN" sz="2000" b="0" dirty="0" smtClean="0"/>
              <a:t>A threshold </a:t>
            </a:r>
            <a:r>
              <a:rPr lang="en-US" altLang="zh-CN" sz="2000" b="0" dirty="0" smtClean="0"/>
              <a:t>could be configured as </a:t>
            </a:r>
            <a:r>
              <a:rPr lang="en-US" altLang="zh-CN" sz="2000" b="0" dirty="0" smtClean="0"/>
              <a:t>one of the </a:t>
            </a:r>
            <a:r>
              <a:rPr lang="en-US" altLang="zh-CN" sz="2000" b="0" dirty="0" smtClean="0"/>
              <a:t>feedback </a:t>
            </a:r>
            <a:r>
              <a:rPr lang="en-US" altLang="zh-CN" sz="2000" b="0" dirty="0" smtClean="0"/>
              <a:t>criterion, </a:t>
            </a:r>
            <a:r>
              <a:rPr lang="en-US" altLang="zh-CN" sz="2000" b="0" dirty="0" smtClean="0"/>
              <a:t>which could determine if feedback would be performed.</a:t>
            </a:r>
          </a:p>
          <a:p>
            <a:pPr marL="720000" algn="just">
              <a:buFont typeface="Times New Roman" panose="02020603050405020304" pitchFamily="18" charset="0"/>
              <a:buChar char="̶"/>
            </a:pPr>
            <a:r>
              <a:rPr lang="en-US" altLang="zh-CN" sz="2000" b="0" dirty="0" smtClean="0"/>
              <a:t>By </a:t>
            </a:r>
            <a:r>
              <a:rPr lang="en-US" altLang="zh-CN" sz="2000" b="0" dirty="0" smtClean="0"/>
              <a:t>comparing </a:t>
            </a:r>
            <a:r>
              <a:rPr lang="en-US" altLang="zh-CN" sz="2000" b="0" dirty="0" smtClean="0"/>
              <a:t>the </a:t>
            </a:r>
            <a:r>
              <a:rPr lang="en-US" altLang="zh-CN" sz="2000" b="0" dirty="0"/>
              <a:t>CSI </a:t>
            </a:r>
            <a:r>
              <a:rPr lang="en-US" altLang="zh-CN" sz="2000" b="0" dirty="0" smtClean="0"/>
              <a:t>variation with the threshold, the </a:t>
            </a:r>
            <a:r>
              <a:rPr lang="en-US" altLang="zh-CN" sz="2000" b="0" dirty="0"/>
              <a:t>sensing responders </a:t>
            </a:r>
            <a:r>
              <a:rPr lang="en-US" altLang="zh-CN" sz="2000" b="0" dirty="0" smtClean="0"/>
              <a:t>would </a:t>
            </a:r>
            <a:r>
              <a:rPr lang="en-US" altLang="zh-CN" sz="2000" b="0" dirty="0"/>
              <a:t>send the feedback to the sensing </a:t>
            </a:r>
            <a:r>
              <a:rPr lang="en-US" altLang="zh-CN" sz="2000" b="0" dirty="0" smtClean="0"/>
              <a:t>initiator </a:t>
            </a:r>
            <a:r>
              <a:rPr lang="en-US" altLang="zh-CN" sz="2000" b="0" dirty="0"/>
              <a:t>if the feedback </a:t>
            </a:r>
            <a:r>
              <a:rPr lang="en-US" altLang="zh-CN" sz="2000" b="0" dirty="0" smtClean="0"/>
              <a:t>criteria </a:t>
            </a:r>
            <a:r>
              <a:rPr lang="en-US" altLang="zh-CN" sz="2000" b="0" dirty="0"/>
              <a:t>is </a:t>
            </a:r>
            <a:r>
              <a:rPr lang="en-US" altLang="zh-CN" sz="2000" b="0" dirty="0" smtClean="0"/>
              <a:t>met</a:t>
            </a:r>
            <a:r>
              <a:rPr lang="en-US" altLang="zh-CN" sz="2000" b="0" dirty="0" smtClean="0"/>
              <a:t>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March</a:t>
            </a:r>
            <a:r>
              <a:rPr lang="en-US" altLang="zh-CN" dirty="0" smtClean="0"/>
              <a:t> 2021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14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Yingxiang Sun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9389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6965416" y="6475413"/>
            <a:ext cx="157850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 err="1"/>
              <a:t>Yingxiang</a:t>
            </a:r>
            <a:r>
              <a:rPr lang="en-US" altLang="zh-CN" dirty="0"/>
              <a:t> </a:t>
            </a:r>
            <a:r>
              <a:rPr lang="en-US" altLang="zh-CN" dirty="0" smtClean="0"/>
              <a:t>Sun </a:t>
            </a:r>
            <a:r>
              <a:rPr lang="en-US" altLang="zh-CN" dirty="0"/>
              <a:t>(Huawei)</a:t>
            </a: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zh-CN" dirty="0"/>
              <a:t>Abstract</a:t>
            </a:r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By following up [1], the potential procedure of threshold based sensing measurement (TBSM) is proposed in this contribution, which has several benefits for sensing. 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00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The potential TBSM procedure is composed of the setup phase, the measurement phase, and the feedback phase. 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0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March 2021</a:t>
            </a:r>
            <a:endParaRPr lang="en-US" altLang="zh-CN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6965416" y="6475413"/>
            <a:ext cx="157850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 err="1"/>
              <a:t>Yingxiang</a:t>
            </a:r>
            <a:r>
              <a:rPr lang="en-US" altLang="zh-CN" dirty="0"/>
              <a:t> </a:t>
            </a:r>
            <a:r>
              <a:rPr lang="en-US" altLang="zh-CN" dirty="0" smtClean="0"/>
              <a:t>Sun </a:t>
            </a:r>
            <a:r>
              <a:rPr lang="en-US" altLang="zh-CN" dirty="0"/>
              <a:t>(Huawei)</a:t>
            </a: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zh-CN" dirty="0" smtClean="0">
                <a:solidFill>
                  <a:schemeClr val="tx1"/>
                </a:solidFill>
              </a:rPr>
              <a:t>Outline</a:t>
            </a:r>
            <a:endParaRPr lang="en-GB" altLang="zh-CN" dirty="0">
              <a:solidFill>
                <a:schemeClr val="tx1"/>
              </a:solidFill>
            </a:endParaRPr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Background of WLAN sensing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latin typeface="Times New Roman"/>
                <a:ea typeface="Times New Roman"/>
                <a:cs typeface="Times New Roman"/>
              </a:rPr>
              <a:t>Threshold based sensing measurement (TBSM) procedure</a:t>
            </a:r>
            <a:endParaRPr lang="en-US" altLang="zh-CN" sz="2000" b="1" dirty="0">
              <a:latin typeface="Times New Roman"/>
              <a:ea typeface="Times New Roman"/>
              <a:cs typeface="Times New Roman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Setup phase</a:t>
            </a:r>
            <a:endParaRPr lang="en-US" altLang="zh-CN" sz="1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Measurement phase</a:t>
            </a:r>
            <a:endParaRPr lang="en-US" altLang="zh-CN" sz="1600" dirty="0" smtClean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/>
              <a:t>Feedback </a:t>
            </a:r>
            <a:r>
              <a:rPr lang="en-US" altLang="zh-CN" sz="1600" dirty="0" smtClean="0"/>
              <a:t>phase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Summary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References 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SP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March </a:t>
            </a:r>
            <a:r>
              <a:rPr lang="en-US" altLang="zh-CN" sz="1800" dirty="0" smtClean="0"/>
              <a:t>2021</a:t>
            </a:r>
            <a:endParaRPr lang="en-US" altLang="zh-CN" sz="1800" dirty="0"/>
          </a:p>
        </p:txBody>
      </p:sp>
    </p:spTree>
    <p:extLst>
      <p:ext uri="{BB962C8B-B14F-4D97-AF65-F5344CB8AC3E}">
        <p14:creationId xmlns:p14="http://schemas.microsoft.com/office/powerpoint/2010/main" val="59669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 of WLAN </a:t>
            </a:r>
            <a:r>
              <a:rPr lang="en-US" altLang="zh-CN" dirty="0" smtClean="0"/>
              <a:t>sensing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600" dirty="0"/>
              <a:t>Sensing based on channel </a:t>
            </a:r>
            <a:r>
              <a:rPr lang="en-US" altLang="zh-CN" sz="1600" dirty="0" smtClean="0"/>
              <a:t>sounding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400" b="0" dirty="0" smtClean="0"/>
              <a:t>Explicit feedback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400" b="0" dirty="0" smtClean="0"/>
              <a:t>Implicit feedback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600" dirty="0" smtClean="0"/>
              <a:t>Channel changes sometimes play the most </a:t>
            </a:r>
            <a:r>
              <a:rPr lang="en-US" altLang="zh-CN" sz="1600" dirty="0" smtClean="0"/>
              <a:t>important </a:t>
            </a:r>
            <a:r>
              <a:rPr lang="en-US" altLang="zh-CN" sz="1600" dirty="0" smtClean="0"/>
              <a:t>role</a:t>
            </a:r>
            <a:endParaRPr lang="en-US" altLang="zh-CN" sz="1600" b="0" dirty="0" smtClean="0"/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400" b="0" dirty="0" smtClean="0"/>
              <a:t>Some typical use cases only track changes over time</a:t>
            </a:r>
          </a:p>
          <a:p>
            <a:pPr indent="342900">
              <a:buFont typeface="Wingdings" panose="05000000000000000000" pitchFamily="2" charset="2"/>
              <a:buChar char="Ø"/>
            </a:pPr>
            <a:endParaRPr lang="en-US" altLang="zh-CN" sz="1400" b="0" dirty="0"/>
          </a:p>
          <a:p>
            <a:pPr indent="342900">
              <a:buFont typeface="Wingdings" panose="05000000000000000000" pitchFamily="2" charset="2"/>
              <a:buChar char="Ø"/>
            </a:pPr>
            <a:endParaRPr lang="en-US" altLang="zh-CN" sz="1400" b="0" dirty="0" smtClean="0"/>
          </a:p>
          <a:p>
            <a:pPr indent="342900">
              <a:buFont typeface="Wingdings" panose="05000000000000000000" pitchFamily="2" charset="2"/>
              <a:buChar char="Ø"/>
            </a:pPr>
            <a:endParaRPr lang="en-US" altLang="zh-CN" sz="1400" b="0" dirty="0"/>
          </a:p>
          <a:p>
            <a:pPr indent="342900">
              <a:buFont typeface="Wingdings" panose="05000000000000000000" pitchFamily="2" charset="2"/>
              <a:buChar char="Ø"/>
            </a:pPr>
            <a:endParaRPr lang="en-US" altLang="zh-CN" sz="1400" b="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600" dirty="0" smtClean="0"/>
              <a:t>Regularity</a:t>
            </a:r>
            <a:endParaRPr lang="en-US" altLang="zh-CN" sz="1600" b="0" dirty="0"/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400" b="0" dirty="0"/>
              <a:t>Some use cases like intruder detection</a:t>
            </a:r>
            <a:r>
              <a:rPr lang="zh-CN" altLang="en-US" sz="1400" b="0" dirty="0"/>
              <a:t> </a:t>
            </a:r>
            <a:r>
              <a:rPr lang="en-US" altLang="zh-CN" sz="1400" b="0" dirty="0"/>
              <a:t>might need a </a:t>
            </a:r>
            <a:r>
              <a:rPr lang="en-US" altLang="zh-CN" sz="1400" b="0" dirty="0" smtClean="0"/>
              <a:t>regular CSI </a:t>
            </a:r>
            <a:r>
              <a:rPr lang="en-US" altLang="zh-CN" sz="1400" b="0" dirty="0"/>
              <a:t>feedback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400" b="0" dirty="0"/>
              <a:t>Most of the feedbacks over a period may be highly correlated </a:t>
            </a:r>
          </a:p>
          <a:p>
            <a:pPr indent="342900">
              <a:buFont typeface="Wingdings" panose="05000000000000000000" pitchFamily="2" charset="2"/>
              <a:buChar char="Ø"/>
            </a:pPr>
            <a:endParaRPr lang="en-US" altLang="zh-CN" sz="1400" b="0" dirty="0" smtClean="0"/>
          </a:p>
          <a:p>
            <a:pPr indent="342900">
              <a:buFont typeface="Wingdings" panose="05000000000000000000" pitchFamily="2" charset="2"/>
              <a:buChar char="Ø"/>
            </a:pPr>
            <a:endParaRPr lang="en-US" altLang="zh-CN" sz="1600" b="0" dirty="0" smtClean="0"/>
          </a:p>
          <a:p>
            <a:pPr indent="342900">
              <a:buFont typeface="Wingdings" panose="05000000000000000000" pitchFamily="2" charset="2"/>
              <a:buChar char="Ø"/>
            </a:pPr>
            <a:endParaRPr lang="en-US" altLang="zh-CN" sz="1800" b="0" dirty="0"/>
          </a:p>
          <a:p>
            <a:pPr indent="342900">
              <a:buFont typeface="Wingdings" panose="05000000000000000000" pitchFamily="2" charset="2"/>
              <a:buChar char="Ø"/>
            </a:pPr>
            <a:endParaRPr lang="en-US" altLang="zh-CN" sz="2000" b="0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March</a:t>
            </a:r>
            <a:r>
              <a:rPr lang="en-US" altLang="zh-CN" dirty="0" smtClean="0"/>
              <a:t> 2021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4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Yingxiang Sun (Huawei)</a:t>
            </a:r>
            <a:endParaRPr lang="en-US" altLang="zh-CN" dirty="0"/>
          </a:p>
        </p:txBody>
      </p:sp>
      <p:pic>
        <p:nvPicPr>
          <p:cNvPr id="7" name="图片 6"/>
          <p:cNvPicPr/>
          <p:nvPr/>
        </p:nvPicPr>
        <p:blipFill>
          <a:blip r:embed="rId2"/>
          <a:stretch>
            <a:fillRect/>
          </a:stretch>
        </p:blipFill>
        <p:spPr>
          <a:xfrm>
            <a:off x="1320386" y="3012990"/>
            <a:ext cx="1931987" cy="747791"/>
          </a:xfrm>
          <a:prstGeom prst="rect">
            <a:avLst/>
          </a:prstGeom>
        </p:spPr>
      </p:pic>
      <p:pic>
        <p:nvPicPr>
          <p:cNvPr id="8" name="图片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1005" y="3012990"/>
            <a:ext cx="1087173" cy="7928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图片 8"/>
          <p:cNvPicPr/>
          <p:nvPr/>
        </p:nvPicPr>
        <p:blipFill>
          <a:blip r:embed="rId4"/>
          <a:stretch>
            <a:fillRect/>
          </a:stretch>
        </p:blipFill>
        <p:spPr>
          <a:xfrm>
            <a:off x="6176810" y="3012990"/>
            <a:ext cx="1748463" cy="80113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1515952" y="3771959"/>
            <a:ext cx="12795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Intruder </a:t>
            </a:r>
            <a:r>
              <a:rPr lang="en-US" altLang="zh-CN" dirty="0">
                <a:solidFill>
                  <a:schemeClr val="tx1"/>
                </a:solidFill>
              </a:rPr>
              <a:t>detection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121809" y="3772013"/>
            <a:ext cx="106952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Fall detection 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349586" y="3771959"/>
            <a:ext cx="1444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Gesture recognition </a:t>
            </a:r>
            <a:endParaRPr lang="zh-CN" altLang="en-US" dirty="0">
              <a:solidFill>
                <a:schemeClr val="tx1"/>
              </a:solidFill>
            </a:endParaRPr>
          </a:p>
        </p:txBody>
      </p:sp>
      <p:pic>
        <p:nvPicPr>
          <p:cNvPr id="14" name="Picture 15">
            <a:extLst>
              <a:ext uri="{FF2B5EF4-FFF2-40B4-BE49-F238E27FC236}">
                <a16:creationId xmlns="" xmlns:a16="http://schemas.microsoft.com/office/drawing/2014/main" id="{C3E58751-F31A-A043-B8C0-9B0C6D2C0B8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643905"/>
            <a:ext cx="1961107" cy="1680695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6039577" y="6198414"/>
            <a:ext cx="21900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An example of </a:t>
            </a:r>
            <a:r>
              <a:rPr lang="en-US" altLang="zh-CN" dirty="0" smtClean="0"/>
              <a:t>configuration [1]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4263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Threshold based sensing measurement (TBSM) procedure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599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600" dirty="0" smtClean="0"/>
              <a:t>Overview</a:t>
            </a:r>
            <a:endParaRPr lang="en-US" altLang="zh-CN" sz="1400" b="0" dirty="0" smtClean="0"/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400" b="0" dirty="0" smtClean="0"/>
              <a:t>The TBSM procedure allows a STA to determine the sensing measurement from another STA. By referring to [2]-[4], it could be composed of three phases: the setup phase, the measurement phase, and the feedback phase.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400" b="0" dirty="0" smtClean="0"/>
              <a:t>In the setup phase, the </a:t>
            </a:r>
            <a:r>
              <a:rPr lang="en-US" altLang="zh-CN" sz="1400" b="0" dirty="0"/>
              <a:t>sensing initiator (referred to as </a:t>
            </a:r>
            <a:r>
              <a:rPr lang="en-US" altLang="zh-CN" sz="1400" b="0" dirty="0" smtClean="0"/>
              <a:t>the </a:t>
            </a:r>
            <a:r>
              <a:rPr lang="en-US" altLang="zh-CN" sz="1400" b="0" dirty="0"/>
              <a:t>ISTA) </a:t>
            </a:r>
            <a:r>
              <a:rPr lang="en-US" altLang="zh-CN" sz="1400" b="0" dirty="0" smtClean="0"/>
              <a:t>and the </a:t>
            </a:r>
            <a:r>
              <a:rPr lang="en-US" altLang="zh-CN" sz="1400" b="0" dirty="0"/>
              <a:t>sensing responders (referred to as </a:t>
            </a:r>
            <a:r>
              <a:rPr lang="en-US" altLang="zh-CN" sz="1400" b="0" dirty="0" smtClean="0"/>
              <a:t>the RSTAs) that participate the TBSM are determined.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400" b="0" dirty="0" smtClean="0"/>
              <a:t>In the measurement phase, CSI measurements are performed.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400" b="0" dirty="0" smtClean="0"/>
              <a:t>In the feedback </a:t>
            </a:r>
            <a:r>
              <a:rPr lang="en-US" altLang="zh-CN" sz="1400" b="0" dirty="0" smtClean="0"/>
              <a:t>phase, </a:t>
            </a:r>
            <a:r>
              <a:rPr lang="en-US" altLang="zh-CN" sz="1400" b="0" dirty="0" smtClean="0"/>
              <a:t>if the CSI variation meets the feedback threshold criterion, the sensing responders will send the feedback to the sensing initiator.</a:t>
            </a:r>
          </a:p>
          <a:p>
            <a:pPr indent="342900">
              <a:buFont typeface="Wingdings" panose="05000000000000000000" pitchFamily="2" charset="2"/>
              <a:buChar char="Ø"/>
            </a:pPr>
            <a:endParaRPr lang="en-US" altLang="zh-CN" sz="1400" b="0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March</a:t>
            </a:r>
            <a:r>
              <a:rPr lang="en-US" altLang="zh-CN" dirty="0" smtClean="0"/>
              <a:t> 2021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Yingxiang Sun (Huawei)</a:t>
            </a:r>
            <a:endParaRPr lang="en-US" altLang="zh-CN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029200" y="1828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4609899"/>
            <a:ext cx="5917462" cy="1865514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849313" y="3886200"/>
            <a:ext cx="760888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50" dirty="0" smtClean="0"/>
              <a:t>Note: </a:t>
            </a:r>
            <a:endParaRPr lang="en-US" altLang="zh-CN" sz="1050" dirty="0" smtClean="0"/>
          </a:p>
          <a:p>
            <a:r>
              <a:rPr lang="en-US" altLang="zh-CN" sz="1050" dirty="0" smtClean="0"/>
              <a:t>1. Feedback </a:t>
            </a:r>
            <a:r>
              <a:rPr lang="en-US" altLang="zh-CN" sz="1050" dirty="0"/>
              <a:t>thresholds </a:t>
            </a:r>
            <a:r>
              <a:rPr lang="en-US" altLang="zh-CN" sz="1050" dirty="0" smtClean="0"/>
              <a:t>configuration could be </a:t>
            </a:r>
            <a:r>
              <a:rPr lang="en-US" altLang="zh-CN" sz="1050" dirty="0" smtClean="0"/>
              <a:t>performed </a:t>
            </a:r>
            <a:r>
              <a:rPr lang="en-US" altLang="zh-CN" sz="1050" dirty="0" smtClean="0"/>
              <a:t>in the setup phase by ISMR, or in the measurement phase by NDPA</a:t>
            </a:r>
            <a:r>
              <a:rPr lang="en-US" altLang="zh-CN" sz="1050" dirty="0" smtClean="0"/>
              <a:t>. </a:t>
            </a:r>
          </a:p>
          <a:p>
            <a:r>
              <a:rPr lang="en-US" altLang="zh-CN" sz="1050" dirty="0" smtClean="0"/>
              <a:t>2. The comparison between the current </a:t>
            </a:r>
            <a:r>
              <a:rPr lang="en-US" altLang="zh-CN" sz="1050" dirty="0"/>
              <a:t>measured CSI </a:t>
            </a:r>
            <a:r>
              <a:rPr lang="en-US" altLang="zh-CN" sz="1050" dirty="0" smtClean="0"/>
              <a:t>and </a:t>
            </a:r>
            <a:r>
              <a:rPr lang="en-US" altLang="zh-CN" sz="1050" dirty="0"/>
              <a:t>the previous measured </a:t>
            </a:r>
            <a:r>
              <a:rPr lang="en-US" altLang="zh-CN" sz="1050" dirty="0" smtClean="0"/>
              <a:t>CSI could be performed in the measurement phase, or in the feedback phase. The same goes for the comparison between the CSI variation and the feedback threshold.</a:t>
            </a:r>
            <a:endParaRPr lang="zh-CN" altLang="en-US" sz="1050" dirty="0"/>
          </a:p>
        </p:txBody>
      </p:sp>
    </p:spTree>
    <p:extLst>
      <p:ext uri="{BB962C8B-B14F-4D97-AF65-F5344CB8AC3E}">
        <p14:creationId xmlns:p14="http://schemas.microsoft.com/office/powerpoint/2010/main" val="60731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Setup phase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800" dirty="0" smtClean="0"/>
              <a:t>Initial sensing measurement request (ISMR)</a:t>
            </a:r>
            <a:endParaRPr lang="en-US" altLang="zh-CN" sz="1800" b="0" dirty="0"/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 smtClean="0"/>
              <a:t>A sensing initiator (referred to as an ISTA) regularly sends the ISMR to </a:t>
            </a:r>
            <a:r>
              <a:rPr lang="en-US" altLang="zh-CN" sz="1600" b="0" dirty="0" smtClean="0"/>
              <a:t>the sensing responders </a:t>
            </a:r>
            <a:r>
              <a:rPr lang="en-US" altLang="zh-CN" sz="1600" b="0" dirty="0" smtClean="0"/>
              <a:t>(referred to as </a:t>
            </a:r>
            <a:r>
              <a:rPr lang="en-US" altLang="zh-CN" sz="1600" b="0" dirty="0" smtClean="0"/>
              <a:t>the RSTAs) associated </a:t>
            </a:r>
            <a:r>
              <a:rPr lang="en-US" altLang="zh-CN" sz="1600" b="0" dirty="0"/>
              <a:t>with it </a:t>
            </a:r>
          </a:p>
          <a:p>
            <a:pPr marL="900000" indent="-285750">
              <a:buFont typeface="Times New Roman" panose="02020603050405020304" pitchFamily="18" charset="0"/>
              <a:buChar char="̶"/>
            </a:pPr>
            <a:r>
              <a:rPr lang="en-US" altLang="zh-CN" sz="1600" b="0" dirty="0" smtClean="0"/>
              <a:t>If </a:t>
            </a:r>
            <a:r>
              <a:rPr lang="en-US" altLang="zh-CN" sz="1600" b="0" dirty="0" smtClean="0"/>
              <a:t>a </a:t>
            </a:r>
            <a:r>
              <a:rPr lang="en-US" altLang="zh-CN" sz="1600" b="0" dirty="0" smtClean="0"/>
              <a:t>RSTA is available, then it will response and join the TBSM procedure</a:t>
            </a:r>
          </a:p>
          <a:p>
            <a:pPr marL="900000" indent="-285750">
              <a:buFont typeface="Times New Roman" panose="02020603050405020304" pitchFamily="18" charset="0"/>
              <a:buChar char="̶"/>
            </a:pPr>
            <a:r>
              <a:rPr lang="en-US" altLang="zh-CN" sz="1600" b="0" dirty="0" smtClean="0"/>
              <a:t>Otherwise, </a:t>
            </a:r>
            <a:r>
              <a:rPr lang="en-US" altLang="zh-CN" sz="1600" b="0" dirty="0" smtClean="0"/>
              <a:t>the </a:t>
            </a:r>
            <a:r>
              <a:rPr lang="en-US" altLang="zh-CN" sz="1600" b="0" dirty="0" smtClean="0"/>
              <a:t>RSAT will not response </a:t>
            </a:r>
            <a:r>
              <a:rPr lang="en-US" altLang="zh-CN" sz="1600" b="0" dirty="0"/>
              <a:t>and </a:t>
            </a:r>
            <a:r>
              <a:rPr lang="en-US" altLang="zh-CN" sz="1600" b="0" dirty="0" smtClean="0"/>
              <a:t>will not join </a:t>
            </a:r>
            <a:r>
              <a:rPr lang="en-US" altLang="zh-CN" sz="1600" b="0" dirty="0"/>
              <a:t>the </a:t>
            </a:r>
            <a:r>
              <a:rPr lang="en-US" altLang="zh-CN" sz="1600" b="0" dirty="0" smtClean="0"/>
              <a:t>TBSM </a:t>
            </a:r>
            <a:r>
              <a:rPr lang="en-US" altLang="zh-CN" sz="1600" b="0" dirty="0"/>
              <a:t>procedure</a:t>
            </a:r>
          </a:p>
          <a:p>
            <a:pPr marL="900000" indent="-285750">
              <a:buFont typeface="Times New Roman" panose="02020603050405020304" pitchFamily="18" charset="0"/>
              <a:buChar char="̶"/>
            </a:pPr>
            <a:endParaRPr lang="en-US" altLang="zh-CN" sz="1600" b="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March</a:t>
            </a:r>
            <a:r>
              <a:rPr lang="en-US" altLang="zh-CN" dirty="0" smtClean="0"/>
              <a:t> 2021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6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Yingxiang Sun (Huawei)</a:t>
            </a:r>
            <a:endParaRPr lang="en-US" altLang="zh-CN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029200" y="1828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074" y="4038600"/>
            <a:ext cx="7667851" cy="2417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91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March</a:t>
            </a:r>
            <a:r>
              <a:rPr lang="en-US" altLang="zh-CN" dirty="0" smtClean="0"/>
              <a:t> 2021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7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Yingxiang Sun (Huawei)</a:t>
            </a:r>
            <a:endParaRPr lang="en-US" altLang="zh-CN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029200" y="1828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3" name="内容占位符 2"/>
          <p:cNvSpPr txBox="1">
            <a:spLocks/>
          </p:cNvSpPr>
          <p:nvPr/>
        </p:nvSpPr>
        <p:spPr bwMode="auto">
          <a:xfrm>
            <a:off x="685800" y="1752600"/>
            <a:ext cx="7772400" cy="4343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800" dirty="0"/>
              <a:t>CSI measurement</a:t>
            </a:r>
            <a:endParaRPr lang="en-US" altLang="zh-CN" sz="1800" b="0" dirty="0"/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/>
              <a:t>The ISTA regularly sends NDPAs and NDPs to the associated </a:t>
            </a:r>
            <a:r>
              <a:rPr lang="en-US" altLang="zh-CN" sz="1600" b="0" dirty="0" smtClean="0"/>
              <a:t>RSTAs</a:t>
            </a:r>
            <a:endParaRPr lang="en-US" altLang="zh-CN" sz="1600" b="0" dirty="0"/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 smtClean="0"/>
              <a:t>The RSTAs </a:t>
            </a:r>
            <a:r>
              <a:rPr lang="en-US" altLang="zh-CN" sz="1600" b="0" dirty="0" smtClean="0"/>
              <a:t>perform </a:t>
            </a:r>
            <a:r>
              <a:rPr lang="en-US" altLang="zh-CN" sz="1600" b="0" dirty="0"/>
              <a:t>CSI </a:t>
            </a:r>
            <a:r>
              <a:rPr lang="en-US" altLang="zh-CN" sz="1600" b="0" dirty="0" smtClean="0"/>
              <a:t>measurements </a:t>
            </a:r>
            <a:r>
              <a:rPr lang="en-US" altLang="zh-CN" sz="1600" b="0" dirty="0"/>
              <a:t>after receiving the NDPs sent by the ISTA</a:t>
            </a:r>
          </a:p>
          <a:p>
            <a:pPr marL="720000" indent="-285750">
              <a:buFont typeface="Times New Roman" panose="02020603050405020304" pitchFamily="18" charset="0"/>
              <a:buChar char="̶"/>
            </a:pPr>
            <a:endParaRPr lang="en-US" altLang="zh-CN" sz="1600" b="0" dirty="0"/>
          </a:p>
          <a:p>
            <a:pPr marL="720000" indent="-285750">
              <a:buFont typeface="Times New Roman" panose="02020603050405020304" pitchFamily="18" charset="0"/>
              <a:buChar char="̶"/>
            </a:pPr>
            <a:endParaRPr lang="en-US" altLang="zh-CN" sz="1600" b="0" dirty="0"/>
          </a:p>
          <a:p>
            <a:pPr indent="342900">
              <a:buFont typeface="Wingdings" panose="05000000000000000000" pitchFamily="2" charset="2"/>
              <a:buChar char="Ø"/>
            </a:pPr>
            <a:endParaRPr lang="en-US" altLang="zh-CN" sz="1400" b="0" kern="0" dirty="0" smtClean="0"/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074" y="4038600"/>
            <a:ext cx="7667851" cy="2417334"/>
          </a:xfrm>
          <a:prstGeom prst="rect">
            <a:avLst/>
          </a:prstGeom>
        </p:spPr>
      </p:pic>
      <p:sp>
        <p:nvSpPr>
          <p:cNvPr id="16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Measurement phase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42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 bwMode="auto">
          <a:xfrm>
            <a:off x="5334000" y="1770359"/>
            <a:ext cx="3526458" cy="1956568"/>
          </a:xfrm>
          <a:prstGeom prst="rect">
            <a:avLst/>
          </a:prstGeom>
          <a:solidFill>
            <a:schemeClr val="accent3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1" y="1722990"/>
            <a:ext cx="4691490" cy="216321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altLang="zh-CN" sz="1400" dirty="0" smtClean="0"/>
              <a:t>Feedback criterion</a:t>
            </a:r>
            <a:endParaRPr lang="en-US" altLang="zh-CN" sz="1400" b="0" dirty="0"/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200" b="0" dirty="0" smtClean="0"/>
              <a:t>The feedback criterion could be </a:t>
            </a:r>
            <a:r>
              <a:rPr lang="el-GR" altLang="zh-CN" sz="1200" b="0" dirty="0" smtClean="0"/>
              <a:t>Δ</a:t>
            </a:r>
            <a:r>
              <a:rPr lang="en-US" altLang="zh-CN" sz="1200" b="0" baseline="-25000" dirty="0"/>
              <a:t>CSI</a:t>
            </a:r>
            <a:r>
              <a:rPr lang="en-US" altLang="zh-CN" sz="1200" b="0" dirty="0" smtClean="0"/>
              <a:t> </a:t>
            </a:r>
            <a:r>
              <a:rPr lang="en-US" altLang="zh-CN" sz="1200" b="0" dirty="0"/>
              <a:t>≥ </a:t>
            </a:r>
            <a:r>
              <a:rPr lang="ja-JP" altLang="zh-CN" sz="1200" b="0" dirty="0" smtClean="0"/>
              <a:t>Δ</a:t>
            </a:r>
            <a:r>
              <a:rPr lang="en-US" altLang="zh-CN" sz="1200" b="0" baseline="-25000" dirty="0" err="1"/>
              <a:t>CSI_th</a:t>
            </a:r>
            <a:r>
              <a:rPr lang="en-US" altLang="zh-CN" sz="1200" b="0" baseline="-25000" dirty="0"/>
              <a:t> </a:t>
            </a:r>
            <a:r>
              <a:rPr lang="en-US" altLang="zh-CN" sz="1200" b="0" dirty="0" smtClean="0"/>
              <a:t>or </a:t>
            </a:r>
            <a:r>
              <a:rPr lang="el-GR" altLang="zh-CN" sz="1200" b="0" dirty="0"/>
              <a:t>Δ</a:t>
            </a:r>
            <a:r>
              <a:rPr lang="en-US" altLang="zh-CN" sz="1200" b="0" baseline="-25000" dirty="0"/>
              <a:t>CSI</a:t>
            </a:r>
            <a:r>
              <a:rPr lang="en-US" altLang="zh-CN" sz="1200" b="0" dirty="0"/>
              <a:t> ≤</a:t>
            </a:r>
            <a:r>
              <a:rPr lang="ja-JP" altLang="zh-CN" sz="1200" b="0" dirty="0" smtClean="0"/>
              <a:t>Δ</a:t>
            </a:r>
            <a:r>
              <a:rPr lang="en-US" altLang="zh-CN" sz="1200" b="0" baseline="-25000" dirty="0" err="1" smtClean="0"/>
              <a:t>CSI_th</a:t>
            </a:r>
            <a:r>
              <a:rPr lang="en-US" altLang="zh-CN" sz="1200" b="0" dirty="0" smtClean="0"/>
              <a:t>, depending on the </a:t>
            </a:r>
            <a:r>
              <a:rPr lang="en-US" altLang="zh-CN" sz="1200" b="0" dirty="0" smtClean="0"/>
              <a:t>measurement </a:t>
            </a:r>
            <a:r>
              <a:rPr lang="en-US" altLang="zh-CN" sz="1200" b="0" dirty="0" smtClean="0"/>
              <a:t>that quantitatively </a:t>
            </a:r>
            <a:r>
              <a:rPr lang="en-US" altLang="zh-CN" sz="1200" b="0" dirty="0"/>
              <a:t>evaluate</a:t>
            </a:r>
            <a:r>
              <a:rPr lang="en-US" altLang="zh-CN" sz="1200" b="0" dirty="0" smtClean="0"/>
              <a:t> </a:t>
            </a:r>
            <a:r>
              <a:rPr lang="el-GR" altLang="zh-CN" sz="1200" b="0" dirty="0"/>
              <a:t>Δ</a:t>
            </a:r>
            <a:r>
              <a:rPr lang="en-US" altLang="zh-CN" sz="1200" b="0" baseline="-25000" dirty="0" smtClean="0"/>
              <a:t>CSI</a:t>
            </a:r>
            <a:r>
              <a:rPr lang="en-US" altLang="zh-CN" sz="1200" b="0" dirty="0" smtClean="0"/>
              <a:t>, </a:t>
            </a:r>
            <a:r>
              <a:rPr lang="en-US" altLang="zh-CN" sz="1200" b="0" dirty="0"/>
              <a:t>where the CSI variation </a:t>
            </a:r>
            <a:r>
              <a:rPr lang="el-GR" altLang="zh-CN" sz="1200" b="0" dirty="0"/>
              <a:t>Δ</a:t>
            </a:r>
            <a:r>
              <a:rPr lang="en-US" altLang="zh-CN" sz="1200" b="0" baseline="-25000" dirty="0"/>
              <a:t>CSI</a:t>
            </a:r>
            <a:r>
              <a:rPr lang="en-US" altLang="zh-CN" sz="1200" b="0" dirty="0"/>
              <a:t> is the difference between the current CSI and the previous </a:t>
            </a:r>
            <a:r>
              <a:rPr lang="en-US" altLang="zh-CN" sz="1200" b="0" dirty="0" smtClean="0"/>
              <a:t>CSI, </a:t>
            </a:r>
            <a:r>
              <a:rPr lang="ja-JP" altLang="zh-CN" sz="1200" b="0" dirty="0"/>
              <a:t>Δ</a:t>
            </a:r>
            <a:r>
              <a:rPr lang="en-US" altLang="zh-CN" sz="1200" b="0" baseline="-25000" dirty="0" err="1"/>
              <a:t>CSI_th</a:t>
            </a:r>
            <a:r>
              <a:rPr lang="en-US" altLang="zh-CN" sz="1200" b="0" dirty="0"/>
              <a:t> </a:t>
            </a:r>
            <a:r>
              <a:rPr lang="en-US" altLang="zh-CN" sz="1200" b="0" dirty="0" smtClean="0"/>
              <a:t>is the </a:t>
            </a:r>
            <a:r>
              <a:rPr lang="en-US" altLang="zh-CN" sz="1200" b="0" dirty="0"/>
              <a:t>threshold </a:t>
            </a:r>
            <a:r>
              <a:rPr lang="en-US" altLang="zh-CN" sz="1200" b="0" dirty="0" smtClean="0"/>
              <a:t>of the </a:t>
            </a:r>
            <a:r>
              <a:rPr lang="en-US" altLang="zh-CN" sz="1200" b="0" dirty="0"/>
              <a:t>CSI </a:t>
            </a:r>
            <a:r>
              <a:rPr lang="en-US" altLang="zh-CN" sz="1200" b="0" dirty="0" smtClean="0"/>
              <a:t>variation.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200" b="0" dirty="0" smtClean="0"/>
              <a:t>For example, </a:t>
            </a:r>
            <a:r>
              <a:rPr lang="el-GR" altLang="zh-CN" sz="1200" b="0" dirty="0" smtClean="0"/>
              <a:t>Δ</a:t>
            </a:r>
            <a:r>
              <a:rPr lang="en-US" altLang="zh-CN" sz="1200" b="0" baseline="-25000" dirty="0"/>
              <a:t>CSI</a:t>
            </a:r>
            <a:r>
              <a:rPr lang="en-US" altLang="zh-CN" sz="1200" b="0" dirty="0" smtClean="0"/>
              <a:t> could </a:t>
            </a:r>
            <a:r>
              <a:rPr lang="en-US" altLang="zh-CN" sz="1200" b="0" dirty="0"/>
              <a:t>be </a:t>
            </a:r>
            <a:r>
              <a:rPr lang="en-US" altLang="zh-CN" sz="1200" b="0" dirty="0" smtClean="0"/>
              <a:t>evaluated by time-reversal </a:t>
            </a:r>
            <a:r>
              <a:rPr lang="en-US" altLang="zh-CN" sz="1200" b="0" dirty="0"/>
              <a:t>resonating strength (TRRS) </a:t>
            </a:r>
            <a:r>
              <a:rPr lang="en-US" altLang="zh-CN" sz="1200" b="0" dirty="0" smtClean="0"/>
              <a:t>[5]. The TRSS is more </a:t>
            </a:r>
            <a:r>
              <a:rPr lang="en-US" altLang="zh-CN" sz="1200" b="0" dirty="0"/>
              <a:t>robust compared to conventional correlation </a:t>
            </a:r>
            <a:r>
              <a:rPr lang="en-US" altLang="zh-CN" sz="1200" b="0" dirty="0" smtClean="0"/>
              <a:t>coefficients, since it takes </a:t>
            </a:r>
            <a:r>
              <a:rPr lang="en-US" altLang="zh-CN" sz="1200" b="0" dirty="0"/>
              <a:t>the maximum </a:t>
            </a:r>
            <a:r>
              <a:rPr lang="en-US" altLang="zh-CN" sz="1200" b="0" dirty="0" smtClean="0"/>
              <a:t>value of the correlation </a:t>
            </a:r>
            <a:r>
              <a:rPr lang="en-US" altLang="zh-CN" sz="1200" b="0" dirty="0" smtClean="0"/>
              <a:t>coefficients.</a:t>
            </a:r>
            <a:endParaRPr lang="en-US" altLang="zh-CN" sz="1200" b="0" dirty="0" smtClean="0"/>
          </a:p>
          <a:p>
            <a:pPr marL="720000" indent="-285750">
              <a:buFont typeface="Times New Roman" panose="02020603050405020304" pitchFamily="18" charset="0"/>
              <a:buChar char="̶"/>
            </a:pPr>
            <a:endParaRPr lang="en-US" altLang="zh-CN" sz="1200" b="0" dirty="0" smtClean="0"/>
          </a:p>
          <a:p>
            <a:pPr marL="720000" indent="-285750">
              <a:buFont typeface="Times New Roman" panose="02020603050405020304" pitchFamily="18" charset="0"/>
              <a:buChar char="̶"/>
            </a:pPr>
            <a:endParaRPr lang="en-US" altLang="zh-CN" sz="1800" b="0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March</a:t>
            </a:r>
            <a:r>
              <a:rPr lang="en-US" altLang="zh-CN" dirty="0" smtClean="0"/>
              <a:t> 2021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8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Yingxiang Sun (Huawei)</a:t>
            </a:r>
            <a:endParaRPr lang="en-US" altLang="zh-CN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029200" y="1828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721380" y="3733800"/>
            <a:ext cx="796541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b="1" dirty="0" smtClean="0"/>
              <a:t>Note</a:t>
            </a:r>
            <a:r>
              <a:rPr lang="zh-CN" altLang="en-US" sz="1000" dirty="0" smtClean="0"/>
              <a:t>：</a:t>
            </a:r>
            <a:r>
              <a:rPr lang="en-US" altLang="zh-CN" sz="1000" dirty="0" smtClean="0"/>
              <a:t>Two optional thresholds could also be set as feedback </a:t>
            </a:r>
            <a:r>
              <a:rPr lang="en-US" altLang="zh-CN" sz="1000" dirty="0" smtClean="0"/>
              <a:t>criterion:</a:t>
            </a:r>
            <a:endParaRPr lang="en-US" altLang="zh-CN" sz="1000" dirty="0" smtClean="0"/>
          </a:p>
          <a:p>
            <a:r>
              <a:rPr lang="en-US" altLang="zh-CN" sz="1000" dirty="0" smtClean="0"/>
              <a:t>1. The </a:t>
            </a:r>
            <a:r>
              <a:rPr lang="en-US" altLang="zh-CN" sz="1000" dirty="0" smtClean="0"/>
              <a:t>threshold </a:t>
            </a:r>
            <a:r>
              <a:rPr lang="en-US" altLang="zh-CN" sz="1000" dirty="0"/>
              <a:t>of the number of channel changes </a:t>
            </a:r>
            <a:r>
              <a:rPr lang="en-US" altLang="zh-CN" sz="1000" dirty="0" err="1" smtClean="0"/>
              <a:t>N</a:t>
            </a:r>
            <a:r>
              <a:rPr lang="en-US" altLang="zh-CN" sz="1000" baseline="-25000" dirty="0" err="1" smtClean="0"/>
              <a:t>ch_th</a:t>
            </a:r>
            <a:r>
              <a:rPr lang="en-US" altLang="zh-CN" sz="1000" dirty="0" smtClean="0"/>
              <a:t> :</a:t>
            </a:r>
            <a:r>
              <a:rPr lang="en-US" altLang="zh-CN" sz="1000" dirty="0"/>
              <a:t> </a:t>
            </a:r>
            <a:r>
              <a:rPr lang="en-US" altLang="zh-CN" sz="1000" dirty="0"/>
              <a:t>we may hope a RSTA send the measurement results </a:t>
            </a:r>
            <a:r>
              <a:rPr lang="en-US" altLang="zh-CN" sz="1000" dirty="0" smtClean="0"/>
              <a:t>from </a:t>
            </a:r>
            <a:r>
              <a:rPr lang="en-US" altLang="zh-CN" sz="1000" dirty="0"/>
              <a:t>multiple channel changes at one </a:t>
            </a:r>
            <a:r>
              <a:rPr lang="en-US" altLang="zh-CN" sz="1000" dirty="0" smtClean="0"/>
              <a:t>time, the threshold </a:t>
            </a:r>
            <a:r>
              <a:rPr lang="en-US" altLang="zh-CN" sz="1000" dirty="0" smtClean="0"/>
              <a:t>can </a:t>
            </a:r>
            <a:r>
              <a:rPr lang="en-US" altLang="zh-CN" sz="1000" dirty="0" smtClean="0"/>
              <a:t>adjust </a:t>
            </a:r>
            <a:r>
              <a:rPr lang="en-US" altLang="zh-CN" sz="1000" dirty="0"/>
              <a:t>how often </a:t>
            </a:r>
            <a:r>
              <a:rPr lang="en-US" altLang="zh-CN" sz="1000" dirty="0" smtClean="0"/>
              <a:t>the feedback happens.</a:t>
            </a:r>
            <a:endParaRPr lang="en-US" altLang="zh-CN" sz="1000" dirty="0" smtClean="0"/>
          </a:p>
          <a:p>
            <a:r>
              <a:rPr lang="en-US" altLang="zh-CN" sz="1000" dirty="0" smtClean="0"/>
              <a:t>2. The </a:t>
            </a:r>
            <a:r>
              <a:rPr lang="en-US" altLang="zh-CN" sz="1000" dirty="0" smtClean="0"/>
              <a:t>threshold </a:t>
            </a:r>
            <a:r>
              <a:rPr lang="en-US" altLang="zh-CN" sz="1000" dirty="0"/>
              <a:t>of the number of channel measurement </a:t>
            </a:r>
            <a:r>
              <a:rPr lang="en-US" altLang="zh-CN" sz="1000" dirty="0" err="1" smtClean="0"/>
              <a:t>N</a:t>
            </a:r>
            <a:r>
              <a:rPr lang="en-US" altLang="zh-CN" sz="1000" baseline="-25000" dirty="0" err="1" smtClean="0"/>
              <a:t>mea_th</a:t>
            </a:r>
            <a:r>
              <a:rPr lang="en-US" altLang="zh-CN" sz="1000" dirty="0"/>
              <a:t> : </a:t>
            </a:r>
            <a:r>
              <a:rPr lang="en-US" altLang="zh-CN" sz="1000" dirty="0"/>
              <a:t>enables regularly </a:t>
            </a:r>
            <a:r>
              <a:rPr lang="en-US" altLang="zh-CN" sz="1000" dirty="0"/>
              <a:t>feedback in a period of time regardless of </a:t>
            </a:r>
            <a:r>
              <a:rPr lang="en-US" altLang="zh-CN" sz="1000" dirty="0" smtClean="0"/>
              <a:t>the </a:t>
            </a:r>
            <a:r>
              <a:rPr lang="en-US" altLang="zh-CN" sz="1000" dirty="0"/>
              <a:t>feedback </a:t>
            </a:r>
            <a:r>
              <a:rPr lang="en-US" altLang="zh-CN" sz="1000" dirty="0" smtClean="0"/>
              <a:t>criterion satisfied, the threshold </a:t>
            </a:r>
            <a:r>
              <a:rPr lang="en-US" altLang="zh-CN" sz="1000" dirty="0" smtClean="0"/>
              <a:t>can help to avoid </a:t>
            </a:r>
            <a:r>
              <a:rPr lang="en-US" altLang="zh-CN" sz="1000" dirty="0"/>
              <a:t>the case that no response in a long period of </a:t>
            </a:r>
            <a:r>
              <a:rPr lang="en-US" altLang="zh-CN" sz="1000" dirty="0" smtClean="0"/>
              <a:t>time.</a:t>
            </a:r>
            <a:endParaRPr lang="en-US" altLang="zh-CN" sz="1000" dirty="0">
              <a:solidFill>
                <a:srgbClr val="FF0000"/>
              </a:solidFill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3496" y="1788939"/>
            <a:ext cx="3455815" cy="1923766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9860" y="4572000"/>
            <a:ext cx="6146340" cy="1937669"/>
          </a:xfrm>
          <a:prstGeom prst="rect">
            <a:avLst/>
          </a:prstGeom>
        </p:spPr>
      </p:pic>
      <p:sp>
        <p:nvSpPr>
          <p:cNvPr id="16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Feedback </a:t>
            </a:r>
            <a:r>
              <a:rPr lang="en-US" altLang="zh-CN" dirty="0">
                <a:solidFill>
                  <a:schemeClr val="tx1"/>
                </a:solidFill>
              </a:rPr>
              <a:t>phase </a:t>
            </a:r>
            <a:r>
              <a:rPr lang="en-US" altLang="zh-CN" dirty="0" smtClean="0">
                <a:solidFill>
                  <a:schemeClr val="tx1"/>
                </a:solidFill>
              </a:rPr>
              <a:t>(1/3)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87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Feedback </a:t>
            </a:r>
            <a:r>
              <a:rPr lang="en-US" altLang="zh-CN" dirty="0"/>
              <a:t>phase </a:t>
            </a:r>
            <a:r>
              <a:rPr lang="en-US" altLang="zh-CN" dirty="0" smtClean="0"/>
              <a:t>(2/3)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altLang="zh-CN" sz="1600" dirty="0" smtClean="0"/>
              <a:t>Feedback request</a:t>
            </a:r>
            <a:endParaRPr lang="en-US" altLang="zh-CN" sz="1600" b="0" dirty="0"/>
          </a:p>
          <a:p>
            <a:pPr indent="342900" algn="just">
              <a:buFont typeface="Wingdings" panose="05000000000000000000" pitchFamily="2" charset="2"/>
              <a:buChar char="Ø"/>
            </a:pPr>
            <a:r>
              <a:rPr lang="en-US" altLang="zh-CN" sz="1400" b="0" dirty="0"/>
              <a:t>The ISTA </a:t>
            </a:r>
            <a:r>
              <a:rPr lang="en-US" altLang="zh-CN" sz="1400" b="0" dirty="0" smtClean="0"/>
              <a:t>regularly </a:t>
            </a:r>
            <a:r>
              <a:rPr lang="en-US" altLang="zh-CN" sz="1400" b="0" dirty="0"/>
              <a:t>sends </a:t>
            </a:r>
            <a:r>
              <a:rPr lang="en-US" altLang="zh-CN" sz="1400" b="0" dirty="0" smtClean="0"/>
              <a:t>feedback requests </a:t>
            </a:r>
            <a:r>
              <a:rPr lang="en-US" altLang="zh-CN" sz="1400" b="0" dirty="0"/>
              <a:t>to the </a:t>
            </a:r>
            <a:r>
              <a:rPr lang="en-US" altLang="zh-CN" sz="1400" b="0" dirty="0" smtClean="0"/>
              <a:t>RSTAs. The </a:t>
            </a:r>
            <a:r>
              <a:rPr lang="en-US" altLang="zh-CN" sz="1400" b="0" dirty="0"/>
              <a:t>RSTAs </a:t>
            </a:r>
            <a:r>
              <a:rPr lang="en-US" altLang="zh-CN" sz="1400" b="0" dirty="0" smtClean="0"/>
              <a:t>will </a:t>
            </a:r>
            <a:r>
              <a:rPr lang="en-US" altLang="zh-CN" sz="1400" b="0" dirty="0" smtClean="0"/>
              <a:t>check </a:t>
            </a:r>
            <a:r>
              <a:rPr lang="en-US" altLang="zh-CN" sz="1400" b="0" dirty="0" smtClean="0"/>
              <a:t>if the feedback criterion is met, then decide </a:t>
            </a:r>
            <a:r>
              <a:rPr lang="en-US" altLang="zh-CN" sz="1400" b="0" dirty="0"/>
              <a:t>if </a:t>
            </a:r>
            <a:r>
              <a:rPr lang="en-US" altLang="zh-CN" sz="1400" b="0" dirty="0" smtClean="0"/>
              <a:t>perform </a:t>
            </a:r>
            <a:r>
              <a:rPr lang="en-US" altLang="zh-CN" sz="1400" b="0" dirty="0"/>
              <a:t>feedback.</a:t>
            </a:r>
            <a:endParaRPr lang="en-US" altLang="zh-CN" sz="1400" b="0" dirty="0" smtClean="0"/>
          </a:p>
          <a:p>
            <a:pPr marL="900000" indent="-285750" algn="just">
              <a:buFont typeface="Times New Roman" panose="02020603050405020304" pitchFamily="18" charset="0"/>
              <a:buChar char="̶"/>
            </a:pPr>
            <a:r>
              <a:rPr lang="en-US" altLang="zh-CN" sz="1400" b="0" dirty="0" smtClean="0"/>
              <a:t>The current </a:t>
            </a:r>
            <a:r>
              <a:rPr lang="en-US" altLang="zh-CN" sz="1400" b="0" dirty="0" smtClean="0"/>
              <a:t>measured CSI </a:t>
            </a:r>
            <a:r>
              <a:rPr lang="en-US" altLang="zh-CN" sz="1400" b="0" dirty="0" smtClean="0"/>
              <a:t>would be </a:t>
            </a:r>
            <a:r>
              <a:rPr lang="en-US" altLang="zh-CN" sz="1400" b="0" dirty="0" smtClean="0"/>
              <a:t>stored to compare </a:t>
            </a:r>
            <a:r>
              <a:rPr lang="en-US" altLang="zh-CN" sz="1400" b="0" dirty="0"/>
              <a:t>with the result of CSI measurement </a:t>
            </a:r>
            <a:r>
              <a:rPr lang="en-US" altLang="zh-CN" sz="1400" b="0" dirty="0" smtClean="0"/>
              <a:t>performed </a:t>
            </a:r>
            <a:r>
              <a:rPr lang="en-US" altLang="zh-CN" sz="1400" b="0" dirty="0"/>
              <a:t>next </a:t>
            </a:r>
            <a:r>
              <a:rPr lang="en-US" altLang="zh-CN" sz="1400" b="0" dirty="0" smtClean="0"/>
              <a:t>time.</a:t>
            </a:r>
          </a:p>
          <a:p>
            <a:pPr marL="900000" indent="-285750" algn="just">
              <a:buFont typeface="Times New Roman" panose="02020603050405020304" pitchFamily="18" charset="0"/>
              <a:buChar char="̶"/>
            </a:pPr>
            <a:r>
              <a:rPr lang="en-US" altLang="zh-CN" sz="1400" b="0" dirty="0" smtClean="0"/>
              <a:t>Some </a:t>
            </a:r>
            <a:r>
              <a:rPr lang="en-US" altLang="zh-CN" sz="1400" b="0" dirty="0" smtClean="0"/>
              <a:t>other information could </a:t>
            </a:r>
            <a:r>
              <a:rPr lang="en-US" altLang="zh-CN" sz="1400" b="0" dirty="0"/>
              <a:t>be stored depending on </a:t>
            </a:r>
            <a:r>
              <a:rPr lang="en-US" altLang="zh-CN" sz="1400" b="0" dirty="0" smtClean="0"/>
              <a:t>need, e.g., the final result(referred to the </a:t>
            </a:r>
            <a:r>
              <a:rPr lang="en-US" altLang="zh-CN" sz="1400" b="0" dirty="0"/>
              <a:t>final information that need to know, such as range, velocity, angle, </a:t>
            </a:r>
            <a:r>
              <a:rPr lang="en-US" altLang="zh-CN" sz="1400" b="0" dirty="0" smtClean="0"/>
              <a:t>and etc</a:t>
            </a:r>
            <a:r>
              <a:rPr lang="en-US" altLang="zh-CN" sz="1400" b="0" dirty="0"/>
              <a:t>.), </a:t>
            </a:r>
            <a:r>
              <a:rPr lang="en-US" altLang="zh-CN" sz="1400" b="0" dirty="0" smtClean="0"/>
              <a:t>the </a:t>
            </a:r>
            <a:r>
              <a:rPr lang="en-US" altLang="zh-CN" sz="1400" b="0" dirty="0"/>
              <a:t>compressed </a:t>
            </a:r>
            <a:r>
              <a:rPr lang="en-US" altLang="zh-CN" sz="1400" b="0" dirty="0" smtClean="0"/>
              <a:t>CSI (might be the compressed beamforming feedback matrix or the compressed matrix by other compressing methods), and etc.</a:t>
            </a:r>
          </a:p>
          <a:p>
            <a:pPr marL="900000" indent="-285750" algn="just">
              <a:buFont typeface="Times New Roman" panose="02020603050405020304" pitchFamily="18" charset="0"/>
              <a:buChar char="̶"/>
            </a:pPr>
            <a:r>
              <a:rPr lang="en-US" altLang="zh-CN" sz="1400" b="0" dirty="0" smtClean="0"/>
              <a:t>The RSTAs would feed back the NDP or the CSI or the compressed CSI or the final result.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altLang="zh-CN" sz="1800" dirty="0" smtClean="0"/>
          </a:p>
          <a:p>
            <a:pPr indent="342900" algn="just">
              <a:buFont typeface="Wingdings" panose="05000000000000000000" pitchFamily="2" charset="2"/>
              <a:buChar char="Ø"/>
            </a:pPr>
            <a:endParaRPr lang="en-US" altLang="zh-CN" sz="1600" b="0" dirty="0" smtClean="0"/>
          </a:p>
          <a:p>
            <a:pPr indent="342900" algn="just">
              <a:buFont typeface="Wingdings" panose="05000000000000000000" pitchFamily="2" charset="2"/>
              <a:buChar char="Ø"/>
            </a:pPr>
            <a:endParaRPr lang="en-US" altLang="zh-CN" sz="1600" b="0" dirty="0" smtClean="0"/>
          </a:p>
          <a:p>
            <a:pPr indent="0" algn="just">
              <a:buNone/>
            </a:pPr>
            <a:endParaRPr lang="en-US" altLang="zh-CN" sz="1600" b="0" dirty="0" smtClean="0"/>
          </a:p>
          <a:p>
            <a:pPr indent="342900" algn="just">
              <a:buFont typeface="Wingdings" panose="05000000000000000000" pitchFamily="2" charset="2"/>
              <a:buChar char="Ø"/>
            </a:pPr>
            <a:endParaRPr lang="en-US" altLang="zh-CN" sz="1600" b="0" dirty="0"/>
          </a:p>
          <a:p>
            <a:pPr indent="342900" algn="just">
              <a:buFont typeface="Wingdings" panose="05000000000000000000" pitchFamily="2" charset="2"/>
              <a:buChar char="Ø"/>
            </a:pPr>
            <a:endParaRPr lang="en-US" altLang="zh-CN" sz="2000" b="0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March</a:t>
            </a:r>
            <a:r>
              <a:rPr lang="en-US" altLang="zh-CN" dirty="0" smtClean="0"/>
              <a:t> 2021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9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Yingxiang Sun (Huawei)</a:t>
            </a:r>
            <a:endParaRPr lang="en-US" altLang="zh-CN" dirty="0"/>
          </a:p>
        </p:txBody>
      </p:sp>
      <p:sp>
        <p:nvSpPr>
          <p:cNvPr id="10" name="矩形 9"/>
          <p:cNvSpPr/>
          <p:nvPr/>
        </p:nvSpPr>
        <p:spPr>
          <a:xfrm>
            <a:off x="696912" y="4191000"/>
            <a:ext cx="7872927" cy="24622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sz="1000" b="1" dirty="0" smtClean="0"/>
              <a:t>Note</a:t>
            </a:r>
            <a:r>
              <a:rPr lang="zh-CN" altLang="en-US" sz="1000" dirty="0" smtClean="0"/>
              <a:t>：</a:t>
            </a:r>
            <a:r>
              <a:rPr lang="en-US" altLang="zh-CN" sz="1000" dirty="0" smtClean="0"/>
              <a:t>The type of feedback shall be decided by the initiator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9860" y="4572000"/>
            <a:ext cx="6146340" cy="1937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9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92051</TotalTime>
  <Words>1392</Words>
  <Application>Microsoft Office PowerPoint</Application>
  <PresentationFormat>全屏显示(4:3)</PresentationFormat>
  <Paragraphs>175</Paragraphs>
  <Slides>14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0" baseType="lpstr">
      <vt:lpstr>ＭＳ Ｐゴシック</vt:lpstr>
      <vt:lpstr>ＭＳ Ｐゴシック</vt:lpstr>
      <vt:lpstr>Arial</vt:lpstr>
      <vt:lpstr>Times New Roman</vt:lpstr>
      <vt:lpstr>Wingdings</vt:lpstr>
      <vt:lpstr>802-11-Submission</vt:lpstr>
      <vt:lpstr>Threshold based sensing measurement</vt:lpstr>
      <vt:lpstr>Abstract</vt:lpstr>
      <vt:lpstr>Outline</vt:lpstr>
      <vt:lpstr>Background of WLAN sensing</vt:lpstr>
      <vt:lpstr>Threshold based sensing measurement (TBSM) procedure</vt:lpstr>
      <vt:lpstr>Setup phase</vt:lpstr>
      <vt:lpstr>Measurement phase</vt:lpstr>
      <vt:lpstr>Feedback phase (1/3)</vt:lpstr>
      <vt:lpstr>Feedback phase (2/3)</vt:lpstr>
      <vt:lpstr>Feedback phase (3/3)</vt:lpstr>
      <vt:lpstr>Threshold based sensing measurement (TBSM) Benefits</vt:lpstr>
      <vt:lpstr>Summary </vt:lpstr>
      <vt:lpstr>References</vt:lpstr>
      <vt:lpstr>Straw Poll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Usage models for Wi-Fi sensing</dc:title>
  <dc:creator>Alecsander Eitan</dc:creator>
  <cp:lastModifiedBy>sunyingxiang</cp:lastModifiedBy>
  <cp:revision>1443</cp:revision>
  <cp:lastPrinted>1998-02-10T13:28:06Z</cp:lastPrinted>
  <dcterms:created xsi:type="dcterms:W3CDTF">2007-04-17T18:10:23Z</dcterms:created>
  <dcterms:modified xsi:type="dcterms:W3CDTF">2021-03-12T09:26:40Z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2015_ms_pID_725343">
    <vt:lpwstr>(3)grMC9YBPGUwfcpAbJzB+n761LV1Dy/Tysffit1hDSdZnU9Fu1x1gPmlj+nAHejIg+rZbWIYd
IhXqm5jfUnjnHJS5K052FRoJbxctDWM+8fxPhZNwFCQWBGlB4GmuwBeOgMAeHkQUlSrnHJIs
4ROk0N28kWm6AY7kT13vUcv0Em8bZdl7bCQaNTWPmEMcRHOfESnQ6S1bkXs51hBG63yVQeKJ
jC7FOMYa7jEkm9KLX6</vt:lpwstr>
  </property>
  <property fmtid="{D5CDD505-2E9C-101B-9397-08002B2CF9AE}" pid="10" name="_2015_ms_pID_7253431">
    <vt:lpwstr>YBFABCwyE5prFA4vQZYXd/IJKvNwaAEvsIIi4JpxYQXum1UkDQUkPm
lcKqCu2CSefcQ+29fo7JOuna2lsYjxrvB6m2viR8dLKGKuizI9wrNbk6A1WIpjaE+hgljRyj
1VRFc6XWC0jNlYY8W/BgwP7/OguiBGP8fvIJqQWDg4C4NOK+J5NGgQBIHmtSUyhrINpwVD16
yEZqQO8psjuTgRZZl1I8HljIYW/aksHijFSm</vt:lpwstr>
  </property>
  <property fmtid="{D5CDD505-2E9C-101B-9397-08002B2CF9AE}" pid="11" name="_2015_ms_pID_7253432">
    <vt:lpwstr>gO2FUV3tldrNnAPS4XPWMmY=</vt:lpwstr>
  </property>
  <property fmtid="{D5CDD505-2E9C-101B-9397-08002B2CF9AE}" pid="12" name="TitusGUID">
    <vt:lpwstr>1db17ed3-f4e5-400c-a0d1-374d2dc85d39</vt:lpwstr>
  </property>
  <property fmtid="{D5CDD505-2E9C-101B-9397-08002B2CF9AE}" pid="13" name="CTP_TimeStamp">
    <vt:lpwstr>2019-04-02 22:00:45Z</vt:lpwstr>
  </property>
  <property fmtid="{D5CDD505-2E9C-101B-9397-08002B2CF9AE}" pid="14" name="CTP_BU">
    <vt:lpwstr>NA</vt:lpwstr>
  </property>
  <property fmtid="{D5CDD505-2E9C-101B-9397-08002B2CF9AE}" pid="15" name="CTP_IDSID">
    <vt:lpwstr>NA</vt:lpwstr>
  </property>
  <property fmtid="{D5CDD505-2E9C-101B-9397-08002B2CF9AE}" pid="16" name="CTP_WWID">
    <vt:lpwstr>NA</vt:lpwstr>
  </property>
  <property fmtid="{D5CDD505-2E9C-101B-9397-08002B2CF9AE}" pid="17" name="CTPClassification">
    <vt:lpwstr>CTP_NT</vt:lpwstr>
  </property>
  <property fmtid="{D5CDD505-2E9C-101B-9397-08002B2CF9AE}" pid="18" name="_NewReviewCycle">
    <vt:lpwstr/>
  </property>
  <property fmtid="{D5CDD505-2E9C-101B-9397-08002B2CF9AE}" pid="19" name="_readonly">
    <vt:lpwstr/>
  </property>
  <property fmtid="{D5CDD505-2E9C-101B-9397-08002B2CF9AE}" pid="20" name="_change">
    <vt:lpwstr/>
  </property>
  <property fmtid="{D5CDD505-2E9C-101B-9397-08002B2CF9AE}" pid="21" name="_full-control">
    <vt:lpwstr/>
  </property>
  <property fmtid="{D5CDD505-2E9C-101B-9397-08002B2CF9AE}" pid="22" name="sflag">
    <vt:lpwstr>1613610059</vt:lpwstr>
  </property>
</Properties>
</file>