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93" r:id="rId3"/>
    <p:sldId id="555" r:id="rId4"/>
    <p:sldId id="556" r:id="rId5"/>
    <p:sldId id="563" r:id="rId6"/>
    <p:sldId id="570" r:id="rId7"/>
    <p:sldId id="577" r:id="rId8"/>
    <p:sldId id="569" r:id="rId9"/>
    <p:sldId id="559" r:id="rId10"/>
    <p:sldId id="562" r:id="rId11"/>
    <p:sldId id="575" r:id="rId12"/>
    <p:sldId id="542" r:id="rId13"/>
    <p:sldId id="551" r:id="rId14"/>
    <p:sldId id="568" r:id="rId15"/>
    <p:sldId id="57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41"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198" autoAdjust="0"/>
  </p:normalViewPr>
  <p:slideViewPr>
    <p:cSldViewPr>
      <p:cViewPr varScale="1">
        <p:scale>
          <a:sx n="116" d="100"/>
          <a:sy n="116" d="100"/>
        </p:scale>
        <p:origin x="1446"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202" y="111"/>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293594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4111660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12</a:t>
            </a:fld>
            <a:endParaRPr lang="en-US" altLang="zh-CN"/>
          </a:p>
        </p:txBody>
      </p:sp>
    </p:spTree>
    <p:extLst>
      <p:ext uri="{BB962C8B-B14F-4D97-AF65-F5344CB8AC3E}">
        <p14:creationId xmlns:p14="http://schemas.microsoft.com/office/powerpoint/2010/main" val="4243568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13</a:t>
            </a:fld>
            <a:endParaRPr lang="en-US" altLang="zh-CN"/>
          </a:p>
        </p:txBody>
      </p:sp>
    </p:spTree>
    <p:extLst>
      <p:ext uri="{BB962C8B-B14F-4D97-AF65-F5344CB8AC3E}">
        <p14:creationId xmlns:p14="http://schemas.microsoft.com/office/powerpoint/2010/main" val="307673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ltLang="zh-CN" dirty="0" smtClean="0"/>
              <a:t>March</a:t>
            </a:r>
            <a:r>
              <a:rPr lang="en-US" dirty="0" smtClean="0"/>
              <a:t> 2021</a:t>
            </a:r>
            <a:endParaRPr lang="en-US" dirty="0"/>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182055" cy="276999"/>
          </a:xfrm>
        </p:spPr>
        <p:txBody>
          <a:bodyPr/>
          <a:lstStyle>
            <a:lvl1pPr>
              <a:defRPr/>
            </a:lvl1pPr>
          </a:lstStyle>
          <a:p>
            <a:pPr>
              <a:defRPr/>
            </a:pPr>
            <a:r>
              <a:rPr lang="en-US" altLang="zh-CN" dirty="0" smtClean="0"/>
              <a:t>March 2021</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
        <p:nvSpPr>
          <p:cNvPr id="6" name="Rectangle 5"/>
          <p:cNvSpPr>
            <a:spLocks noGrp="1" noChangeArrowheads="1"/>
          </p:cNvSpPr>
          <p:nvPr>
            <p:ph type="ftr" sz="quarter" idx="12"/>
          </p:nvPr>
        </p:nvSpPr>
        <p:spPr>
          <a:xfrm>
            <a:off x="7003888" y="6475413"/>
            <a:ext cx="1540037" cy="184666"/>
          </a:xfrm>
          <a:ln/>
        </p:spPr>
        <p:txBody>
          <a:bodyPr/>
          <a:lstStyle>
            <a:lvl1pPr>
              <a:defRPr/>
            </a:lvl1pPr>
          </a:lstStyle>
          <a:p>
            <a:pPr>
              <a:defRPr/>
            </a:pPr>
            <a:r>
              <a:rPr lang="en-US" altLang="zh-CN" dirty="0" err="1" smtClean="0"/>
              <a:t>Yingxiang</a:t>
            </a:r>
            <a:r>
              <a:rPr lang="en-US" altLang="zh-CN" dirty="0" smtClean="0"/>
              <a:t> Sun (Huawei)</a:t>
            </a:r>
            <a:endParaRPr lang="en-US" altLang="zh-CN" dirty="0"/>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
        <p:nvSpPr>
          <p:cNvPr id="4" name="Rectangle 5"/>
          <p:cNvSpPr>
            <a:spLocks noGrp="1" noChangeArrowheads="1"/>
          </p:cNvSpPr>
          <p:nvPr>
            <p:ph type="ftr" sz="quarter" idx="12"/>
          </p:nvPr>
        </p:nvSpPr>
        <p:spPr>
          <a:xfrm>
            <a:off x="7003888" y="6475413"/>
            <a:ext cx="1540037" cy="184666"/>
          </a:xfrm>
          <a:ln/>
        </p:spPr>
        <p:txBody>
          <a:bodyPr/>
          <a:lstStyle>
            <a:lvl1pPr>
              <a:defRPr/>
            </a:lvl1pPr>
          </a:lstStyle>
          <a:p>
            <a:pPr>
              <a:defRPr/>
            </a:pPr>
            <a:r>
              <a:rPr lang="en-US" altLang="zh-CN" dirty="0" err="1" smtClean="0"/>
              <a:t>Yingxiang</a:t>
            </a:r>
            <a:r>
              <a:rPr lang="en-US" altLang="zh-CN" dirty="0" smtClean="0"/>
              <a:t> Sun (Huawei)</a:t>
            </a:r>
            <a:endParaRPr lang="en-US" altLang="zh-CN" dirty="0"/>
          </a:p>
        </p:txBody>
      </p:sp>
      <p:sp>
        <p:nvSpPr>
          <p:cNvPr id="5"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ltLang="zh-CN" dirty="0" smtClean="0"/>
              <a:t>March</a:t>
            </a:r>
            <a:r>
              <a:rPr lang="en-US" dirty="0" smtClean="0"/>
              <a:t> 2021</a:t>
            </a:r>
            <a:endParaRPr lang="en-US" dirty="0"/>
          </a:p>
        </p:txBody>
      </p:sp>
    </p:spTree>
    <p:extLst>
      <p:ext uri="{BB962C8B-B14F-4D97-AF65-F5344CB8AC3E}">
        <p14:creationId xmlns:p14="http://schemas.microsoft.com/office/powerpoint/2010/main" val="36021969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ltLang="zh-CN" dirty="0" smtClean="0"/>
              <a:t>March</a:t>
            </a:r>
            <a:r>
              <a:rPr lang="en-US" dirty="0" smtClean="0"/>
              <a:t> 2021</a:t>
            </a:r>
            <a:endParaRPr lang="en-US" dirty="0"/>
          </a:p>
        </p:txBody>
      </p:sp>
      <p:sp>
        <p:nvSpPr>
          <p:cNvPr id="1029" name="Rectangle 5"/>
          <p:cNvSpPr>
            <a:spLocks noGrp="1" noChangeArrowheads="1"/>
          </p:cNvSpPr>
          <p:nvPr>
            <p:ph type="ftr" sz="quarter" idx="3"/>
          </p:nvPr>
        </p:nvSpPr>
        <p:spPr bwMode="auto">
          <a:xfrm>
            <a:off x="7003888" y="6475413"/>
            <a:ext cx="15400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ltLang="zh-CN" dirty="0" err="1" smtClean="0"/>
              <a:t>Yingxiang</a:t>
            </a:r>
            <a:r>
              <a:rPr lang="en-US" altLang="zh-CN" dirty="0" smtClean="0"/>
              <a:t> Sun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IEEE</a:t>
            </a:r>
            <a:r>
              <a:rPr lang="en-US" sz="1800" b="1" baseline="0" dirty="0" smtClean="0"/>
              <a:t> 802.11-21/0351r0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2021</a:t>
            </a:r>
            <a:endParaRPr lang="en-US" altLang="zh-CN" sz="1800" dirty="0"/>
          </a:p>
        </p:txBody>
      </p:sp>
      <p:sp>
        <p:nvSpPr>
          <p:cNvPr id="1028" name="Footer Placeholder 4"/>
          <p:cNvSpPr>
            <a:spLocks noGrp="1"/>
          </p:cNvSpPr>
          <p:nvPr>
            <p:ph type="ftr" sz="quarter" idx="12"/>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t>Yingxiang</a:t>
            </a:r>
            <a:r>
              <a:rPr lang="en-US" altLang="zh-CN" dirty="0" smtClean="0"/>
              <a:t> Sun </a:t>
            </a:r>
            <a:r>
              <a:rPr lang="en-US" altLang="zh-CN" dirty="0"/>
              <a:t>(Huawei)</a:t>
            </a:r>
          </a:p>
        </p:txBody>
      </p:sp>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924800" cy="1066800"/>
          </a:xfrm>
          <a:noFill/>
        </p:spPr>
        <p:txBody>
          <a:bodyPr/>
          <a:lstStyle/>
          <a:p>
            <a:r>
              <a:rPr lang="en-US" altLang="zh-CN" dirty="0" smtClean="0"/>
              <a:t>Threshold based sensing measurement</a:t>
            </a:r>
            <a:endParaRPr lang="en-US" altLang="zh-CN" dirty="0"/>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zh-CN" sz="2000" dirty="0"/>
              <a:t>Date</a:t>
            </a:r>
            <a:r>
              <a:rPr lang="en-US" altLang="zh-CN" sz="2000"/>
              <a:t>:</a:t>
            </a:r>
            <a:r>
              <a:rPr lang="en-US" altLang="zh-CN" sz="2000" b="0"/>
              <a:t> </a:t>
            </a:r>
            <a:r>
              <a:rPr lang="en-US" altLang="zh-CN" sz="2000" b="0" smtClean="0"/>
              <a:t>2021-03-09</a:t>
            </a:r>
            <a:endParaRPr lang="en-US" altLang="zh-CN" sz="2000" b="0" dirty="0"/>
          </a:p>
        </p:txBody>
      </p:sp>
      <p:sp>
        <p:nvSpPr>
          <p:cNvPr id="1032" name="Rectangle 12"/>
          <p:cNvSpPr>
            <a:spLocks noChangeArrowheads="1"/>
          </p:cNvSpPr>
          <p:nvPr/>
        </p:nvSpPr>
        <p:spPr bwMode="auto">
          <a:xfrm>
            <a:off x="5334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graphicFrame>
        <p:nvGraphicFramePr>
          <p:cNvPr id="10" name="Table 8"/>
          <p:cNvGraphicFramePr>
            <a:graphicFrameLocks noGrp="1"/>
          </p:cNvGraphicFramePr>
          <p:nvPr>
            <p:extLst>
              <p:ext uri="{D42A27DB-BD31-4B8C-83A1-F6EECF244321}">
                <p14:modId xmlns:p14="http://schemas.microsoft.com/office/powerpoint/2010/main" val="2229482377"/>
              </p:ext>
            </p:extLst>
          </p:nvPr>
        </p:nvGraphicFramePr>
        <p:xfrm>
          <a:off x="838200" y="2723602"/>
          <a:ext cx="7239000" cy="1730830"/>
        </p:xfrm>
        <a:graphic>
          <a:graphicData uri="http://schemas.openxmlformats.org/drawingml/2006/table">
            <a:tbl>
              <a:tblPr firstRow="1" bandRow="1">
                <a:tableStyleId>{F5AB1C69-6EDB-4FF4-983F-18BD219EF322}</a:tableStyleId>
              </a:tblPr>
              <a:tblGrid>
                <a:gridCol w="1447800"/>
                <a:gridCol w="1143000"/>
                <a:gridCol w="1600200"/>
                <a:gridCol w="1219200"/>
                <a:gridCol w="1828800"/>
              </a:tblGrid>
              <a:tr h="239486">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Yingxiang</a:t>
                      </a:r>
                      <a:r>
                        <a:rPr lang="en-US" sz="1200" dirty="0" smtClean="0">
                          <a:latin typeface="+mn-lt"/>
                          <a:ea typeface="Times New Roman"/>
                          <a:cs typeface="Arial"/>
                        </a:rPr>
                        <a:t> Sun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sunyingxiang@Huawei.com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smtClean="0">
                          <a:solidFill>
                            <a:schemeClr val="dk1"/>
                          </a:solidFill>
                          <a:latin typeface="+mn-lt"/>
                          <a:ea typeface="Times New Roman"/>
                          <a:cs typeface="Arial"/>
                        </a:rPr>
                        <a:t>Chenchen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algn="ctr"/>
                      <a:r>
                        <a:rPr lang="en-US" altLang="zh-CN" sz="1200" i="0" kern="1200" dirty="0" smtClean="0">
                          <a:solidFill>
                            <a:schemeClr val="dk1"/>
                          </a:solidFill>
                          <a:latin typeface="+mn-lt"/>
                          <a:ea typeface="Times New Roman"/>
                          <a:cs typeface="Arial"/>
                        </a:rPr>
                        <a:t>Rui Du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err="1" smtClean="0">
                          <a:latin typeface="+mn-lt"/>
                          <a:ea typeface="Times New Roman"/>
                          <a:cs typeface="Arial"/>
                        </a:rPr>
                        <a:t>Meihong</a:t>
                      </a:r>
                      <a:r>
                        <a:rPr lang="en-US" sz="1200" i="0" dirty="0" smtClean="0">
                          <a:latin typeface="+mn-lt"/>
                          <a:ea typeface="Times New Roman"/>
                          <a:cs typeface="Arial"/>
                        </a:rPr>
                        <a:t> Zhang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t>Danny</a:t>
                      </a:r>
                      <a:r>
                        <a:rPr lang="en-US" altLang="zh-CN" sz="1200" baseline="0" dirty="0" smtClean="0"/>
                        <a:t> Kai Pin Tan</a:t>
                      </a:r>
                      <a:endParaRPr lang="en-US" altLang="zh-CN" sz="1200"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Feedback </a:t>
            </a:r>
            <a:r>
              <a:rPr lang="en-US" altLang="zh-CN" dirty="0" smtClean="0"/>
              <a:t>phase (3/3)</a:t>
            </a:r>
            <a:endParaRPr lang="zh-CN" altLang="en-US" dirty="0"/>
          </a:p>
        </p:txBody>
      </p:sp>
      <p:sp>
        <p:nvSpPr>
          <p:cNvPr id="3" name="内容占位符 2"/>
          <p:cNvSpPr>
            <a:spLocks noGrp="1"/>
          </p:cNvSpPr>
          <p:nvPr>
            <p:ph idx="1"/>
          </p:nvPr>
        </p:nvSpPr>
        <p:spPr>
          <a:xfrm>
            <a:off x="685800" y="1600200"/>
            <a:ext cx="7772400" cy="4495800"/>
          </a:xfrm>
        </p:spPr>
        <p:txBody>
          <a:bodyPr/>
          <a:lstStyle/>
          <a:p>
            <a:pPr>
              <a:spcBef>
                <a:spcPts val="600"/>
              </a:spcBef>
              <a:spcAft>
                <a:spcPts val="600"/>
              </a:spcAft>
            </a:pPr>
            <a:r>
              <a:rPr lang="en-US" altLang="zh-CN" sz="1600" dirty="0" smtClean="0"/>
              <a:t>The ISTA will perform </a:t>
            </a:r>
            <a:r>
              <a:rPr lang="en-US" altLang="zh-CN" sz="1600" dirty="0"/>
              <a:t>one of the following operations depending on the feedback </a:t>
            </a:r>
            <a:r>
              <a:rPr lang="en-US" altLang="zh-CN" sz="1600" dirty="0" smtClean="0"/>
              <a:t>sent from the RSTAs</a:t>
            </a:r>
            <a:endParaRPr lang="en-US" altLang="zh-CN" sz="1600" b="0" dirty="0"/>
          </a:p>
          <a:p>
            <a:pPr indent="342900">
              <a:buFont typeface="Wingdings" panose="05000000000000000000" pitchFamily="2" charset="2"/>
              <a:buChar char="Ø"/>
            </a:pPr>
            <a:r>
              <a:rPr lang="en-US" altLang="zh-CN" sz="1400" b="0" dirty="0" smtClean="0"/>
              <a:t>If the feedback is NDP, then the ISTA performs </a:t>
            </a:r>
            <a:r>
              <a:rPr lang="en-US" altLang="zh-CN" sz="1400" b="0" dirty="0"/>
              <a:t>sensing measurement </a:t>
            </a:r>
            <a:r>
              <a:rPr lang="en-US" altLang="zh-CN" sz="1400" b="0" dirty="0" smtClean="0"/>
              <a:t>if needed.</a:t>
            </a:r>
          </a:p>
          <a:p>
            <a:pPr indent="342900">
              <a:buFont typeface="Wingdings" panose="05000000000000000000" pitchFamily="2" charset="2"/>
              <a:buChar char="Ø"/>
            </a:pPr>
            <a:r>
              <a:rPr lang="en-US" altLang="zh-CN" sz="1400" b="0" dirty="0" smtClean="0"/>
              <a:t>If </a:t>
            </a:r>
            <a:r>
              <a:rPr lang="en-US" altLang="zh-CN" sz="1400" b="0" dirty="0"/>
              <a:t>the feedback is</a:t>
            </a:r>
            <a:r>
              <a:rPr lang="en-US" altLang="zh-CN" sz="1400" b="0" dirty="0" smtClean="0"/>
              <a:t> the final result of sensing, then no further computing is needed.</a:t>
            </a:r>
          </a:p>
          <a:p>
            <a:pPr indent="342900">
              <a:buFont typeface="Wingdings" panose="05000000000000000000" pitchFamily="2" charset="2"/>
              <a:buChar char="Ø"/>
            </a:pPr>
            <a:r>
              <a:rPr lang="en-US" altLang="zh-CN" sz="1400" b="0" dirty="0" smtClean="0"/>
              <a:t>If </a:t>
            </a:r>
            <a:r>
              <a:rPr lang="en-US" altLang="zh-CN" sz="1400" b="0" dirty="0"/>
              <a:t>the feedback is</a:t>
            </a:r>
            <a:r>
              <a:rPr lang="en-US" altLang="zh-CN" sz="1400" b="0" dirty="0" smtClean="0"/>
              <a:t> the CSI</a:t>
            </a:r>
            <a:r>
              <a:rPr lang="en-US" altLang="zh-CN" sz="1400" b="0" dirty="0"/>
              <a:t>, </a:t>
            </a:r>
            <a:r>
              <a:rPr lang="en-US" altLang="zh-CN" sz="1400" b="0" dirty="0" smtClean="0"/>
              <a:t>then </a:t>
            </a:r>
            <a:r>
              <a:rPr lang="en-US" altLang="zh-CN" sz="1400" b="0" dirty="0"/>
              <a:t>the ISTA </a:t>
            </a:r>
            <a:r>
              <a:rPr lang="en-US" altLang="zh-CN" sz="1400" b="0" dirty="0" smtClean="0"/>
              <a:t>performs some </a:t>
            </a:r>
            <a:r>
              <a:rPr lang="en-US" altLang="zh-CN" sz="1400" b="0" dirty="0"/>
              <a:t>subsequent computing </a:t>
            </a:r>
            <a:r>
              <a:rPr lang="en-US" altLang="zh-CN" sz="1400" b="0" dirty="0" smtClean="0"/>
              <a:t>based on the CSI if needed.</a:t>
            </a:r>
            <a:endParaRPr lang="en-US" altLang="zh-CN" sz="1400" b="0" dirty="0"/>
          </a:p>
          <a:p>
            <a:pPr indent="342900">
              <a:buFont typeface="Wingdings" panose="05000000000000000000" pitchFamily="2" charset="2"/>
              <a:buChar char="Ø"/>
            </a:pPr>
            <a:r>
              <a:rPr lang="en-US" altLang="zh-CN" sz="1400" b="0" dirty="0"/>
              <a:t>If the feedback is</a:t>
            </a:r>
            <a:r>
              <a:rPr lang="en-US" altLang="zh-CN" sz="1400" b="0" dirty="0" smtClean="0"/>
              <a:t> the compressed </a:t>
            </a:r>
            <a:r>
              <a:rPr lang="en-US" altLang="zh-CN" sz="1400" b="0" dirty="0"/>
              <a:t>CSI, then the ISTA </a:t>
            </a:r>
            <a:r>
              <a:rPr lang="en-US" altLang="zh-CN" sz="1400" b="0" dirty="0" smtClean="0"/>
              <a:t>reconstructs </a:t>
            </a:r>
            <a:r>
              <a:rPr lang="en-US" altLang="zh-CN" sz="1400" b="0" dirty="0"/>
              <a:t>the CSI </a:t>
            </a:r>
            <a:r>
              <a:rPr lang="en-US" altLang="zh-CN" sz="1400" b="0" dirty="0" smtClean="0"/>
              <a:t>and performs some </a:t>
            </a:r>
            <a:r>
              <a:rPr lang="en-US" altLang="zh-CN" sz="1400" b="0" dirty="0"/>
              <a:t>subsequent computing based on the reconstructed CSI if </a:t>
            </a:r>
            <a:r>
              <a:rPr lang="en-US" altLang="zh-CN" sz="1400" b="0" dirty="0" smtClean="0"/>
              <a:t>needed.</a:t>
            </a:r>
            <a:endParaRPr lang="en-US" altLang="zh-CN" sz="2000" b="0" dirty="0" smtClean="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10</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
        <p:nvSpPr>
          <p:cNvPr id="9" name="矩形 8"/>
          <p:cNvSpPr/>
          <p:nvPr/>
        </p:nvSpPr>
        <p:spPr>
          <a:xfrm>
            <a:off x="681681" y="3733800"/>
            <a:ext cx="7995680" cy="246221"/>
          </a:xfrm>
          <a:prstGeom prst="rect">
            <a:avLst/>
          </a:prstGeom>
        </p:spPr>
        <p:txBody>
          <a:bodyPr wrap="square">
            <a:spAutoFit/>
          </a:bodyPr>
          <a:lstStyle/>
          <a:p>
            <a:r>
              <a:rPr lang="en-US" altLang="zh-CN" sz="1000" b="1" dirty="0" smtClean="0"/>
              <a:t>Note</a:t>
            </a:r>
            <a:r>
              <a:rPr lang="zh-CN" altLang="en-US" sz="1000" dirty="0" smtClean="0"/>
              <a:t>：</a:t>
            </a:r>
            <a:r>
              <a:rPr lang="en-US" altLang="zh-CN" sz="1000" dirty="0" smtClean="0"/>
              <a:t>The type of feedback shall be decided by the initiator</a:t>
            </a:r>
          </a:p>
        </p:txBody>
      </p:sp>
      <p:pic>
        <p:nvPicPr>
          <p:cNvPr id="10" name="图片 9"/>
          <p:cNvPicPr>
            <a:picLocks noChangeAspect="1"/>
          </p:cNvPicPr>
          <p:nvPr/>
        </p:nvPicPr>
        <p:blipFill>
          <a:blip r:embed="rId2"/>
          <a:stretch>
            <a:fillRect/>
          </a:stretch>
        </p:blipFill>
        <p:spPr>
          <a:xfrm>
            <a:off x="966675" y="4241764"/>
            <a:ext cx="7186725" cy="2265656"/>
          </a:xfrm>
          <a:prstGeom prst="rect">
            <a:avLst/>
          </a:prstGeom>
        </p:spPr>
      </p:pic>
    </p:spTree>
    <p:extLst>
      <p:ext uri="{BB962C8B-B14F-4D97-AF65-F5344CB8AC3E}">
        <p14:creationId xmlns:p14="http://schemas.microsoft.com/office/powerpoint/2010/main" val="1333353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Threshold based sensing measurement (TBSM</a:t>
            </a:r>
            <a:r>
              <a:rPr lang="en-US" altLang="zh-CN" dirty="0">
                <a:solidFill>
                  <a:schemeClr val="tx1"/>
                </a:solidFill>
              </a:rPr>
              <a:t>) </a:t>
            </a:r>
            <a:r>
              <a:rPr lang="en-US" altLang="zh-CN" dirty="0" smtClean="0">
                <a:solidFill>
                  <a:schemeClr val="tx1"/>
                </a:solidFill>
              </a:rPr>
              <a:t>Benefits</a:t>
            </a:r>
            <a:endParaRPr lang="zh-CN" altLang="en-US" dirty="0">
              <a:solidFill>
                <a:schemeClr val="tx1"/>
              </a:solidFill>
            </a:endParaRPr>
          </a:p>
        </p:txBody>
      </p:sp>
      <p:sp>
        <p:nvSpPr>
          <p:cNvPr id="3" name="内容占位符 2"/>
          <p:cNvSpPr>
            <a:spLocks noGrp="1"/>
          </p:cNvSpPr>
          <p:nvPr>
            <p:ph idx="1"/>
          </p:nvPr>
        </p:nvSpPr>
        <p:spPr>
          <a:xfrm>
            <a:off x="685800" y="2057400"/>
            <a:ext cx="7772400" cy="4038599"/>
          </a:xfrm>
        </p:spPr>
        <p:txBody>
          <a:bodyPr/>
          <a:lstStyle/>
          <a:p>
            <a:pPr>
              <a:spcBef>
                <a:spcPts val="600"/>
              </a:spcBef>
              <a:spcAft>
                <a:spcPts val="600"/>
              </a:spcAft>
            </a:pPr>
            <a:r>
              <a:rPr lang="en-US" altLang="zh-CN" sz="1800" dirty="0" smtClean="0"/>
              <a:t>Benefits</a:t>
            </a:r>
            <a:endParaRPr lang="en-US" altLang="zh-CN" sz="1800" b="0" dirty="0" smtClean="0"/>
          </a:p>
          <a:p>
            <a:pPr indent="342900">
              <a:buFont typeface="Wingdings" panose="05000000000000000000" pitchFamily="2" charset="2"/>
              <a:buChar char="Ø"/>
            </a:pPr>
            <a:r>
              <a:rPr lang="en-US" altLang="zh-CN" sz="1600" b="0" dirty="0" smtClean="0"/>
              <a:t>Reduce the overhead of feedback </a:t>
            </a:r>
          </a:p>
          <a:p>
            <a:pPr marL="900000" indent="-285750">
              <a:buFont typeface="Times New Roman" panose="02020603050405020304" pitchFamily="18" charset="0"/>
              <a:buChar char="̶"/>
            </a:pPr>
            <a:r>
              <a:rPr lang="en-US" altLang="zh-CN" sz="1600" b="0" dirty="0" smtClean="0"/>
              <a:t>Reduce the </a:t>
            </a:r>
            <a:r>
              <a:rPr lang="en-US" altLang="zh-CN" sz="1600" b="0" dirty="0"/>
              <a:t>number </a:t>
            </a:r>
            <a:r>
              <a:rPr lang="en-US" altLang="zh-CN" sz="1600" b="0" dirty="0" smtClean="0"/>
              <a:t>of feedbacks </a:t>
            </a:r>
            <a:r>
              <a:rPr lang="en-US" altLang="zh-CN" sz="1600" b="0" dirty="0"/>
              <a:t>from </a:t>
            </a:r>
            <a:r>
              <a:rPr lang="en-US" altLang="zh-CN" sz="1600" b="0" dirty="0" smtClean="0"/>
              <a:t>the RSTA </a:t>
            </a:r>
            <a:r>
              <a:rPr lang="en-US" altLang="zh-CN" sz="1600" b="0" dirty="0"/>
              <a:t>to </a:t>
            </a:r>
            <a:r>
              <a:rPr lang="en-US" altLang="zh-CN" sz="1600" b="0" dirty="0" smtClean="0"/>
              <a:t>the ISTA, by configuring the threshold </a:t>
            </a:r>
            <a:r>
              <a:rPr lang="en-US" altLang="zh-CN" sz="1600" b="0" dirty="0"/>
              <a:t>of CSI variation </a:t>
            </a:r>
            <a:r>
              <a:rPr lang="ja-JP" altLang="zh-CN" sz="1600" b="0" dirty="0"/>
              <a:t>Δ</a:t>
            </a:r>
            <a:r>
              <a:rPr lang="en-US" altLang="zh-CN" sz="1600" b="0" baseline="-25000" dirty="0" err="1" smtClean="0"/>
              <a:t>CSI_th</a:t>
            </a:r>
            <a:endParaRPr lang="en-US" altLang="zh-CN" sz="1600" b="0" dirty="0" smtClean="0"/>
          </a:p>
          <a:p>
            <a:pPr marL="900000" indent="-285750">
              <a:buFont typeface="Times New Roman" panose="02020603050405020304" pitchFamily="18" charset="0"/>
              <a:buChar char="̶"/>
            </a:pPr>
            <a:r>
              <a:rPr lang="en-US" altLang="zh-CN" sz="1600" b="0" dirty="0" smtClean="0"/>
              <a:t>Reduce the payload of feedback </a:t>
            </a:r>
            <a:r>
              <a:rPr lang="en-US" altLang="zh-CN" sz="1600" b="0" dirty="0"/>
              <a:t>every </a:t>
            </a:r>
            <a:r>
              <a:rPr lang="en-US" altLang="zh-CN" sz="1600" b="0" dirty="0" smtClean="0"/>
              <a:t>time, by sending NDP or compressed CSI</a:t>
            </a:r>
          </a:p>
          <a:p>
            <a:pPr indent="342900">
              <a:buFont typeface="Wingdings" panose="05000000000000000000" pitchFamily="2" charset="2"/>
              <a:buChar char="Ø"/>
            </a:pPr>
            <a:r>
              <a:rPr lang="en-US" altLang="zh-CN" sz="1600" b="0" dirty="0" smtClean="0"/>
              <a:t>Quantitatively </a:t>
            </a:r>
            <a:r>
              <a:rPr lang="en-US" altLang="zh-CN" sz="1600" b="0" dirty="0"/>
              <a:t>evaluate the CSI </a:t>
            </a:r>
            <a:r>
              <a:rPr lang="en-US" altLang="zh-CN" sz="1600" b="0" dirty="0" smtClean="0"/>
              <a:t>variation</a:t>
            </a:r>
          </a:p>
          <a:p>
            <a:pPr marL="900000" indent="-285750">
              <a:buFont typeface="Times New Roman" panose="02020603050405020304" pitchFamily="18" charset="0"/>
              <a:buChar char="̶"/>
            </a:pPr>
            <a:r>
              <a:rPr lang="en-US" altLang="zh-CN" sz="1600" b="0" dirty="0" smtClean="0"/>
              <a:t>Threshold </a:t>
            </a:r>
            <a:r>
              <a:rPr lang="en-US" altLang="zh-CN" sz="1600" b="0" dirty="0"/>
              <a:t>evaluation </a:t>
            </a:r>
            <a:r>
              <a:rPr lang="en-US" altLang="zh-CN" sz="1600" b="0" dirty="0" smtClean="0"/>
              <a:t>algorithms</a:t>
            </a:r>
            <a:r>
              <a:rPr lang="en-US" altLang="zh-CN" sz="1600" b="0" dirty="0"/>
              <a:t>,</a:t>
            </a:r>
            <a:r>
              <a:rPr lang="en-US" altLang="zh-CN" sz="1600" b="0" dirty="0" smtClean="0"/>
              <a:t> such as time-reversal resonating strength (TRRS) </a:t>
            </a:r>
          </a:p>
          <a:p>
            <a:pPr indent="342900">
              <a:buFont typeface="Wingdings" panose="05000000000000000000" pitchFamily="2" charset="2"/>
              <a:buChar char="Ø"/>
            </a:pPr>
            <a:r>
              <a:rPr lang="en-US" altLang="zh-CN" sz="1600" b="0" dirty="0" smtClean="0"/>
              <a:t>Adjust how often to feed back when channel changes, if needed</a:t>
            </a:r>
            <a:endParaRPr lang="en-US" altLang="zh-CN" sz="1600" b="0" dirty="0"/>
          </a:p>
          <a:p>
            <a:pPr marL="900000" indent="-285750">
              <a:buFont typeface="Times New Roman" panose="02020603050405020304" pitchFamily="18" charset="0"/>
              <a:buChar char="̶"/>
            </a:pPr>
            <a:r>
              <a:rPr lang="en-US" altLang="zh-CN" sz="1600" b="0" dirty="0"/>
              <a:t>B</a:t>
            </a:r>
            <a:r>
              <a:rPr lang="en-US" altLang="zh-CN" sz="1600" b="0" dirty="0" smtClean="0"/>
              <a:t>y </a:t>
            </a:r>
            <a:r>
              <a:rPr lang="en-US" altLang="zh-CN" sz="1600" b="0" dirty="0"/>
              <a:t>configuring </a:t>
            </a:r>
            <a:r>
              <a:rPr lang="en-US" altLang="zh-CN" sz="1600" b="0" dirty="0" smtClean="0"/>
              <a:t>the </a:t>
            </a:r>
            <a:r>
              <a:rPr lang="en-US" altLang="zh-CN" sz="1600" b="0" dirty="0"/>
              <a:t>threshold of the number of channel changes </a:t>
            </a:r>
            <a:r>
              <a:rPr lang="en-US" altLang="zh-CN" sz="1600" b="0" dirty="0" err="1"/>
              <a:t>N</a:t>
            </a:r>
            <a:r>
              <a:rPr lang="en-US" altLang="zh-CN" sz="1600" b="0" baseline="-25000" dirty="0" err="1"/>
              <a:t>ch_th</a:t>
            </a:r>
            <a:r>
              <a:rPr lang="en-US" altLang="zh-CN" sz="1600" b="0" dirty="0"/>
              <a:t> </a:t>
            </a:r>
          </a:p>
          <a:p>
            <a:pPr indent="342900">
              <a:buFont typeface="Wingdings" panose="05000000000000000000" pitchFamily="2" charset="2"/>
              <a:buChar char="Ø"/>
            </a:pPr>
            <a:r>
              <a:rPr lang="en-US" altLang="zh-CN" sz="1600" b="0" dirty="0" smtClean="0"/>
              <a:t>Avoid the case that no response in a long period of time</a:t>
            </a:r>
          </a:p>
          <a:p>
            <a:pPr marL="900000" indent="-285750">
              <a:buFont typeface="Times New Roman" panose="02020603050405020304" pitchFamily="18" charset="0"/>
              <a:buChar char="̶"/>
            </a:pPr>
            <a:r>
              <a:rPr lang="en-US" altLang="zh-CN" sz="1600" b="0" dirty="0"/>
              <a:t>By configuring </a:t>
            </a:r>
            <a:r>
              <a:rPr lang="en-US" altLang="zh-CN" sz="1600" b="0" dirty="0" smtClean="0"/>
              <a:t>the </a:t>
            </a:r>
            <a:r>
              <a:rPr lang="en-US" altLang="zh-CN" sz="1600" b="0" dirty="0"/>
              <a:t>threshold of the number of channel measurement </a:t>
            </a:r>
            <a:r>
              <a:rPr lang="en-US" altLang="zh-CN" sz="1600" b="0" dirty="0" err="1"/>
              <a:t>N</a:t>
            </a:r>
            <a:r>
              <a:rPr lang="en-US" altLang="zh-CN" sz="1600" b="0" baseline="-25000" dirty="0" err="1"/>
              <a:t>mea_th</a:t>
            </a:r>
            <a:r>
              <a:rPr lang="en-US" altLang="zh-CN" sz="1600" b="0" dirty="0" smtClean="0"/>
              <a:t> </a:t>
            </a:r>
          </a:p>
          <a:p>
            <a:pPr marL="900000" indent="-285750">
              <a:buFont typeface="Times New Roman" panose="02020603050405020304" pitchFamily="18" charset="0"/>
              <a:buChar char="̶"/>
            </a:pPr>
            <a:endParaRPr lang="en-US" altLang="zh-CN" sz="1600" b="0" dirty="0"/>
          </a:p>
          <a:p>
            <a:pPr indent="342900">
              <a:buFont typeface="Wingdings" panose="05000000000000000000" pitchFamily="2" charset="2"/>
              <a:buChar char="Ø"/>
            </a:pPr>
            <a:endParaRPr lang="en-US" altLang="zh-CN" sz="1600" b="0" dirty="0" smtClean="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
        <p:nvSpPr>
          <p:cNvPr id="8" name="Rectangle 4"/>
          <p:cNvSpPr>
            <a:spLocks noChangeArrowheads="1"/>
          </p:cNvSpPr>
          <p:nvPr/>
        </p:nvSpPr>
        <p:spPr bwMode="auto">
          <a:xfrm>
            <a:off x="5029200" y="1828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59226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12</a:t>
            </a:fld>
            <a:endParaRPr lang="en-US" altLang="zh-CN"/>
          </a:p>
        </p:txBody>
      </p:sp>
      <p:sp>
        <p:nvSpPr>
          <p:cNvPr id="14340" name="Footer Placeholder 4"/>
          <p:cNvSpPr>
            <a:spLocks noGrp="1"/>
          </p:cNvSpPr>
          <p:nvPr>
            <p:ph type="ftr" sz="quarter" idx="12"/>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t>Yingxiang</a:t>
            </a:r>
            <a:r>
              <a:rPr lang="en-US" altLang="zh-CN" dirty="0" smtClean="0"/>
              <a:t> Sun </a:t>
            </a:r>
            <a:r>
              <a:rPr lang="en-US" altLang="zh-CN" dirty="0"/>
              <a:t>(Huawei)</a:t>
            </a:r>
          </a:p>
        </p:txBody>
      </p:sp>
      <p:sp>
        <p:nvSpPr>
          <p:cNvPr id="14341" name="Rectangle 2"/>
          <p:cNvSpPr>
            <a:spLocks noGrp="1" noChangeArrowheads="1"/>
          </p:cNvSpPr>
          <p:nvPr>
            <p:ph type="title"/>
          </p:nvPr>
        </p:nvSpPr>
        <p:spPr>
          <a:noFill/>
        </p:spPr>
        <p:txBody>
          <a:bodyPr/>
          <a:lstStyle/>
          <a:p>
            <a:r>
              <a:rPr lang="en-GB" altLang="zh-CN" dirty="0" smtClean="0"/>
              <a:t>Summary </a:t>
            </a:r>
            <a:endParaRPr lang="en-GB" altLang="zh-CN" dirty="0"/>
          </a:p>
        </p:txBody>
      </p:sp>
      <p:sp>
        <p:nvSpPr>
          <p:cNvPr id="14342" name="Rectangle 3"/>
          <p:cNvSpPr txBox="1">
            <a:spLocks noChangeArrowheads="1"/>
          </p:cNvSpPr>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400" b="1" dirty="0" smtClean="0">
                <a:latin typeface="Times New Roman"/>
                <a:ea typeface="Times New Roman"/>
                <a:cs typeface="Times New Roman"/>
                <a:sym typeface="Times New Roman"/>
              </a:rPr>
              <a:t>The threshold </a:t>
            </a:r>
            <a:r>
              <a:rPr lang="en-US" altLang="zh-CN" sz="2400" b="1" dirty="0">
                <a:latin typeface="Times New Roman"/>
                <a:ea typeface="Times New Roman"/>
                <a:cs typeface="Times New Roman"/>
                <a:sym typeface="Times New Roman"/>
              </a:rPr>
              <a:t>based </a:t>
            </a:r>
            <a:r>
              <a:rPr lang="en-US" altLang="zh-CN" sz="2400" b="1" dirty="0" smtClean="0">
                <a:latin typeface="Times New Roman"/>
                <a:ea typeface="Times New Roman"/>
                <a:cs typeface="Times New Roman"/>
                <a:sym typeface="Times New Roman"/>
              </a:rPr>
              <a:t>sensing measurement (TBSM) procedure that can benefit the WLAN sensing is proposed </a:t>
            </a:r>
            <a:r>
              <a:rPr lang="en-US" altLang="zh-CN" sz="2400" b="1" dirty="0">
                <a:latin typeface="Times New Roman"/>
                <a:ea typeface="Times New Roman"/>
                <a:cs typeface="Times New Roman"/>
                <a:sym typeface="Times New Roman"/>
              </a:rPr>
              <a:t>and </a:t>
            </a:r>
            <a:r>
              <a:rPr lang="en-US" altLang="zh-CN" sz="2400" b="1" dirty="0" smtClean="0">
                <a:latin typeface="Times New Roman"/>
                <a:ea typeface="Times New Roman"/>
                <a:cs typeface="Times New Roman"/>
                <a:sym typeface="Times New Roman"/>
              </a:rPr>
              <a:t>discussed.</a:t>
            </a:r>
          </a:p>
          <a:p>
            <a:pPr algn="just">
              <a:spcBef>
                <a:spcPct val="20000"/>
              </a:spcBef>
              <a:buFont typeface="Arial" panose="020B0604020202020204" pitchFamily="34" charset="0"/>
              <a:buChar char="•"/>
            </a:pPr>
            <a:endParaRPr lang="en-US" altLang="zh-CN" sz="2400" b="1" dirty="0">
              <a:latin typeface="Times New Roman"/>
              <a:ea typeface="Times New Roman"/>
              <a:cs typeface="Times New Roman"/>
              <a:sym typeface="Times New Roman"/>
            </a:endParaRPr>
          </a:p>
          <a:p>
            <a:pPr algn="just">
              <a:spcBef>
                <a:spcPct val="20000"/>
              </a:spcBef>
              <a:buFont typeface="Arial" panose="020B0604020202020204" pitchFamily="34" charset="0"/>
              <a:buChar char="•"/>
            </a:pPr>
            <a:r>
              <a:rPr lang="en-US" altLang="zh-CN" sz="2400" b="1" dirty="0" smtClean="0">
                <a:latin typeface="Times New Roman"/>
                <a:ea typeface="Times New Roman"/>
                <a:cs typeface="Times New Roman"/>
                <a:sym typeface="Times New Roman"/>
              </a:rPr>
              <a:t>The potential three phases of the procedure could be the negotiation phase, the measurement phase, and the feedback phase. </a:t>
            </a:r>
            <a:endParaRPr lang="en-US" altLang="zh-CN" sz="2400" b="1" dirty="0">
              <a:latin typeface="Times New Roman"/>
              <a:ea typeface="Times New Roman"/>
              <a:cs typeface="Times New Roman"/>
              <a:sym typeface="Times New Roman"/>
            </a:endParaRPr>
          </a:p>
        </p:txBody>
      </p:sp>
      <p:sp>
        <p:nvSpPr>
          <p:cNvPr id="7" name="Date Placeholder 3"/>
          <p:cNvSpPr>
            <a:spLocks noGrp="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March </a:t>
            </a:r>
            <a:r>
              <a:rPr lang="en-US" altLang="zh-CN" sz="1800" dirty="0" smtClean="0"/>
              <a:t>2021</a:t>
            </a:r>
            <a:endParaRPr lang="en-US" altLang="zh-CN" sz="1800" dirty="0"/>
          </a:p>
        </p:txBody>
      </p:sp>
    </p:spTree>
    <p:extLst>
      <p:ext uri="{BB962C8B-B14F-4D97-AF65-F5344CB8AC3E}">
        <p14:creationId xmlns:p14="http://schemas.microsoft.com/office/powerpoint/2010/main" val="2531910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title"/>
          </p:nvPr>
        </p:nvSpPr>
        <p:spPr/>
        <p:txBody>
          <a:bodyPr/>
          <a:lstStyle/>
          <a:p>
            <a:r>
              <a:rPr lang="fr-FR" altLang="zh-CN" dirty="0" err="1" smtClean="0"/>
              <a:t>References</a:t>
            </a:r>
            <a:endParaRPr lang="fr-FR" altLang="zh-CN" sz="2000" dirty="0">
              <a:solidFill>
                <a:srgbClr val="00B050"/>
              </a:solidFill>
            </a:endParaRPr>
          </a:p>
        </p:txBody>
      </p:sp>
      <p:sp>
        <p:nvSpPr>
          <p:cNvPr id="63491" name="Espace réservé du contenu 2"/>
          <p:cNvSpPr>
            <a:spLocks noGrp="1"/>
          </p:cNvSpPr>
          <p:nvPr>
            <p:ph idx="1"/>
          </p:nvPr>
        </p:nvSpPr>
        <p:spPr/>
        <p:txBody>
          <a:bodyPr/>
          <a:lstStyle/>
          <a:p>
            <a:pPr marL="0" indent="0" latinLnBrk="1">
              <a:buNone/>
            </a:pPr>
            <a:r>
              <a:rPr lang="en-US" altLang="zh-CN" sz="1800" b="0" dirty="0" smtClean="0"/>
              <a:t>[1] </a:t>
            </a:r>
            <a:r>
              <a:rPr lang="en-US" altLang="zh-CN" sz="1800" b="0" dirty="0"/>
              <a:t>11-20-1120-01-SENS-follow-ups-on-channel-measurement-procedure-for-wlan-sensing</a:t>
            </a:r>
            <a:r>
              <a:rPr lang="en-US" altLang="zh-CN" sz="1800" b="0" dirty="0" smtClean="0"/>
              <a:t>.</a:t>
            </a:r>
          </a:p>
          <a:p>
            <a:pPr marL="0" indent="0" latinLnBrk="1">
              <a:buNone/>
            </a:pPr>
            <a:r>
              <a:rPr lang="en-US" altLang="zh-CN" sz="1800" b="0" dirty="0" smtClean="0"/>
              <a:t>[2] 11-21-0147-03-00bf-Definitions-and-scenarios-of-the-WLAN-sensing-follow-ups.</a:t>
            </a:r>
          </a:p>
          <a:p>
            <a:pPr marL="0" indent="0" latinLnBrk="1">
              <a:buNone/>
            </a:pPr>
            <a:r>
              <a:rPr lang="en-US" altLang="zh-CN" sz="1800" b="0" dirty="0" smtClean="0"/>
              <a:t>[3] 11-20-1851-01-00bf-Overview-of-Wi-Fi-sensing-protocol</a:t>
            </a:r>
            <a:r>
              <a:rPr lang="en-US" altLang="zh-CN" sz="1800" b="0" dirty="0" smtClean="0"/>
              <a:t>.</a:t>
            </a:r>
          </a:p>
          <a:p>
            <a:pPr marL="0" indent="0" latinLnBrk="1">
              <a:buNone/>
            </a:pPr>
            <a:r>
              <a:rPr lang="en-US" altLang="zh-CN" sz="1800" b="0" dirty="0"/>
              <a:t>[4] </a:t>
            </a:r>
            <a:r>
              <a:rPr lang="en-US" altLang="zh-CN" sz="1800" b="0" dirty="0" smtClean="0"/>
              <a:t>11-21-0370-00-00bf-considerations-of-sensing-negotiation.</a:t>
            </a:r>
            <a:endParaRPr lang="en-US" altLang="zh-CN" sz="1800" b="0" dirty="0" smtClean="0"/>
          </a:p>
          <a:p>
            <a:pPr marL="0" indent="0" latinLnBrk="1">
              <a:buNone/>
            </a:pPr>
            <a:r>
              <a:rPr lang="en-US" altLang="zh-CN" sz="1800" b="0" dirty="0" smtClean="0"/>
              <a:t>[5] </a:t>
            </a:r>
            <a:r>
              <a:rPr lang="en-US" altLang="zh-CN" sz="1800" b="0" dirty="0"/>
              <a:t>Z. Wu, Y. Han, Y. Chen and K. J. R. Liu, "A Time-Reversal Paradigm for Indoor Positioning System," in IEEE Transactions on Vehicular Technology, vol. 64, no. 4, pp. 1331-1339, April 2015</a:t>
            </a:r>
            <a:r>
              <a:rPr lang="en-US" altLang="zh-CN" sz="1800" b="0" dirty="0" smtClean="0"/>
              <a:t>.</a:t>
            </a:r>
            <a:endParaRPr lang="en-US" altLang="zh-CN" sz="1800" b="0" dirty="0"/>
          </a:p>
        </p:txBody>
      </p:sp>
      <p:sp>
        <p:nvSpPr>
          <p:cNvPr id="63493"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13</a:t>
            </a:fld>
            <a:endParaRPr lang="en-US" altLang="zh-CN"/>
          </a:p>
        </p:txBody>
      </p:sp>
      <p:sp>
        <p:nvSpPr>
          <p:cNvPr id="63494" name="Footer Placeholder 4"/>
          <p:cNvSpPr txBox="1">
            <a:spLocks/>
          </p:cNvSpPr>
          <p:nvPr/>
        </p:nvSpPr>
        <p:spPr bwMode="auto">
          <a:xfrm>
            <a:off x="6965416" y="6475413"/>
            <a:ext cx="15785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sp>
        <p:nvSpPr>
          <p:cNvPr id="7" name="Date Placeholder 3"/>
          <p:cNvSpPr>
            <a:spLocks noGrp="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March </a:t>
            </a:r>
            <a:r>
              <a:rPr lang="en-US" altLang="zh-CN" sz="1800" dirty="0" smtClean="0"/>
              <a:t>2021</a:t>
            </a:r>
            <a:endParaRPr lang="en-US" altLang="zh-CN" sz="1800" dirty="0"/>
          </a:p>
        </p:txBody>
      </p:sp>
    </p:spTree>
    <p:extLst>
      <p:ext uri="{BB962C8B-B14F-4D97-AF65-F5344CB8AC3E}">
        <p14:creationId xmlns:p14="http://schemas.microsoft.com/office/powerpoint/2010/main" val="40864911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pPr algn="just">
              <a:buFont typeface="Arial" panose="020B0604020202020204" pitchFamily="34" charset="0"/>
              <a:buChar char="•"/>
            </a:pPr>
            <a:r>
              <a:rPr lang="en-US" altLang="zh-CN" sz="2000" dirty="0">
                <a:cs typeface="Times New Roman"/>
                <a:sym typeface="Times New Roman"/>
              </a:rPr>
              <a:t>Do you agree </a:t>
            </a:r>
            <a:r>
              <a:rPr lang="en-US" altLang="zh-CN" sz="2000" dirty="0" smtClean="0">
                <a:cs typeface="Times New Roman"/>
                <a:sym typeface="Times New Roman"/>
              </a:rPr>
              <a:t>that 11bf shall consider the proposed threshold based sensing measurement (TBSM)?</a:t>
            </a:r>
            <a:endParaRPr lang="en-US" altLang="zh-CN" sz="2000" dirty="0">
              <a:cs typeface="Times New Roman"/>
              <a:sym typeface="Times New Roman"/>
            </a:endParaRPr>
          </a:p>
          <a:p>
            <a:endParaRPr lang="zh-CN" altLang="en-US" dirty="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14</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Tree>
    <p:extLst>
      <p:ext uri="{BB962C8B-B14F-4D97-AF65-F5344CB8AC3E}">
        <p14:creationId xmlns:p14="http://schemas.microsoft.com/office/powerpoint/2010/main" val="17765371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zh-CN" altLang="en-US" dirty="0"/>
          </a:p>
        </p:txBody>
      </p:sp>
      <p:sp>
        <p:nvSpPr>
          <p:cNvPr id="3" name="内容占位符 2"/>
          <p:cNvSpPr>
            <a:spLocks noGrp="1"/>
          </p:cNvSpPr>
          <p:nvPr>
            <p:ph idx="1"/>
          </p:nvPr>
        </p:nvSpPr>
        <p:spPr/>
        <p:txBody>
          <a:bodyPr/>
          <a:lstStyle/>
          <a:p>
            <a:pPr algn="just">
              <a:buFont typeface="Arial" panose="020B0604020202020204" pitchFamily="34" charset="0"/>
              <a:buChar char="•"/>
            </a:pPr>
            <a:r>
              <a:rPr lang="en-US" altLang="zh-CN" sz="2000" dirty="0">
                <a:cs typeface="Times New Roman"/>
                <a:sym typeface="Times New Roman"/>
              </a:rPr>
              <a:t>Do you agree </a:t>
            </a:r>
            <a:r>
              <a:rPr lang="en-US" altLang="zh-CN" sz="2000" dirty="0" smtClean="0">
                <a:cs typeface="Times New Roman"/>
                <a:sym typeface="Times New Roman"/>
              </a:rPr>
              <a:t>that 11bf shall consider the following threshold based feedback? </a:t>
            </a:r>
            <a:r>
              <a:rPr lang="en-US" altLang="zh-CN" sz="2000" dirty="0" smtClean="0">
                <a:cs typeface="Times New Roman"/>
              </a:rPr>
              <a:t> </a:t>
            </a:r>
            <a:endParaRPr lang="en-US" altLang="zh-CN" sz="2000" dirty="0">
              <a:cs typeface="Times New Roman"/>
            </a:endParaRPr>
          </a:p>
          <a:p>
            <a:pPr marL="720000" algn="just">
              <a:buFont typeface="Times New Roman" panose="02020603050405020304" pitchFamily="18" charset="0"/>
              <a:buChar char="̶"/>
            </a:pPr>
            <a:r>
              <a:rPr lang="en-US" altLang="zh-CN" sz="2000" b="0" dirty="0" smtClean="0"/>
              <a:t>The current </a:t>
            </a:r>
            <a:r>
              <a:rPr lang="en-US" altLang="zh-CN" sz="2000" b="0" dirty="0"/>
              <a:t>measured CSI </a:t>
            </a:r>
            <a:r>
              <a:rPr lang="en-US" altLang="zh-CN" sz="2000" b="0" dirty="0" smtClean="0"/>
              <a:t>would be compared with </a:t>
            </a:r>
            <a:r>
              <a:rPr lang="en-US" altLang="zh-CN" sz="2000" b="0" dirty="0"/>
              <a:t>the </a:t>
            </a:r>
            <a:r>
              <a:rPr lang="en-US" altLang="zh-CN" sz="2000" b="0" dirty="0" smtClean="0"/>
              <a:t>previous </a:t>
            </a:r>
            <a:r>
              <a:rPr lang="en-US" altLang="zh-CN" sz="2000" b="0" dirty="0"/>
              <a:t>measured </a:t>
            </a:r>
            <a:r>
              <a:rPr lang="en-US" altLang="zh-CN" sz="2000" b="0" dirty="0" smtClean="0"/>
              <a:t>CSI. The difference </a:t>
            </a:r>
            <a:r>
              <a:rPr lang="en-US" altLang="zh-CN" sz="2000" b="0" dirty="0"/>
              <a:t>between </a:t>
            </a:r>
            <a:r>
              <a:rPr lang="en-US" altLang="zh-CN" sz="2000" b="0" dirty="0" smtClean="0"/>
              <a:t>them, </a:t>
            </a:r>
            <a:r>
              <a:rPr lang="en-US" altLang="zh-CN" sz="2000" b="0" dirty="0"/>
              <a:t>namely, CSI </a:t>
            </a:r>
            <a:r>
              <a:rPr lang="en-US" altLang="zh-CN" sz="2000" b="0" dirty="0" smtClean="0"/>
              <a:t>variation, can be calculated.</a:t>
            </a:r>
            <a:endParaRPr lang="en-US" altLang="zh-CN" sz="2000" b="0" dirty="0"/>
          </a:p>
          <a:p>
            <a:pPr marL="720000" algn="just">
              <a:buFont typeface="Times New Roman" panose="02020603050405020304" pitchFamily="18" charset="0"/>
              <a:buChar char="̶"/>
            </a:pPr>
            <a:r>
              <a:rPr lang="en-US" altLang="zh-CN" sz="2000" b="0" dirty="0" smtClean="0"/>
              <a:t>A threshold could be configured as the feedback criterion, which could determine if feedback would be performed.</a:t>
            </a:r>
          </a:p>
          <a:p>
            <a:pPr marL="720000" algn="just">
              <a:buFont typeface="Times New Roman" panose="02020603050405020304" pitchFamily="18" charset="0"/>
              <a:buChar char="̶"/>
            </a:pPr>
            <a:r>
              <a:rPr lang="en-US" altLang="zh-CN" sz="2000" b="0" dirty="0" smtClean="0"/>
              <a:t>By the comparing the </a:t>
            </a:r>
            <a:r>
              <a:rPr lang="en-US" altLang="zh-CN" sz="2000" b="0" dirty="0"/>
              <a:t>CSI </a:t>
            </a:r>
            <a:r>
              <a:rPr lang="en-US" altLang="zh-CN" sz="2000" b="0" dirty="0" smtClean="0"/>
              <a:t>variation with the threshold, the </a:t>
            </a:r>
            <a:r>
              <a:rPr lang="en-US" altLang="zh-CN" sz="2000" b="0" dirty="0"/>
              <a:t>sensing responders </a:t>
            </a:r>
            <a:r>
              <a:rPr lang="en-US" altLang="zh-CN" sz="2000" b="0" dirty="0" smtClean="0"/>
              <a:t>would </a:t>
            </a:r>
            <a:r>
              <a:rPr lang="en-US" altLang="zh-CN" sz="2000" b="0" dirty="0"/>
              <a:t>send the feedback to the sensing </a:t>
            </a:r>
            <a:r>
              <a:rPr lang="en-US" altLang="zh-CN" sz="2000" b="0" dirty="0" smtClean="0"/>
              <a:t>initiator </a:t>
            </a:r>
            <a:r>
              <a:rPr lang="en-US" altLang="zh-CN" sz="2000" b="0" dirty="0"/>
              <a:t>if the feedback criterion is </a:t>
            </a:r>
            <a:r>
              <a:rPr lang="en-US" altLang="zh-CN" sz="2000" b="0" dirty="0" smtClean="0"/>
              <a:t>met.</a:t>
            </a:r>
            <a:endParaRPr lang="en-US" altLang="zh-CN" sz="2000" strike="sngStrike" dirty="0">
              <a:cs typeface="Times New Roman"/>
              <a:sym typeface="Times New Roman"/>
            </a:endParaRPr>
          </a:p>
          <a:p>
            <a:endParaRPr lang="zh-CN" altLang="en-US" dirty="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15</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Tree>
    <p:extLst>
      <p:ext uri="{BB962C8B-B14F-4D97-AF65-F5344CB8AC3E}">
        <p14:creationId xmlns:p14="http://schemas.microsoft.com/office/powerpoint/2010/main" val="4193894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0" name="Footer Placeholder 4"/>
          <p:cNvSpPr>
            <a:spLocks noGrp="1"/>
          </p:cNvSpPr>
          <p:nvPr>
            <p:ph type="ftr" sz="quarter" idx="12"/>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a:t>Yingxiang</a:t>
            </a:r>
            <a:r>
              <a:rPr lang="en-US" altLang="zh-CN" dirty="0"/>
              <a:t> </a:t>
            </a:r>
            <a:r>
              <a:rPr lang="en-US" altLang="zh-CN" dirty="0" smtClean="0"/>
              <a:t>Sun </a:t>
            </a:r>
            <a:r>
              <a:rPr lang="en-US" altLang="zh-CN" dirty="0"/>
              <a:t>(Huawei)</a:t>
            </a:r>
          </a:p>
        </p:txBody>
      </p:sp>
      <p:sp>
        <p:nvSpPr>
          <p:cNvPr id="14341" name="Rectangle 2"/>
          <p:cNvSpPr>
            <a:spLocks noGrp="1" noChangeArrowheads="1"/>
          </p:cNvSpPr>
          <p:nvPr>
            <p:ph type="title"/>
          </p:nvPr>
        </p:nvSpPr>
        <p:spPr>
          <a:noFill/>
        </p:spPr>
        <p:txBody>
          <a:bodyPr/>
          <a:lstStyle/>
          <a:p>
            <a:r>
              <a:rPr lang="en-GB" altLang="zh-CN" dirty="0"/>
              <a:t>Abstract</a:t>
            </a:r>
          </a:p>
        </p:txBody>
      </p:sp>
      <p:sp>
        <p:nvSpPr>
          <p:cNvPr id="14342" name="Rectangle 3"/>
          <p:cNvSpPr txBox="1">
            <a:spLocks noChangeArrowheads="1"/>
          </p:cNvSpPr>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By following up [1], the potential procedure of threshold based sensing measurement (TBSM) is proposed in this contribution, which has several benefits for sensing. </a:t>
            </a:r>
          </a:p>
          <a:p>
            <a:pPr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The potential TBSM procedure is composed of the setup phase, the measurement phase, and the feedback phase. </a:t>
            </a:r>
          </a:p>
          <a:p>
            <a:pPr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p:txBody>
      </p:sp>
      <p:sp>
        <p:nvSpPr>
          <p:cNvPr id="7" name="Date Placeholder 3"/>
          <p:cNvSpPr>
            <a:spLocks noGrp="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2021</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14340" name="Footer Placeholder 4"/>
          <p:cNvSpPr>
            <a:spLocks noGrp="1"/>
          </p:cNvSpPr>
          <p:nvPr>
            <p:ph type="ftr" sz="quarter" idx="12"/>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a:t>Yingxiang</a:t>
            </a:r>
            <a:r>
              <a:rPr lang="en-US" altLang="zh-CN" dirty="0"/>
              <a:t> </a:t>
            </a:r>
            <a:r>
              <a:rPr lang="en-US" altLang="zh-CN" dirty="0" smtClean="0"/>
              <a:t>Sun </a:t>
            </a:r>
            <a:r>
              <a:rPr lang="en-US" altLang="zh-CN" dirty="0"/>
              <a:t>(Huawei)</a:t>
            </a:r>
          </a:p>
        </p:txBody>
      </p:sp>
      <p:sp>
        <p:nvSpPr>
          <p:cNvPr id="14341" name="Rectangle 2"/>
          <p:cNvSpPr>
            <a:spLocks noGrp="1" noChangeArrowheads="1"/>
          </p:cNvSpPr>
          <p:nvPr>
            <p:ph type="title"/>
          </p:nvPr>
        </p:nvSpPr>
        <p:spPr>
          <a:noFill/>
        </p:spPr>
        <p:txBody>
          <a:bodyPr/>
          <a:lstStyle/>
          <a:p>
            <a:r>
              <a:rPr lang="en-GB" altLang="zh-CN" dirty="0" smtClean="0">
                <a:solidFill>
                  <a:schemeClr val="tx1"/>
                </a:solidFill>
              </a:rPr>
              <a:t>Outline</a:t>
            </a:r>
            <a:endParaRPr lang="en-GB" altLang="zh-CN" dirty="0">
              <a:solidFill>
                <a:schemeClr val="tx1"/>
              </a:solidFill>
            </a:endParaRPr>
          </a:p>
        </p:txBody>
      </p:sp>
      <p:sp>
        <p:nvSpPr>
          <p:cNvPr id="14342" name="Rectangle 3"/>
          <p:cNvSpPr txBox="1">
            <a:spLocks noChangeArrowheads="1"/>
          </p:cNvSpPr>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Background of WLAN sensing</a:t>
            </a:r>
          </a:p>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rPr>
              <a:t>Threshold based sensing measurement (TBSM) procedure</a:t>
            </a:r>
            <a:endParaRPr lang="en-US" altLang="zh-CN" sz="2000" b="1" dirty="0">
              <a:latin typeface="Times New Roman"/>
              <a:ea typeface="Times New Roman"/>
              <a:cs typeface="Times New Roman"/>
            </a:endParaRPr>
          </a:p>
          <a:p>
            <a:pPr lvl="1">
              <a:buFont typeface="Wingdings" panose="05000000000000000000" pitchFamily="2" charset="2"/>
              <a:buChar char="Ø"/>
            </a:pPr>
            <a:r>
              <a:rPr lang="en-US" altLang="zh-CN" sz="1600" dirty="0" smtClean="0"/>
              <a:t>Setup phase</a:t>
            </a:r>
            <a:endParaRPr lang="en-US" altLang="zh-CN" sz="1600" dirty="0"/>
          </a:p>
          <a:p>
            <a:pPr lvl="1">
              <a:buFont typeface="Wingdings" panose="05000000000000000000" pitchFamily="2" charset="2"/>
              <a:buChar char="Ø"/>
            </a:pPr>
            <a:r>
              <a:rPr lang="en-US" altLang="zh-CN" sz="1600" dirty="0" smtClean="0"/>
              <a:t>Measurement phase</a:t>
            </a:r>
            <a:endParaRPr lang="en-US" altLang="zh-CN" sz="1600" dirty="0" smtClean="0">
              <a:solidFill>
                <a:srgbClr val="FF0000"/>
              </a:solidFill>
            </a:endParaRPr>
          </a:p>
          <a:p>
            <a:pPr lvl="1">
              <a:buFont typeface="Wingdings" panose="05000000000000000000" pitchFamily="2" charset="2"/>
              <a:buChar char="Ø"/>
            </a:pPr>
            <a:r>
              <a:rPr lang="en-US" altLang="zh-CN" sz="1600" dirty="0"/>
              <a:t>Feedback </a:t>
            </a:r>
            <a:r>
              <a:rPr lang="en-US" altLang="zh-CN" sz="1600" dirty="0" smtClean="0"/>
              <a:t>phase</a:t>
            </a:r>
          </a:p>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Summary</a:t>
            </a:r>
          </a:p>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References </a:t>
            </a:r>
          </a:p>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SP</a:t>
            </a:r>
          </a:p>
        </p:txBody>
      </p:sp>
      <p:sp>
        <p:nvSpPr>
          <p:cNvPr id="7" name="Date Placeholder 3"/>
          <p:cNvSpPr>
            <a:spLocks noGrp="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March </a:t>
            </a:r>
            <a:r>
              <a:rPr lang="en-US" altLang="zh-CN" sz="1800" dirty="0" smtClean="0"/>
              <a:t>2021</a:t>
            </a:r>
            <a:endParaRPr lang="en-US" altLang="zh-CN" sz="1800" dirty="0"/>
          </a:p>
        </p:txBody>
      </p:sp>
    </p:spTree>
    <p:extLst>
      <p:ext uri="{BB962C8B-B14F-4D97-AF65-F5344CB8AC3E}">
        <p14:creationId xmlns:p14="http://schemas.microsoft.com/office/powerpoint/2010/main" val="596698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 of WLAN </a:t>
            </a:r>
            <a:r>
              <a:rPr lang="en-US" altLang="zh-CN" dirty="0" smtClean="0"/>
              <a:t>sensing</a:t>
            </a:r>
            <a:endParaRPr lang="zh-CN" altLang="en-US" dirty="0"/>
          </a:p>
        </p:txBody>
      </p:sp>
      <p:sp>
        <p:nvSpPr>
          <p:cNvPr id="3" name="内容占位符 2"/>
          <p:cNvSpPr>
            <a:spLocks noGrp="1"/>
          </p:cNvSpPr>
          <p:nvPr>
            <p:ph idx="1"/>
          </p:nvPr>
        </p:nvSpPr>
        <p:spPr>
          <a:xfrm>
            <a:off x="685800" y="1447800"/>
            <a:ext cx="7772400" cy="4648200"/>
          </a:xfrm>
        </p:spPr>
        <p:txBody>
          <a:bodyPr/>
          <a:lstStyle/>
          <a:p>
            <a:pPr>
              <a:spcBef>
                <a:spcPts val="600"/>
              </a:spcBef>
              <a:spcAft>
                <a:spcPts val="600"/>
              </a:spcAft>
            </a:pPr>
            <a:r>
              <a:rPr lang="en-US" altLang="zh-CN" sz="1600" dirty="0"/>
              <a:t>Sensing based on channel </a:t>
            </a:r>
            <a:r>
              <a:rPr lang="en-US" altLang="zh-CN" sz="1600" dirty="0" smtClean="0"/>
              <a:t>sounding</a:t>
            </a:r>
          </a:p>
          <a:p>
            <a:pPr indent="342900">
              <a:buFont typeface="Wingdings" panose="05000000000000000000" pitchFamily="2" charset="2"/>
              <a:buChar char="Ø"/>
            </a:pPr>
            <a:r>
              <a:rPr lang="en-US" altLang="zh-CN" sz="1400" b="0" dirty="0" smtClean="0"/>
              <a:t>Explicit feedback</a:t>
            </a:r>
          </a:p>
          <a:p>
            <a:pPr indent="342900">
              <a:buFont typeface="Wingdings" panose="05000000000000000000" pitchFamily="2" charset="2"/>
              <a:buChar char="Ø"/>
            </a:pPr>
            <a:r>
              <a:rPr lang="en-US" altLang="zh-CN" sz="1400" b="0" dirty="0" smtClean="0"/>
              <a:t>Implicit feedback</a:t>
            </a:r>
          </a:p>
          <a:p>
            <a:pPr>
              <a:spcBef>
                <a:spcPts val="600"/>
              </a:spcBef>
              <a:spcAft>
                <a:spcPts val="600"/>
              </a:spcAft>
            </a:pPr>
            <a:r>
              <a:rPr lang="en-US" altLang="zh-CN" sz="1600" dirty="0" smtClean="0"/>
              <a:t>Channel changes sometimes play the most import role</a:t>
            </a:r>
            <a:endParaRPr lang="en-US" altLang="zh-CN" sz="1600" b="0" dirty="0" smtClean="0"/>
          </a:p>
          <a:p>
            <a:pPr indent="342900">
              <a:buFont typeface="Wingdings" panose="05000000000000000000" pitchFamily="2" charset="2"/>
              <a:buChar char="Ø"/>
            </a:pPr>
            <a:r>
              <a:rPr lang="en-US" altLang="zh-CN" sz="1400" b="0" dirty="0" smtClean="0"/>
              <a:t>Some typical use cases only track changes over time</a:t>
            </a:r>
          </a:p>
          <a:p>
            <a:pPr indent="342900">
              <a:buFont typeface="Wingdings" panose="05000000000000000000" pitchFamily="2" charset="2"/>
              <a:buChar char="Ø"/>
            </a:pPr>
            <a:endParaRPr lang="en-US" altLang="zh-CN" sz="1400" b="0" dirty="0"/>
          </a:p>
          <a:p>
            <a:pPr indent="342900">
              <a:buFont typeface="Wingdings" panose="05000000000000000000" pitchFamily="2" charset="2"/>
              <a:buChar char="Ø"/>
            </a:pPr>
            <a:endParaRPr lang="en-US" altLang="zh-CN" sz="1400" b="0" dirty="0" smtClean="0"/>
          </a:p>
          <a:p>
            <a:pPr indent="342900">
              <a:buFont typeface="Wingdings" panose="05000000000000000000" pitchFamily="2" charset="2"/>
              <a:buChar char="Ø"/>
            </a:pPr>
            <a:endParaRPr lang="en-US" altLang="zh-CN" sz="1400" b="0" dirty="0"/>
          </a:p>
          <a:p>
            <a:pPr indent="342900">
              <a:buFont typeface="Wingdings" panose="05000000000000000000" pitchFamily="2" charset="2"/>
              <a:buChar char="Ø"/>
            </a:pPr>
            <a:endParaRPr lang="en-US" altLang="zh-CN" sz="1400" b="0" dirty="0" smtClean="0"/>
          </a:p>
          <a:p>
            <a:pPr>
              <a:spcBef>
                <a:spcPts val="600"/>
              </a:spcBef>
              <a:spcAft>
                <a:spcPts val="600"/>
              </a:spcAft>
            </a:pPr>
            <a:r>
              <a:rPr lang="en-US" altLang="zh-CN" sz="1600" dirty="0" smtClean="0"/>
              <a:t>Regularity</a:t>
            </a:r>
            <a:endParaRPr lang="en-US" altLang="zh-CN" sz="1600" b="0" dirty="0"/>
          </a:p>
          <a:p>
            <a:pPr indent="342900">
              <a:buFont typeface="Wingdings" panose="05000000000000000000" pitchFamily="2" charset="2"/>
              <a:buChar char="Ø"/>
            </a:pPr>
            <a:r>
              <a:rPr lang="en-US" altLang="zh-CN" sz="1400" b="0" dirty="0"/>
              <a:t>Some use cases like intruder detection</a:t>
            </a:r>
            <a:r>
              <a:rPr lang="zh-CN" altLang="en-US" sz="1400" b="0" dirty="0"/>
              <a:t> </a:t>
            </a:r>
            <a:r>
              <a:rPr lang="en-US" altLang="zh-CN" sz="1400" b="0" dirty="0"/>
              <a:t>might need a </a:t>
            </a:r>
            <a:r>
              <a:rPr lang="en-US" altLang="zh-CN" sz="1400" b="0" dirty="0" smtClean="0"/>
              <a:t>regular CSI </a:t>
            </a:r>
            <a:r>
              <a:rPr lang="en-US" altLang="zh-CN" sz="1400" b="0" dirty="0"/>
              <a:t>feedback</a:t>
            </a:r>
          </a:p>
          <a:p>
            <a:pPr indent="342900">
              <a:buFont typeface="Wingdings" panose="05000000000000000000" pitchFamily="2" charset="2"/>
              <a:buChar char="Ø"/>
            </a:pPr>
            <a:r>
              <a:rPr lang="en-US" altLang="zh-CN" sz="1400" b="0" dirty="0"/>
              <a:t>Most of the feedbacks over a period may be highly correlated </a:t>
            </a:r>
          </a:p>
          <a:p>
            <a:pPr indent="342900">
              <a:buFont typeface="Wingdings" panose="05000000000000000000" pitchFamily="2" charset="2"/>
              <a:buChar char="Ø"/>
            </a:pPr>
            <a:endParaRPr lang="en-US" altLang="zh-CN" sz="1400" b="0" dirty="0" smtClean="0"/>
          </a:p>
          <a:p>
            <a:pPr indent="342900">
              <a:buFont typeface="Wingdings" panose="05000000000000000000" pitchFamily="2" charset="2"/>
              <a:buChar char="Ø"/>
            </a:pPr>
            <a:endParaRPr lang="en-US" altLang="zh-CN" sz="1600" b="0" dirty="0" smtClean="0"/>
          </a:p>
          <a:p>
            <a:pPr indent="342900">
              <a:buFont typeface="Wingdings" panose="05000000000000000000" pitchFamily="2" charset="2"/>
              <a:buChar char="Ø"/>
            </a:pPr>
            <a:endParaRPr lang="en-US" altLang="zh-CN" sz="1800" b="0" dirty="0"/>
          </a:p>
          <a:p>
            <a:pPr indent="342900">
              <a:buFont typeface="Wingdings" panose="05000000000000000000" pitchFamily="2" charset="2"/>
              <a:buChar char="Ø"/>
            </a:pPr>
            <a:endParaRPr lang="en-US" altLang="zh-CN" sz="2000" b="0" dirty="0" smtClean="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4</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pic>
        <p:nvPicPr>
          <p:cNvPr id="7" name="图片 6"/>
          <p:cNvPicPr/>
          <p:nvPr/>
        </p:nvPicPr>
        <p:blipFill>
          <a:blip r:embed="rId2"/>
          <a:stretch>
            <a:fillRect/>
          </a:stretch>
        </p:blipFill>
        <p:spPr>
          <a:xfrm>
            <a:off x="1320386" y="3012990"/>
            <a:ext cx="1931987" cy="747791"/>
          </a:xfrm>
          <a:prstGeom prst="rect">
            <a:avLst/>
          </a:prstGeom>
        </p:spPr>
      </p:pic>
      <p:pic>
        <p:nvPicPr>
          <p:cNvPr id="8" name="图片 7"/>
          <p:cNvPicPr/>
          <p:nvPr/>
        </p:nvPicPr>
        <p:blipFill>
          <a:blip r:embed="rId3">
            <a:extLst>
              <a:ext uri="{28A0092B-C50C-407E-A947-70E740481C1C}">
                <a14:useLocalDpi xmlns:a14="http://schemas.microsoft.com/office/drawing/2010/main" val="0"/>
              </a:ext>
            </a:extLst>
          </a:blip>
          <a:stretch>
            <a:fillRect/>
          </a:stretch>
        </p:blipFill>
        <p:spPr>
          <a:xfrm>
            <a:off x="4171005" y="3012990"/>
            <a:ext cx="1087173" cy="792892"/>
          </a:xfrm>
          <a:prstGeom prst="rect">
            <a:avLst/>
          </a:prstGeom>
          <a:ln>
            <a:noFill/>
          </a:ln>
          <a:effectLst>
            <a:outerShdw blurRad="292100" dist="139700" dir="2700000" algn="tl" rotWithShape="0">
              <a:srgbClr val="333333">
                <a:alpha val="65000"/>
              </a:srgbClr>
            </a:outerShdw>
          </a:effectLst>
        </p:spPr>
      </p:pic>
      <p:pic>
        <p:nvPicPr>
          <p:cNvPr id="9" name="图片 8"/>
          <p:cNvPicPr/>
          <p:nvPr/>
        </p:nvPicPr>
        <p:blipFill>
          <a:blip r:embed="rId4"/>
          <a:stretch>
            <a:fillRect/>
          </a:stretch>
        </p:blipFill>
        <p:spPr>
          <a:xfrm>
            <a:off x="6176810" y="3012990"/>
            <a:ext cx="1748463" cy="801130"/>
          </a:xfrm>
          <a:prstGeom prst="rect">
            <a:avLst/>
          </a:prstGeom>
        </p:spPr>
      </p:pic>
      <p:sp>
        <p:nvSpPr>
          <p:cNvPr id="11" name="矩形 10"/>
          <p:cNvSpPr/>
          <p:nvPr/>
        </p:nvSpPr>
        <p:spPr>
          <a:xfrm>
            <a:off x="1515952" y="3771959"/>
            <a:ext cx="1279517" cy="276999"/>
          </a:xfrm>
          <a:prstGeom prst="rect">
            <a:avLst/>
          </a:prstGeom>
        </p:spPr>
        <p:txBody>
          <a:bodyPr wrap="none">
            <a:spAutoFit/>
          </a:bodyPr>
          <a:lstStyle/>
          <a:p>
            <a:r>
              <a:rPr lang="en-US" altLang="zh-CN" dirty="0" smtClean="0">
                <a:solidFill>
                  <a:schemeClr val="tx1"/>
                </a:solidFill>
              </a:rPr>
              <a:t>Intruder </a:t>
            </a:r>
            <a:r>
              <a:rPr lang="en-US" altLang="zh-CN" dirty="0">
                <a:solidFill>
                  <a:schemeClr val="tx1"/>
                </a:solidFill>
              </a:rPr>
              <a:t>detection</a:t>
            </a:r>
            <a:endParaRPr lang="zh-CN" altLang="en-US" dirty="0">
              <a:solidFill>
                <a:schemeClr val="tx1"/>
              </a:solidFill>
            </a:endParaRPr>
          </a:p>
        </p:txBody>
      </p:sp>
      <p:sp>
        <p:nvSpPr>
          <p:cNvPr id="12" name="矩形 11"/>
          <p:cNvSpPr/>
          <p:nvPr/>
        </p:nvSpPr>
        <p:spPr>
          <a:xfrm>
            <a:off x="4121809" y="3772013"/>
            <a:ext cx="1069524" cy="276999"/>
          </a:xfrm>
          <a:prstGeom prst="rect">
            <a:avLst/>
          </a:prstGeom>
        </p:spPr>
        <p:txBody>
          <a:bodyPr wrap="none">
            <a:spAutoFit/>
          </a:bodyPr>
          <a:lstStyle/>
          <a:p>
            <a:r>
              <a:rPr lang="en-US" altLang="zh-CN" dirty="0">
                <a:solidFill>
                  <a:schemeClr val="tx1"/>
                </a:solidFill>
              </a:rPr>
              <a:t>Fall detection </a:t>
            </a:r>
            <a:endParaRPr lang="zh-CN" altLang="en-US" dirty="0">
              <a:solidFill>
                <a:schemeClr val="tx1"/>
              </a:solidFill>
            </a:endParaRPr>
          </a:p>
        </p:txBody>
      </p:sp>
      <p:sp>
        <p:nvSpPr>
          <p:cNvPr id="13" name="矩形 12"/>
          <p:cNvSpPr/>
          <p:nvPr/>
        </p:nvSpPr>
        <p:spPr>
          <a:xfrm>
            <a:off x="6349586" y="3771959"/>
            <a:ext cx="1444626" cy="276999"/>
          </a:xfrm>
          <a:prstGeom prst="rect">
            <a:avLst/>
          </a:prstGeom>
        </p:spPr>
        <p:txBody>
          <a:bodyPr wrap="none">
            <a:spAutoFit/>
          </a:bodyPr>
          <a:lstStyle/>
          <a:p>
            <a:r>
              <a:rPr lang="en-US" altLang="zh-CN" dirty="0">
                <a:solidFill>
                  <a:schemeClr val="tx1"/>
                </a:solidFill>
              </a:rPr>
              <a:t>Gesture recognition </a:t>
            </a:r>
            <a:endParaRPr lang="zh-CN" altLang="en-US" dirty="0">
              <a:solidFill>
                <a:schemeClr val="tx1"/>
              </a:solidFill>
            </a:endParaRPr>
          </a:p>
        </p:txBody>
      </p:sp>
      <p:pic>
        <p:nvPicPr>
          <p:cNvPr id="14" name="Picture 15">
            <a:extLst>
              <a:ext uri="{FF2B5EF4-FFF2-40B4-BE49-F238E27FC236}">
                <a16:creationId xmlns:a16="http://schemas.microsoft.com/office/drawing/2014/main" xmlns="" id="{C3E58751-F31A-A043-B8C0-9B0C6D2C0B8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6000" y="4643905"/>
            <a:ext cx="1961107" cy="1680695"/>
          </a:xfrm>
          <a:prstGeom prst="rect">
            <a:avLst/>
          </a:prstGeom>
        </p:spPr>
      </p:pic>
      <p:sp>
        <p:nvSpPr>
          <p:cNvPr id="10" name="矩形 9"/>
          <p:cNvSpPr/>
          <p:nvPr/>
        </p:nvSpPr>
        <p:spPr>
          <a:xfrm>
            <a:off x="6039577" y="6198414"/>
            <a:ext cx="2190023" cy="276999"/>
          </a:xfrm>
          <a:prstGeom prst="rect">
            <a:avLst/>
          </a:prstGeom>
        </p:spPr>
        <p:txBody>
          <a:bodyPr wrap="none">
            <a:spAutoFit/>
          </a:bodyPr>
          <a:lstStyle/>
          <a:p>
            <a:r>
              <a:rPr lang="en-US" altLang="zh-CN" dirty="0"/>
              <a:t>An example of </a:t>
            </a:r>
            <a:r>
              <a:rPr lang="en-US" altLang="zh-CN" dirty="0" smtClean="0"/>
              <a:t>configuration [1]</a:t>
            </a:r>
            <a:endParaRPr lang="zh-CN" altLang="en-US" dirty="0"/>
          </a:p>
        </p:txBody>
      </p:sp>
    </p:spTree>
    <p:extLst>
      <p:ext uri="{BB962C8B-B14F-4D97-AF65-F5344CB8AC3E}">
        <p14:creationId xmlns:p14="http://schemas.microsoft.com/office/powerpoint/2010/main" val="1542631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Threshold based sensing measurement (TBSM) procedure</a:t>
            </a:r>
            <a:endParaRPr lang="zh-CN" altLang="en-US" dirty="0"/>
          </a:p>
        </p:txBody>
      </p:sp>
      <p:sp>
        <p:nvSpPr>
          <p:cNvPr id="3" name="内容占位符 2"/>
          <p:cNvSpPr>
            <a:spLocks noGrp="1"/>
          </p:cNvSpPr>
          <p:nvPr>
            <p:ph idx="1"/>
          </p:nvPr>
        </p:nvSpPr>
        <p:spPr>
          <a:xfrm>
            <a:off x="685800" y="1752600"/>
            <a:ext cx="7772400" cy="4343399"/>
          </a:xfrm>
        </p:spPr>
        <p:txBody>
          <a:bodyPr/>
          <a:lstStyle/>
          <a:p>
            <a:pPr>
              <a:spcBef>
                <a:spcPts val="600"/>
              </a:spcBef>
              <a:spcAft>
                <a:spcPts val="600"/>
              </a:spcAft>
            </a:pPr>
            <a:r>
              <a:rPr lang="en-US" altLang="zh-CN" sz="1600" dirty="0" smtClean="0"/>
              <a:t>Overview</a:t>
            </a:r>
            <a:endParaRPr lang="en-US" altLang="zh-CN" sz="1400" b="0" dirty="0" smtClean="0"/>
          </a:p>
          <a:p>
            <a:pPr indent="342900">
              <a:buFont typeface="Wingdings" panose="05000000000000000000" pitchFamily="2" charset="2"/>
              <a:buChar char="Ø"/>
            </a:pPr>
            <a:r>
              <a:rPr lang="en-US" altLang="zh-CN" sz="1400" b="0" dirty="0" smtClean="0"/>
              <a:t>The TBSM procedure allows a STA to determine the sensing measurement from another STA. By referring to [2</a:t>
            </a:r>
            <a:r>
              <a:rPr lang="en-US" altLang="zh-CN" sz="1400" b="0" dirty="0" smtClean="0"/>
              <a:t>]-[4], </a:t>
            </a:r>
            <a:r>
              <a:rPr lang="en-US" altLang="zh-CN" sz="1400" b="0" dirty="0" smtClean="0"/>
              <a:t>it could be composed of three phases: the setup phase, the measurement phase, and the feedback phase.</a:t>
            </a:r>
          </a:p>
          <a:p>
            <a:pPr indent="342900">
              <a:buFont typeface="Wingdings" panose="05000000000000000000" pitchFamily="2" charset="2"/>
              <a:buChar char="Ø"/>
            </a:pPr>
            <a:r>
              <a:rPr lang="en-US" altLang="zh-CN" sz="1400" b="0" dirty="0" smtClean="0"/>
              <a:t>In the setup phase, the </a:t>
            </a:r>
            <a:r>
              <a:rPr lang="en-US" altLang="zh-CN" sz="1400" b="0" dirty="0"/>
              <a:t>sensing initiator (referred to as </a:t>
            </a:r>
            <a:r>
              <a:rPr lang="en-US" altLang="zh-CN" sz="1400" b="0" dirty="0" smtClean="0"/>
              <a:t>the </a:t>
            </a:r>
            <a:r>
              <a:rPr lang="en-US" altLang="zh-CN" sz="1400" b="0" dirty="0"/>
              <a:t>ISTA) </a:t>
            </a:r>
            <a:r>
              <a:rPr lang="en-US" altLang="zh-CN" sz="1400" b="0" dirty="0" smtClean="0"/>
              <a:t>and the </a:t>
            </a:r>
            <a:r>
              <a:rPr lang="en-US" altLang="zh-CN" sz="1400" b="0" dirty="0"/>
              <a:t>sensing responders (referred to as </a:t>
            </a:r>
            <a:r>
              <a:rPr lang="en-US" altLang="zh-CN" sz="1400" b="0" dirty="0" smtClean="0"/>
              <a:t>the RSTAs) that participate the TBSM are determined.</a:t>
            </a:r>
          </a:p>
          <a:p>
            <a:pPr indent="342900">
              <a:buFont typeface="Wingdings" panose="05000000000000000000" pitchFamily="2" charset="2"/>
              <a:buChar char="Ø"/>
            </a:pPr>
            <a:r>
              <a:rPr lang="en-US" altLang="zh-CN" sz="1400" b="0" dirty="0" smtClean="0"/>
              <a:t>In the measurement phase, CSI measurements are performed.</a:t>
            </a:r>
          </a:p>
          <a:p>
            <a:pPr indent="342900">
              <a:buFont typeface="Wingdings" panose="05000000000000000000" pitchFamily="2" charset="2"/>
              <a:buChar char="Ø"/>
            </a:pPr>
            <a:r>
              <a:rPr lang="en-US" altLang="zh-CN" sz="1400" b="0" dirty="0" smtClean="0"/>
              <a:t>In the feedback phase, the currently measured CSI is compared with the previously measured CSI, if the CSI variation meets the feedback threshold criterion, the sensing responders will send the feedback to the sensing initiator.</a:t>
            </a:r>
          </a:p>
          <a:p>
            <a:pPr indent="342900">
              <a:buFont typeface="Wingdings" panose="05000000000000000000" pitchFamily="2" charset="2"/>
              <a:buChar char="Ø"/>
            </a:pPr>
            <a:endParaRPr lang="en-US" altLang="zh-CN" sz="1400" b="0" dirty="0" smtClean="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5</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
        <p:nvSpPr>
          <p:cNvPr id="8" name="Rectangle 4"/>
          <p:cNvSpPr>
            <a:spLocks noChangeArrowheads="1"/>
          </p:cNvSpPr>
          <p:nvPr/>
        </p:nvSpPr>
        <p:spPr bwMode="auto">
          <a:xfrm>
            <a:off x="5029200" y="1828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pic>
        <p:nvPicPr>
          <p:cNvPr id="10" name="图片 9"/>
          <p:cNvPicPr>
            <a:picLocks noChangeAspect="1"/>
          </p:cNvPicPr>
          <p:nvPr/>
        </p:nvPicPr>
        <p:blipFill>
          <a:blip r:embed="rId2"/>
          <a:stretch>
            <a:fillRect/>
          </a:stretch>
        </p:blipFill>
        <p:spPr>
          <a:xfrm>
            <a:off x="1752600" y="4609899"/>
            <a:ext cx="5917462" cy="1865514"/>
          </a:xfrm>
          <a:prstGeom prst="rect">
            <a:avLst/>
          </a:prstGeom>
        </p:spPr>
      </p:pic>
      <p:sp>
        <p:nvSpPr>
          <p:cNvPr id="11" name="矩形 10"/>
          <p:cNvSpPr/>
          <p:nvPr/>
        </p:nvSpPr>
        <p:spPr>
          <a:xfrm>
            <a:off x="849313" y="4232190"/>
            <a:ext cx="7608887" cy="430887"/>
          </a:xfrm>
          <a:prstGeom prst="rect">
            <a:avLst/>
          </a:prstGeom>
        </p:spPr>
        <p:txBody>
          <a:bodyPr wrap="square">
            <a:spAutoFit/>
          </a:bodyPr>
          <a:lstStyle/>
          <a:p>
            <a:r>
              <a:rPr lang="en-US" altLang="zh-CN" sz="1050" dirty="0" smtClean="0"/>
              <a:t>Note: Feedback </a:t>
            </a:r>
            <a:r>
              <a:rPr lang="en-US" altLang="zh-CN" sz="1050" dirty="0"/>
              <a:t>thresholds </a:t>
            </a:r>
            <a:r>
              <a:rPr lang="en-US" altLang="zh-CN" sz="1050" dirty="0" smtClean="0"/>
              <a:t>configuration could be conducted in the setup phase by ISMR, or in the measurement phase by NDPA.</a:t>
            </a:r>
          </a:p>
          <a:p>
            <a:r>
              <a:rPr lang="en-US" altLang="zh-CN" sz="1050" dirty="0"/>
              <a:t> </a:t>
            </a:r>
            <a:r>
              <a:rPr lang="en-US" altLang="zh-CN" sz="1050" dirty="0" smtClean="0"/>
              <a:t>         Need further discussion.</a:t>
            </a:r>
            <a:endParaRPr lang="zh-CN" altLang="en-US" sz="1050" dirty="0"/>
          </a:p>
        </p:txBody>
      </p:sp>
    </p:spTree>
    <p:extLst>
      <p:ext uri="{BB962C8B-B14F-4D97-AF65-F5344CB8AC3E}">
        <p14:creationId xmlns:p14="http://schemas.microsoft.com/office/powerpoint/2010/main" val="607318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Setup phase</a:t>
            </a:r>
            <a:endParaRPr lang="zh-CN" altLang="en-US" dirty="0">
              <a:solidFill>
                <a:schemeClr val="tx1"/>
              </a:solidFill>
            </a:endParaRPr>
          </a:p>
        </p:txBody>
      </p:sp>
      <p:sp>
        <p:nvSpPr>
          <p:cNvPr id="3" name="内容占位符 2"/>
          <p:cNvSpPr>
            <a:spLocks noGrp="1"/>
          </p:cNvSpPr>
          <p:nvPr>
            <p:ph idx="1"/>
          </p:nvPr>
        </p:nvSpPr>
        <p:spPr>
          <a:xfrm>
            <a:off x="685800" y="1676400"/>
            <a:ext cx="7772400" cy="4419600"/>
          </a:xfrm>
        </p:spPr>
        <p:txBody>
          <a:bodyPr/>
          <a:lstStyle/>
          <a:p>
            <a:pPr>
              <a:spcBef>
                <a:spcPts val="600"/>
              </a:spcBef>
              <a:spcAft>
                <a:spcPts val="600"/>
              </a:spcAft>
            </a:pPr>
            <a:r>
              <a:rPr lang="en-US" altLang="zh-CN" sz="1800" dirty="0" smtClean="0"/>
              <a:t>Initial sensing measurement request (ISMR)</a:t>
            </a:r>
            <a:endParaRPr lang="en-US" altLang="zh-CN" sz="1800" b="0" dirty="0"/>
          </a:p>
          <a:p>
            <a:pPr indent="342900">
              <a:buFont typeface="Wingdings" panose="05000000000000000000" pitchFamily="2" charset="2"/>
              <a:buChar char="Ø"/>
            </a:pPr>
            <a:r>
              <a:rPr lang="en-US" altLang="zh-CN" sz="1600" b="0" dirty="0" smtClean="0"/>
              <a:t>A sensing initiator (referred to as an ISTA) regularly sends the ISMR to a sensing responder (referred to as a RSTA) </a:t>
            </a:r>
            <a:r>
              <a:rPr lang="en-US" altLang="zh-CN" sz="1600" b="0" dirty="0"/>
              <a:t>that associated with it </a:t>
            </a:r>
          </a:p>
          <a:p>
            <a:pPr marL="900000" indent="-285750">
              <a:buFont typeface="Times New Roman" panose="02020603050405020304" pitchFamily="18" charset="0"/>
              <a:buChar char="̶"/>
            </a:pPr>
            <a:r>
              <a:rPr lang="en-US" altLang="zh-CN" sz="1600" b="0" dirty="0" smtClean="0"/>
              <a:t>If the RSTA is available, then it will response and join the TBSM procedure</a:t>
            </a:r>
          </a:p>
          <a:p>
            <a:pPr marL="900000" indent="-285750">
              <a:buFont typeface="Times New Roman" panose="02020603050405020304" pitchFamily="18" charset="0"/>
              <a:buChar char="̶"/>
            </a:pPr>
            <a:r>
              <a:rPr lang="en-US" altLang="zh-CN" sz="1600" b="0" dirty="0" smtClean="0"/>
              <a:t>Otherwise, the RSAT will not response </a:t>
            </a:r>
            <a:r>
              <a:rPr lang="en-US" altLang="zh-CN" sz="1600" b="0" dirty="0"/>
              <a:t>and </a:t>
            </a:r>
            <a:r>
              <a:rPr lang="en-US" altLang="zh-CN" sz="1600" b="0" dirty="0" smtClean="0"/>
              <a:t>will not join </a:t>
            </a:r>
            <a:r>
              <a:rPr lang="en-US" altLang="zh-CN" sz="1600" b="0" dirty="0"/>
              <a:t>the </a:t>
            </a:r>
            <a:r>
              <a:rPr lang="en-US" altLang="zh-CN" sz="1600" b="0" dirty="0" smtClean="0"/>
              <a:t>TBSM </a:t>
            </a:r>
            <a:r>
              <a:rPr lang="en-US" altLang="zh-CN" sz="1600" b="0" dirty="0"/>
              <a:t>procedure</a:t>
            </a:r>
          </a:p>
          <a:p>
            <a:pPr marL="900000" indent="-285750">
              <a:buFont typeface="Times New Roman" panose="02020603050405020304" pitchFamily="18" charset="0"/>
              <a:buChar char="̶"/>
            </a:pPr>
            <a:endParaRPr lang="en-US" altLang="zh-CN" sz="1600" b="0" dirty="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6</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
        <p:nvSpPr>
          <p:cNvPr id="8" name="Rectangle 4"/>
          <p:cNvSpPr>
            <a:spLocks noChangeArrowheads="1"/>
          </p:cNvSpPr>
          <p:nvPr/>
        </p:nvSpPr>
        <p:spPr bwMode="auto">
          <a:xfrm>
            <a:off x="5029200" y="1828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pic>
        <p:nvPicPr>
          <p:cNvPr id="10" name="图片 9"/>
          <p:cNvPicPr>
            <a:picLocks noChangeAspect="1"/>
          </p:cNvPicPr>
          <p:nvPr/>
        </p:nvPicPr>
        <p:blipFill>
          <a:blip r:embed="rId2"/>
          <a:stretch>
            <a:fillRect/>
          </a:stretch>
        </p:blipFill>
        <p:spPr>
          <a:xfrm>
            <a:off x="738074" y="4038600"/>
            <a:ext cx="7667851" cy="2417334"/>
          </a:xfrm>
          <a:prstGeom prst="rect">
            <a:avLst/>
          </a:prstGeom>
        </p:spPr>
      </p:pic>
    </p:spTree>
    <p:extLst>
      <p:ext uri="{BB962C8B-B14F-4D97-AF65-F5344CB8AC3E}">
        <p14:creationId xmlns:p14="http://schemas.microsoft.com/office/powerpoint/2010/main" val="2885913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7</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
        <p:nvSpPr>
          <p:cNvPr id="8" name="Rectangle 4"/>
          <p:cNvSpPr>
            <a:spLocks noChangeArrowheads="1"/>
          </p:cNvSpPr>
          <p:nvPr/>
        </p:nvSpPr>
        <p:spPr bwMode="auto">
          <a:xfrm>
            <a:off x="5029200" y="1828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3" name="内容占位符 2"/>
          <p:cNvSpPr txBox="1">
            <a:spLocks/>
          </p:cNvSpPr>
          <p:nvPr/>
        </p:nvSpPr>
        <p:spPr bwMode="auto">
          <a:xfrm>
            <a:off x="685800" y="1752600"/>
            <a:ext cx="7772400" cy="434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Bef>
                <a:spcPts val="600"/>
              </a:spcBef>
              <a:spcAft>
                <a:spcPts val="600"/>
              </a:spcAft>
            </a:pPr>
            <a:r>
              <a:rPr lang="en-US" altLang="zh-CN" sz="1800" dirty="0"/>
              <a:t>CSI measurement</a:t>
            </a:r>
            <a:endParaRPr lang="en-US" altLang="zh-CN" sz="1800" b="0" dirty="0"/>
          </a:p>
          <a:p>
            <a:pPr indent="342900">
              <a:buFont typeface="Wingdings" panose="05000000000000000000" pitchFamily="2" charset="2"/>
              <a:buChar char="Ø"/>
            </a:pPr>
            <a:r>
              <a:rPr lang="en-US" altLang="zh-CN" sz="1600" b="0" dirty="0"/>
              <a:t>The ISTA regularly sends NDPAs and NDPs to the associated </a:t>
            </a:r>
            <a:r>
              <a:rPr lang="en-US" altLang="zh-CN" sz="1600" b="0" dirty="0" smtClean="0"/>
              <a:t>RSTAs</a:t>
            </a:r>
            <a:endParaRPr lang="en-US" altLang="zh-CN" sz="1600" b="0" dirty="0"/>
          </a:p>
          <a:p>
            <a:pPr indent="342900">
              <a:buFont typeface="Wingdings" panose="05000000000000000000" pitchFamily="2" charset="2"/>
              <a:buChar char="Ø"/>
            </a:pPr>
            <a:r>
              <a:rPr lang="en-US" altLang="zh-CN" sz="1600" b="0" dirty="0" smtClean="0"/>
              <a:t>The RSTAs </a:t>
            </a:r>
            <a:r>
              <a:rPr lang="en-US" altLang="zh-CN" sz="1600" b="0" dirty="0"/>
              <a:t>conduct CSI measurement after receiving the NDPs sent by the ISTA</a:t>
            </a:r>
          </a:p>
          <a:p>
            <a:pPr marL="720000" indent="-285750">
              <a:buFont typeface="Times New Roman" panose="02020603050405020304" pitchFamily="18" charset="0"/>
              <a:buChar char="̶"/>
            </a:pPr>
            <a:endParaRPr lang="en-US" altLang="zh-CN" sz="1600" b="0" dirty="0"/>
          </a:p>
          <a:p>
            <a:pPr marL="720000" indent="-285750">
              <a:buFont typeface="Times New Roman" panose="02020603050405020304" pitchFamily="18" charset="0"/>
              <a:buChar char="̶"/>
            </a:pPr>
            <a:endParaRPr lang="en-US" altLang="zh-CN" sz="1600" b="0" dirty="0"/>
          </a:p>
          <a:p>
            <a:pPr indent="342900">
              <a:buFont typeface="Wingdings" panose="05000000000000000000" pitchFamily="2" charset="2"/>
              <a:buChar char="Ø"/>
            </a:pPr>
            <a:endParaRPr lang="en-US" altLang="zh-CN" sz="1400" b="0" kern="0" dirty="0" smtClean="0"/>
          </a:p>
        </p:txBody>
      </p:sp>
      <p:pic>
        <p:nvPicPr>
          <p:cNvPr id="15" name="图片 14"/>
          <p:cNvPicPr>
            <a:picLocks noChangeAspect="1"/>
          </p:cNvPicPr>
          <p:nvPr/>
        </p:nvPicPr>
        <p:blipFill>
          <a:blip r:embed="rId2"/>
          <a:stretch>
            <a:fillRect/>
          </a:stretch>
        </p:blipFill>
        <p:spPr>
          <a:xfrm>
            <a:off x="738074" y="4038600"/>
            <a:ext cx="7667851" cy="2417334"/>
          </a:xfrm>
          <a:prstGeom prst="rect">
            <a:avLst/>
          </a:prstGeom>
        </p:spPr>
      </p:pic>
      <p:sp>
        <p:nvSpPr>
          <p:cNvPr id="16" name="标题 1"/>
          <p:cNvSpPr>
            <a:spLocks noGrp="1"/>
          </p:cNvSpPr>
          <p:nvPr>
            <p:ph type="title"/>
          </p:nvPr>
        </p:nvSpPr>
        <p:spPr>
          <a:xfrm>
            <a:off x="685800" y="685800"/>
            <a:ext cx="7772400" cy="1066800"/>
          </a:xfrm>
        </p:spPr>
        <p:txBody>
          <a:bodyPr/>
          <a:lstStyle/>
          <a:p>
            <a:r>
              <a:rPr lang="en-US" altLang="zh-CN" dirty="0" smtClean="0">
                <a:solidFill>
                  <a:schemeClr val="tx1"/>
                </a:solidFill>
              </a:rPr>
              <a:t>Measurement phase</a:t>
            </a:r>
            <a:endParaRPr lang="zh-CN" altLang="en-US" dirty="0">
              <a:solidFill>
                <a:schemeClr val="tx1"/>
              </a:solidFill>
            </a:endParaRPr>
          </a:p>
        </p:txBody>
      </p:sp>
    </p:spTree>
    <p:extLst>
      <p:ext uri="{BB962C8B-B14F-4D97-AF65-F5344CB8AC3E}">
        <p14:creationId xmlns:p14="http://schemas.microsoft.com/office/powerpoint/2010/main" val="1622424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bwMode="auto">
          <a:xfrm>
            <a:off x="5388942" y="1770359"/>
            <a:ext cx="3526458" cy="1956568"/>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 name="内容占位符 2"/>
          <p:cNvSpPr>
            <a:spLocks noGrp="1"/>
          </p:cNvSpPr>
          <p:nvPr>
            <p:ph idx="1"/>
          </p:nvPr>
        </p:nvSpPr>
        <p:spPr>
          <a:xfrm>
            <a:off x="685801" y="1722990"/>
            <a:ext cx="4691490" cy="2163210"/>
          </a:xfrm>
        </p:spPr>
        <p:txBody>
          <a:bodyPr/>
          <a:lstStyle/>
          <a:p>
            <a:pPr>
              <a:spcBef>
                <a:spcPts val="600"/>
              </a:spcBef>
              <a:spcAft>
                <a:spcPts val="0"/>
              </a:spcAft>
            </a:pPr>
            <a:r>
              <a:rPr lang="en-US" altLang="zh-CN" sz="1400" dirty="0" smtClean="0"/>
              <a:t>Feedback criterion</a:t>
            </a:r>
            <a:endParaRPr lang="en-US" altLang="zh-CN" sz="1400" b="0" dirty="0"/>
          </a:p>
          <a:p>
            <a:pPr indent="342900">
              <a:buFont typeface="Wingdings" panose="05000000000000000000" pitchFamily="2" charset="2"/>
              <a:buChar char="Ø"/>
            </a:pPr>
            <a:r>
              <a:rPr lang="en-US" altLang="zh-CN" sz="1200" b="0" dirty="0" smtClean="0"/>
              <a:t>The feedback criterion could be </a:t>
            </a:r>
            <a:r>
              <a:rPr lang="el-GR" altLang="zh-CN" sz="1200" b="0" dirty="0" smtClean="0"/>
              <a:t>Δ</a:t>
            </a:r>
            <a:r>
              <a:rPr lang="en-US" altLang="zh-CN" sz="1200" b="0" baseline="-25000" dirty="0"/>
              <a:t>CSI</a:t>
            </a:r>
            <a:r>
              <a:rPr lang="en-US" altLang="zh-CN" sz="1200" b="0" dirty="0" smtClean="0"/>
              <a:t> </a:t>
            </a:r>
            <a:r>
              <a:rPr lang="en-US" altLang="zh-CN" sz="1200" b="0" dirty="0"/>
              <a:t>≥ </a:t>
            </a:r>
            <a:r>
              <a:rPr lang="ja-JP" altLang="zh-CN" sz="1200" b="0" dirty="0" smtClean="0"/>
              <a:t>Δ</a:t>
            </a:r>
            <a:r>
              <a:rPr lang="en-US" altLang="zh-CN" sz="1200" b="0" baseline="-25000" dirty="0" err="1"/>
              <a:t>CSI_th</a:t>
            </a:r>
            <a:r>
              <a:rPr lang="en-US" altLang="zh-CN" sz="1200" b="0" baseline="-25000" dirty="0"/>
              <a:t> </a:t>
            </a:r>
            <a:r>
              <a:rPr lang="en-US" altLang="zh-CN" sz="1200" b="0" dirty="0" smtClean="0"/>
              <a:t>or </a:t>
            </a:r>
            <a:r>
              <a:rPr lang="el-GR" altLang="zh-CN" sz="1200" b="0" dirty="0"/>
              <a:t>Δ</a:t>
            </a:r>
            <a:r>
              <a:rPr lang="en-US" altLang="zh-CN" sz="1200" b="0" baseline="-25000" dirty="0"/>
              <a:t>CSI</a:t>
            </a:r>
            <a:r>
              <a:rPr lang="en-US" altLang="zh-CN" sz="1200" b="0" dirty="0"/>
              <a:t> ≤</a:t>
            </a:r>
            <a:r>
              <a:rPr lang="ja-JP" altLang="zh-CN" sz="1200" b="0" dirty="0" smtClean="0"/>
              <a:t>Δ</a:t>
            </a:r>
            <a:r>
              <a:rPr lang="en-US" altLang="zh-CN" sz="1200" b="0" baseline="-25000" dirty="0" err="1" smtClean="0"/>
              <a:t>CSI_th</a:t>
            </a:r>
            <a:r>
              <a:rPr lang="en-US" altLang="zh-CN" sz="1200" b="0" dirty="0" smtClean="0"/>
              <a:t>, depending on the measure that quantitatively </a:t>
            </a:r>
            <a:r>
              <a:rPr lang="en-US" altLang="zh-CN" sz="1200" b="0" dirty="0"/>
              <a:t>evaluate</a:t>
            </a:r>
            <a:r>
              <a:rPr lang="en-US" altLang="zh-CN" sz="1200" b="0" dirty="0" smtClean="0"/>
              <a:t> </a:t>
            </a:r>
            <a:r>
              <a:rPr lang="el-GR" altLang="zh-CN" sz="1200" b="0" dirty="0"/>
              <a:t>Δ</a:t>
            </a:r>
            <a:r>
              <a:rPr lang="en-US" altLang="zh-CN" sz="1200" b="0" baseline="-25000" dirty="0" smtClean="0"/>
              <a:t>CSI</a:t>
            </a:r>
            <a:r>
              <a:rPr lang="en-US" altLang="zh-CN" sz="1200" b="0" dirty="0" smtClean="0"/>
              <a:t>, </a:t>
            </a:r>
            <a:r>
              <a:rPr lang="en-US" altLang="zh-CN" sz="1200" b="0" dirty="0"/>
              <a:t>where the CSI variation </a:t>
            </a:r>
            <a:r>
              <a:rPr lang="el-GR" altLang="zh-CN" sz="1200" b="0" dirty="0"/>
              <a:t>Δ</a:t>
            </a:r>
            <a:r>
              <a:rPr lang="en-US" altLang="zh-CN" sz="1200" b="0" baseline="-25000" dirty="0"/>
              <a:t>CSI</a:t>
            </a:r>
            <a:r>
              <a:rPr lang="en-US" altLang="zh-CN" sz="1200" b="0" dirty="0"/>
              <a:t> is the difference between the current CSI and the previous </a:t>
            </a:r>
            <a:r>
              <a:rPr lang="en-US" altLang="zh-CN" sz="1200" b="0" dirty="0" smtClean="0"/>
              <a:t>CSI, </a:t>
            </a:r>
            <a:r>
              <a:rPr lang="ja-JP" altLang="zh-CN" sz="1200" b="0" dirty="0"/>
              <a:t>Δ</a:t>
            </a:r>
            <a:r>
              <a:rPr lang="en-US" altLang="zh-CN" sz="1200" b="0" baseline="-25000" dirty="0" err="1"/>
              <a:t>CSI_th</a:t>
            </a:r>
            <a:r>
              <a:rPr lang="en-US" altLang="zh-CN" sz="1200" b="0" dirty="0"/>
              <a:t> </a:t>
            </a:r>
            <a:r>
              <a:rPr lang="en-US" altLang="zh-CN" sz="1200" b="0" dirty="0" smtClean="0"/>
              <a:t>is the </a:t>
            </a:r>
            <a:r>
              <a:rPr lang="en-US" altLang="zh-CN" sz="1200" b="0" dirty="0"/>
              <a:t>threshold </a:t>
            </a:r>
            <a:r>
              <a:rPr lang="en-US" altLang="zh-CN" sz="1200" b="0" dirty="0" smtClean="0"/>
              <a:t>of the </a:t>
            </a:r>
            <a:r>
              <a:rPr lang="en-US" altLang="zh-CN" sz="1200" b="0" dirty="0"/>
              <a:t>CSI </a:t>
            </a:r>
            <a:r>
              <a:rPr lang="en-US" altLang="zh-CN" sz="1200" b="0" dirty="0" smtClean="0"/>
              <a:t>variation.</a:t>
            </a:r>
          </a:p>
          <a:p>
            <a:pPr indent="342900">
              <a:buFont typeface="Wingdings" panose="05000000000000000000" pitchFamily="2" charset="2"/>
              <a:buChar char="Ø"/>
            </a:pPr>
            <a:r>
              <a:rPr lang="en-US" altLang="zh-CN" sz="1200" b="0" dirty="0" smtClean="0"/>
              <a:t>For example, </a:t>
            </a:r>
            <a:r>
              <a:rPr lang="el-GR" altLang="zh-CN" sz="1200" b="0" dirty="0" smtClean="0"/>
              <a:t>Δ</a:t>
            </a:r>
            <a:r>
              <a:rPr lang="en-US" altLang="zh-CN" sz="1200" b="0" baseline="-25000" dirty="0"/>
              <a:t>CSI</a:t>
            </a:r>
            <a:r>
              <a:rPr lang="en-US" altLang="zh-CN" sz="1200" b="0" dirty="0" smtClean="0"/>
              <a:t> could </a:t>
            </a:r>
            <a:r>
              <a:rPr lang="en-US" altLang="zh-CN" sz="1200" b="0" dirty="0"/>
              <a:t>be </a:t>
            </a:r>
            <a:r>
              <a:rPr lang="en-US" altLang="zh-CN" sz="1200" b="0" dirty="0" smtClean="0"/>
              <a:t>evaluated by time-reversal </a:t>
            </a:r>
            <a:r>
              <a:rPr lang="en-US" altLang="zh-CN" sz="1200" b="0" dirty="0"/>
              <a:t>resonating strength (TRRS</a:t>
            </a:r>
            <a:r>
              <a:rPr lang="en-US" altLang="zh-CN" sz="1200" b="0"/>
              <a:t>) </a:t>
            </a:r>
            <a:r>
              <a:rPr lang="en-US" altLang="zh-CN" sz="1200" b="0" smtClean="0"/>
              <a:t>[5]. </a:t>
            </a:r>
            <a:r>
              <a:rPr lang="en-US" altLang="zh-CN" sz="1200" b="0" dirty="0" smtClean="0"/>
              <a:t>The TRSS is more </a:t>
            </a:r>
            <a:r>
              <a:rPr lang="en-US" altLang="zh-CN" sz="1200" b="0" dirty="0"/>
              <a:t>robust compared to conventional correlation </a:t>
            </a:r>
            <a:r>
              <a:rPr lang="en-US" altLang="zh-CN" sz="1200" b="0" dirty="0" smtClean="0"/>
              <a:t>coefficients, since it takes </a:t>
            </a:r>
            <a:r>
              <a:rPr lang="en-US" altLang="zh-CN" sz="1200" b="0" dirty="0"/>
              <a:t>the maximum </a:t>
            </a:r>
            <a:r>
              <a:rPr lang="en-US" altLang="zh-CN" sz="1200" b="0" dirty="0" smtClean="0"/>
              <a:t>value of the correlation </a:t>
            </a:r>
            <a:r>
              <a:rPr lang="en-US" altLang="zh-CN" sz="1200" b="0" dirty="0" err="1" smtClean="0"/>
              <a:t>coefficents</a:t>
            </a:r>
            <a:r>
              <a:rPr lang="en-US" altLang="zh-CN" sz="1200" b="0" dirty="0" smtClean="0"/>
              <a:t>.</a:t>
            </a:r>
          </a:p>
          <a:p>
            <a:pPr marL="720000" indent="-285750">
              <a:buFont typeface="Times New Roman" panose="02020603050405020304" pitchFamily="18" charset="0"/>
              <a:buChar char="̶"/>
            </a:pPr>
            <a:endParaRPr lang="en-US" altLang="zh-CN" sz="1200" b="0" dirty="0" smtClean="0"/>
          </a:p>
          <a:p>
            <a:pPr marL="720000" indent="-285750">
              <a:buFont typeface="Times New Roman" panose="02020603050405020304" pitchFamily="18" charset="0"/>
              <a:buChar char="̶"/>
            </a:pPr>
            <a:endParaRPr lang="en-US" altLang="zh-CN" sz="1800" b="0" dirty="0" smtClean="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8</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
        <p:nvSpPr>
          <p:cNvPr id="8" name="Rectangle 4"/>
          <p:cNvSpPr>
            <a:spLocks noChangeArrowheads="1"/>
          </p:cNvSpPr>
          <p:nvPr/>
        </p:nvSpPr>
        <p:spPr bwMode="auto">
          <a:xfrm>
            <a:off x="5029200" y="1828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7" name="矩形 6"/>
          <p:cNvSpPr/>
          <p:nvPr/>
        </p:nvSpPr>
        <p:spPr>
          <a:xfrm>
            <a:off x="721381" y="3733800"/>
            <a:ext cx="7391400" cy="553998"/>
          </a:xfrm>
          <a:prstGeom prst="rect">
            <a:avLst/>
          </a:prstGeom>
        </p:spPr>
        <p:txBody>
          <a:bodyPr wrap="square">
            <a:spAutoFit/>
          </a:bodyPr>
          <a:lstStyle/>
          <a:p>
            <a:r>
              <a:rPr lang="en-US" altLang="zh-CN" sz="1000" b="1" dirty="0" smtClean="0"/>
              <a:t>Note</a:t>
            </a:r>
            <a:r>
              <a:rPr lang="zh-CN" altLang="en-US" sz="1000" dirty="0" smtClean="0"/>
              <a:t>：</a:t>
            </a:r>
            <a:r>
              <a:rPr lang="en-US" altLang="zh-CN" sz="1000" dirty="0" smtClean="0"/>
              <a:t>Two optional thresholds could also be set as feedback requirements:</a:t>
            </a:r>
          </a:p>
          <a:p>
            <a:r>
              <a:rPr lang="en-US" altLang="zh-CN" sz="1000" dirty="0" smtClean="0"/>
              <a:t>The threshold </a:t>
            </a:r>
            <a:r>
              <a:rPr lang="en-US" altLang="zh-CN" sz="1000" dirty="0"/>
              <a:t>of the number of channel changes </a:t>
            </a:r>
            <a:r>
              <a:rPr lang="en-US" altLang="zh-CN" sz="1000" dirty="0" err="1" smtClean="0"/>
              <a:t>N</a:t>
            </a:r>
            <a:r>
              <a:rPr lang="en-US" altLang="zh-CN" sz="1000" baseline="-25000" dirty="0" err="1" smtClean="0"/>
              <a:t>ch_th</a:t>
            </a:r>
            <a:r>
              <a:rPr lang="en-US" altLang="zh-CN" sz="1000" dirty="0" smtClean="0"/>
              <a:t> :</a:t>
            </a:r>
            <a:r>
              <a:rPr lang="en-US" altLang="zh-CN" sz="1000" dirty="0"/>
              <a:t> </a:t>
            </a:r>
            <a:r>
              <a:rPr lang="en-US" altLang="zh-CN" sz="1000" dirty="0" smtClean="0"/>
              <a:t>can adjust </a:t>
            </a:r>
            <a:r>
              <a:rPr lang="en-US" altLang="zh-CN" sz="1000" dirty="0"/>
              <a:t>how often to feed back when channel changes</a:t>
            </a:r>
            <a:endParaRPr lang="en-US" altLang="zh-CN" sz="1000" dirty="0" smtClean="0"/>
          </a:p>
          <a:p>
            <a:r>
              <a:rPr lang="en-US" altLang="zh-CN" sz="1000" dirty="0" smtClean="0"/>
              <a:t>The threshold </a:t>
            </a:r>
            <a:r>
              <a:rPr lang="en-US" altLang="zh-CN" sz="1000" dirty="0"/>
              <a:t>of the number of channel measurement </a:t>
            </a:r>
            <a:r>
              <a:rPr lang="en-US" altLang="zh-CN" sz="1000" dirty="0" err="1" smtClean="0"/>
              <a:t>N</a:t>
            </a:r>
            <a:r>
              <a:rPr lang="en-US" altLang="zh-CN" sz="1000" baseline="-25000" dirty="0" err="1" smtClean="0"/>
              <a:t>mea_th</a:t>
            </a:r>
            <a:r>
              <a:rPr lang="en-US" altLang="zh-CN" sz="1000" dirty="0"/>
              <a:t> : </a:t>
            </a:r>
            <a:r>
              <a:rPr lang="en-US" altLang="zh-CN" sz="1000" dirty="0" smtClean="0"/>
              <a:t>can avoid </a:t>
            </a:r>
            <a:r>
              <a:rPr lang="en-US" altLang="zh-CN" sz="1000" dirty="0"/>
              <a:t>the case that no response in a long period of </a:t>
            </a:r>
            <a:r>
              <a:rPr lang="en-US" altLang="zh-CN" sz="1000" dirty="0" smtClean="0"/>
              <a:t>time</a:t>
            </a:r>
            <a:endParaRPr lang="en-US" altLang="zh-CN" sz="1000" dirty="0">
              <a:solidFill>
                <a:srgbClr val="FF0000"/>
              </a:solidFill>
            </a:endParaRPr>
          </a:p>
        </p:txBody>
      </p:sp>
      <p:pic>
        <p:nvPicPr>
          <p:cNvPr id="12" name="图片 11"/>
          <p:cNvPicPr>
            <a:picLocks noChangeAspect="1"/>
          </p:cNvPicPr>
          <p:nvPr/>
        </p:nvPicPr>
        <p:blipFill>
          <a:blip r:embed="rId2"/>
          <a:stretch>
            <a:fillRect/>
          </a:stretch>
        </p:blipFill>
        <p:spPr>
          <a:xfrm>
            <a:off x="5418438" y="1788939"/>
            <a:ext cx="3455815" cy="1923766"/>
          </a:xfrm>
          <a:prstGeom prst="rect">
            <a:avLst/>
          </a:prstGeom>
        </p:spPr>
      </p:pic>
      <p:pic>
        <p:nvPicPr>
          <p:cNvPr id="14" name="图片 13"/>
          <p:cNvPicPr>
            <a:picLocks noChangeAspect="1"/>
          </p:cNvPicPr>
          <p:nvPr/>
        </p:nvPicPr>
        <p:blipFill>
          <a:blip r:embed="rId3"/>
          <a:stretch>
            <a:fillRect/>
          </a:stretch>
        </p:blipFill>
        <p:spPr>
          <a:xfrm>
            <a:off x="1549860" y="4495800"/>
            <a:ext cx="6146340" cy="1937669"/>
          </a:xfrm>
          <a:prstGeom prst="rect">
            <a:avLst/>
          </a:prstGeom>
        </p:spPr>
      </p:pic>
      <p:sp>
        <p:nvSpPr>
          <p:cNvPr id="16" name="标题 1"/>
          <p:cNvSpPr>
            <a:spLocks noGrp="1"/>
          </p:cNvSpPr>
          <p:nvPr>
            <p:ph type="title"/>
          </p:nvPr>
        </p:nvSpPr>
        <p:spPr>
          <a:xfrm>
            <a:off x="685800" y="685800"/>
            <a:ext cx="7772400" cy="1066800"/>
          </a:xfrm>
        </p:spPr>
        <p:txBody>
          <a:bodyPr/>
          <a:lstStyle/>
          <a:p>
            <a:r>
              <a:rPr lang="en-US" altLang="zh-CN" dirty="0" smtClean="0">
                <a:solidFill>
                  <a:schemeClr val="tx1"/>
                </a:solidFill>
              </a:rPr>
              <a:t>Feedback </a:t>
            </a:r>
            <a:r>
              <a:rPr lang="en-US" altLang="zh-CN" dirty="0">
                <a:solidFill>
                  <a:schemeClr val="tx1"/>
                </a:solidFill>
              </a:rPr>
              <a:t>phase </a:t>
            </a:r>
            <a:r>
              <a:rPr lang="en-US" altLang="zh-CN" dirty="0" smtClean="0">
                <a:solidFill>
                  <a:schemeClr val="tx1"/>
                </a:solidFill>
              </a:rPr>
              <a:t>(1/3)</a:t>
            </a:r>
            <a:endParaRPr lang="zh-CN" altLang="en-US" dirty="0">
              <a:solidFill>
                <a:schemeClr val="tx1"/>
              </a:solidFill>
            </a:endParaRPr>
          </a:p>
        </p:txBody>
      </p:sp>
    </p:spTree>
    <p:extLst>
      <p:ext uri="{BB962C8B-B14F-4D97-AF65-F5344CB8AC3E}">
        <p14:creationId xmlns:p14="http://schemas.microsoft.com/office/powerpoint/2010/main" val="705876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Feedback </a:t>
            </a:r>
            <a:r>
              <a:rPr lang="en-US" altLang="zh-CN" dirty="0"/>
              <a:t>phase </a:t>
            </a:r>
            <a:r>
              <a:rPr lang="en-US" altLang="zh-CN" dirty="0" smtClean="0"/>
              <a:t>(2/3)</a:t>
            </a:r>
            <a:endParaRPr lang="zh-CN" altLang="en-US" dirty="0"/>
          </a:p>
        </p:txBody>
      </p:sp>
      <p:sp>
        <p:nvSpPr>
          <p:cNvPr id="3" name="内容占位符 2"/>
          <p:cNvSpPr>
            <a:spLocks noGrp="1"/>
          </p:cNvSpPr>
          <p:nvPr>
            <p:ph idx="1"/>
          </p:nvPr>
        </p:nvSpPr>
        <p:spPr>
          <a:xfrm>
            <a:off x="685800" y="1600200"/>
            <a:ext cx="7772400" cy="4495800"/>
          </a:xfrm>
        </p:spPr>
        <p:txBody>
          <a:bodyPr/>
          <a:lstStyle/>
          <a:p>
            <a:pPr algn="just">
              <a:spcBef>
                <a:spcPts val="600"/>
              </a:spcBef>
              <a:spcAft>
                <a:spcPts val="600"/>
              </a:spcAft>
            </a:pPr>
            <a:r>
              <a:rPr lang="en-US" altLang="zh-CN" sz="1600" dirty="0" smtClean="0"/>
              <a:t>Feedback request</a:t>
            </a:r>
            <a:endParaRPr lang="en-US" altLang="zh-CN" sz="1600" b="0" dirty="0"/>
          </a:p>
          <a:p>
            <a:pPr indent="342900" algn="just">
              <a:buFont typeface="Wingdings" panose="05000000000000000000" pitchFamily="2" charset="2"/>
              <a:buChar char="Ø"/>
            </a:pPr>
            <a:r>
              <a:rPr lang="en-US" altLang="zh-CN" sz="1400" b="0" dirty="0"/>
              <a:t>The ISTA </a:t>
            </a:r>
            <a:r>
              <a:rPr lang="en-US" altLang="zh-CN" sz="1400" b="0" dirty="0" smtClean="0"/>
              <a:t>regularly </a:t>
            </a:r>
            <a:r>
              <a:rPr lang="en-US" altLang="zh-CN" sz="1400" b="0" dirty="0"/>
              <a:t>sends </a:t>
            </a:r>
            <a:r>
              <a:rPr lang="en-US" altLang="zh-CN" sz="1400" b="0" dirty="0" smtClean="0"/>
              <a:t>feedback requests </a:t>
            </a:r>
            <a:r>
              <a:rPr lang="en-US" altLang="zh-CN" sz="1400" b="0" dirty="0"/>
              <a:t>to the </a:t>
            </a:r>
            <a:r>
              <a:rPr lang="en-US" altLang="zh-CN" sz="1400" b="0" dirty="0" smtClean="0"/>
              <a:t>RSTAs. The </a:t>
            </a:r>
            <a:r>
              <a:rPr lang="en-US" altLang="zh-CN" sz="1400" b="0" dirty="0"/>
              <a:t>RSTAs </a:t>
            </a:r>
            <a:r>
              <a:rPr lang="en-US" altLang="zh-CN" sz="1400" b="0" dirty="0" smtClean="0"/>
              <a:t>will compare </a:t>
            </a:r>
            <a:r>
              <a:rPr lang="el-GR" altLang="zh-CN" sz="1400" b="0" dirty="0" smtClean="0"/>
              <a:t>Δ</a:t>
            </a:r>
            <a:r>
              <a:rPr lang="en-US" altLang="zh-CN" sz="1400" b="0" baseline="-25000" dirty="0"/>
              <a:t>CSI</a:t>
            </a:r>
            <a:r>
              <a:rPr lang="en-US" altLang="zh-CN" sz="1400" b="0" dirty="0" smtClean="0"/>
              <a:t> with </a:t>
            </a:r>
            <a:r>
              <a:rPr lang="ja-JP" altLang="zh-CN" sz="1400" b="0" dirty="0"/>
              <a:t>Δ</a:t>
            </a:r>
            <a:r>
              <a:rPr lang="en-US" altLang="zh-CN" sz="1400" b="0" baseline="-25000" dirty="0" err="1"/>
              <a:t>CSI_th</a:t>
            </a:r>
            <a:r>
              <a:rPr lang="en-US" altLang="zh-CN" sz="1400" b="0" dirty="0"/>
              <a:t> </a:t>
            </a:r>
            <a:r>
              <a:rPr lang="en-US" altLang="zh-CN" sz="1400" b="0" dirty="0" smtClean="0"/>
              <a:t>and check if the feedback criterion is met, then decide </a:t>
            </a:r>
            <a:r>
              <a:rPr lang="en-US" altLang="zh-CN" sz="1400" b="0" dirty="0"/>
              <a:t>if </a:t>
            </a:r>
            <a:r>
              <a:rPr lang="en-US" altLang="zh-CN" sz="1400" b="0" dirty="0" smtClean="0"/>
              <a:t>perform </a:t>
            </a:r>
            <a:r>
              <a:rPr lang="en-US" altLang="zh-CN" sz="1400" b="0" dirty="0"/>
              <a:t>feedback.</a:t>
            </a:r>
            <a:endParaRPr lang="en-US" altLang="zh-CN" sz="1400" b="0" dirty="0" smtClean="0"/>
          </a:p>
          <a:p>
            <a:pPr marL="900000" indent="-285750" algn="just">
              <a:buFont typeface="Times New Roman" panose="02020603050405020304" pitchFamily="18" charset="0"/>
              <a:buChar char="̶"/>
            </a:pPr>
            <a:r>
              <a:rPr lang="en-US" altLang="zh-CN" sz="1400" b="0" dirty="0" smtClean="0"/>
              <a:t>The current CSI would be </a:t>
            </a:r>
            <a:r>
              <a:rPr lang="en-US" altLang="zh-CN" sz="1400" b="0" dirty="0"/>
              <a:t>stored in </a:t>
            </a:r>
            <a:r>
              <a:rPr lang="en-US" altLang="zh-CN" sz="1400" b="0" dirty="0" smtClean="0"/>
              <a:t>the RSTAs </a:t>
            </a:r>
            <a:r>
              <a:rPr lang="en-US" altLang="zh-CN" sz="1400" b="0" dirty="0"/>
              <a:t>and be used to compare with the result of CSI measurement </a:t>
            </a:r>
            <a:r>
              <a:rPr lang="en-US" altLang="zh-CN" sz="1400" b="0" dirty="0" smtClean="0"/>
              <a:t>performed </a:t>
            </a:r>
            <a:r>
              <a:rPr lang="en-US" altLang="zh-CN" sz="1400" b="0" dirty="0"/>
              <a:t>next </a:t>
            </a:r>
            <a:r>
              <a:rPr lang="en-US" altLang="zh-CN" sz="1400" b="0" dirty="0" smtClean="0"/>
              <a:t>time.</a:t>
            </a:r>
          </a:p>
          <a:p>
            <a:pPr marL="900000" indent="-285750" algn="just">
              <a:buFont typeface="Times New Roman" panose="02020603050405020304" pitchFamily="18" charset="0"/>
              <a:buChar char="̶"/>
            </a:pPr>
            <a:r>
              <a:rPr lang="en-US" altLang="zh-CN" sz="1400" b="0" dirty="0" smtClean="0"/>
              <a:t>Some </a:t>
            </a:r>
            <a:r>
              <a:rPr lang="en-US" altLang="zh-CN" sz="1400" b="0" dirty="0"/>
              <a:t>other information also </a:t>
            </a:r>
            <a:r>
              <a:rPr lang="en-US" altLang="zh-CN" sz="1400" b="0" dirty="0" smtClean="0"/>
              <a:t>could </a:t>
            </a:r>
            <a:r>
              <a:rPr lang="en-US" altLang="zh-CN" sz="1400" b="0" dirty="0"/>
              <a:t>be stored depending on </a:t>
            </a:r>
            <a:r>
              <a:rPr lang="en-US" altLang="zh-CN" sz="1400" b="0" dirty="0" smtClean="0"/>
              <a:t>need, e.g., the final result(referred to the </a:t>
            </a:r>
            <a:r>
              <a:rPr lang="en-US" altLang="zh-CN" sz="1400" b="0" dirty="0"/>
              <a:t>final information that need to know, such as range, velocity, angle, </a:t>
            </a:r>
            <a:r>
              <a:rPr lang="en-US" altLang="zh-CN" sz="1400" b="0" dirty="0" smtClean="0"/>
              <a:t>and etc</a:t>
            </a:r>
            <a:r>
              <a:rPr lang="en-US" altLang="zh-CN" sz="1400" b="0" dirty="0"/>
              <a:t>.), the compressed </a:t>
            </a:r>
            <a:r>
              <a:rPr lang="en-US" altLang="zh-CN" sz="1400" b="0" dirty="0" smtClean="0"/>
              <a:t>CSI (might be the compressed beamforming feedback matrix or the compressed matrix by other compressing methods), and etc.</a:t>
            </a:r>
          </a:p>
          <a:p>
            <a:pPr marL="900000" indent="-285750" algn="just">
              <a:buFont typeface="Times New Roman" panose="02020603050405020304" pitchFamily="18" charset="0"/>
              <a:buChar char="̶"/>
            </a:pPr>
            <a:r>
              <a:rPr lang="en-US" altLang="zh-CN" sz="1400" b="0" dirty="0" smtClean="0"/>
              <a:t>The RSTAs would feed back the NDP or the CSI or the compressed CSI or the final result.</a:t>
            </a:r>
          </a:p>
          <a:p>
            <a:pPr algn="just">
              <a:spcBef>
                <a:spcPts val="600"/>
              </a:spcBef>
              <a:spcAft>
                <a:spcPts val="600"/>
              </a:spcAft>
            </a:pPr>
            <a:endParaRPr lang="en-US" altLang="zh-CN" sz="1800" dirty="0" smtClean="0"/>
          </a:p>
          <a:p>
            <a:pPr indent="342900" algn="just">
              <a:buFont typeface="Wingdings" panose="05000000000000000000" pitchFamily="2" charset="2"/>
              <a:buChar char="Ø"/>
            </a:pPr>
            <a:endParaRPr lang="en-US" altLang="zh-CN" sz="1600" b="0" dirty="0" smtClean="0"/>
          </a:p>
          <a:p>
            <a:pPr indent="342900" algn="just">
              <a:buFont typeface="Wingdings" panose="05000000000000000000" pitchFamily="2" charset="2"/>
              <a:buChar char="Ø"/>
            </a:pPr>
            <a:endParaRPr lang="en-US" altLang="zh-CN" sz="1600" b="0" dirty="0" smtClean="0"/>
          </a:p>
          <a:p>
            <a:pPr indent="0" algn="just">
              <a:buNone/>
            </a:pPr>
            <a:endParaRPr lang="en-US" altLang="zh-CN" sz="1600" b="0" dirty="0" smtClean="0"/>
          </a:p>
          <a:p>
            <a:pPr indent="342900" algn="just">
              <a:buFont typeface="Wingdings" panose="05000000000000000000" pitchFamily="2" charset="2"/>
              <a:buChar char="Ø"/>
            </a:pPr>
            <a:endParaRPr lang="en-US" altLang="zh-CN" sz="1600" b="0" dirty="0"/>
          </a:p>
          <a:p>
            <a:pPr indent="342900" algn="just">
              <a:buFont typeface="Wingdings" panose="05000000000000000000" pitchFamily="2" charset="2"/>
              <a:buChar char="Ø"/>
            </a:pPr>
            <a:endParaRPr lang="en-US" altLang="zh-CN" sz="2000" b="0" dirty="0" smtClean="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9</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pic>
        <p:nvPicPr>
          <p:cNvPr id="9" name="图片 8"/>
          <p:cNvPicPr>
            <a:picLocks noChangeAspect="1"/>
          </p:cNvPicPr>
          <p:nvPr/>
        </p:nvPicPr>
        <p:blipFill>
          <a:blip r:embed="rId2"/>
          <a:stretch>
            <a:fillRect/>
          </a:stretch>
        </p:blipFill>
        <p:spPr>
          <a:xfrm>
            <a:off x="1600200" y="4513422"/>
            <a:ext cx="6275754" cy="1978468"/>
          </a:xfrm>
          <a:prstGeom prst="rect">
            <a:avLst/>
          </a:prstGeom>
        </p:spPr>
      </p:pic>
      <p:sp>
        <p:nvSpPr>
          <p:cNvPr id="10" name="矩形 9"/>
          <p:cNvSpPr/>
          <p:nvPr/>
        </p:nvSpPr>
        <p:spPr>
          <a:xfrm>
            <a:off x="574160" y="4191000"/>
            <a:ext cx="7995680" cy="246221"/>
          </a:xfrm>
          <a:prstGeom prst="rect">
            <a:avLst/>
          </a:prstGeom>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z="1000" b="1" dirty="0" smtClean="0"/>
              <a:t>Note</a:t>
            </a:r>
            <a:r>
              <a:rPr lang="zh-CN" altLang="en-US" sz="1000" dirty="0" smtClean="0"/>
              <a:t>：</a:t>
            </a:r>
            <a:r>
              <a:rPr lang="en-US" altLang="zh-CN" sz="1000" dirty="0" smtClean="0"/>
              <a:t>The type of feedback shall be decided by the initiator</a:t>
            </a:r>
          </a:p>
        </p:txBody>
      </p:sp>
    </p:spTree>
    <p:extLst>
      <p:ext uri="{BB962C8B-B14F-4D97-AF65-F5344CB8AC3E}">
        <p14:creationId xmlns:p14="http://schemas.microsoft.com/office/powerpoint/2010/main" val="4020096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88986</TotalTime>
  <Words>1358</Words>
  <Application>Microsoft Office PowerPoint</Application>
  <PresentationFormat>全屏显示(4:3)</PresentationFormat>
  <Paragraphs>179</Paragraphs>
  <Slides>15</Slides>
  <Notes>5</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15</vt:i4>
      </vt:variant>
    </vt:vector>
  </HeadingPairs>
  <TitlesOfParts>
    <vt:vector size="21" baseType="lpstr">
      <vt:lpstr>ＭＳ Ｐゴシック</vt:lpstr>
      <vt:lpstr>ＭＳ Ｐゴシック</vt:lpstr>
      <vt:lpstr>Arial</vt:lpstr>
      <vt:lpstr>Times New Roman</vt:lpstr>
      <vt:lpstr>Wingdings</vt:lpstr>
      <vt:lpstr>802-11-Submission</vt:lpstr>
      <vt:lpstr>Threshold based sensing measurement</vt:lpstr>
      <vt:lpstr>Abstract</vt:lpstr>
      <vt:lpstr>Outline</vt:lpstr>
      <vt:lpstr>Background of WLAN sensing</vt:lpstr>
      <vt:lpstr>Threshold based sensing measurement (TBSM) procedure</vt:lpstr>
      <vt:lpstr>Setup phase</vt:lpstr>
      <vt:lpstr>Measurement phase</vt:lpstr>
      <vt:lpstr>Feedback phase (1/3)</vt:lpstr>
      <vt:lpstr>Feedback phase (2/3)</vt:lpstr>
      <vt:lpstr>Feedback phase (3/3)</vt:lpstr>
      <vt:lpstr>Threshold based sensing measurement (TBSM) Benefits</vt:lpstr>
      <vt:lpstr>Summary </vt:lpstr>
      <vt:lpstr>References</vt:lpstr>
      <vt:lpstr>Straw Poll 1</vt:lpstr>
      <vt:lpstr>Straw Poll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sunyingxiang</cp:lastModifiedBy>
  <cp:revision>1389</cp:revision>
  <cp:lastPrinted>1998-02-10T13:28:06Z</cp:lastPrinted>
  <dcterms:created xsi:type="dcterms:W3CDTF">2007-04-17T18:10:23Z</dcterms:created>
  <dcterms:modified xsi:type="dcterms:W3CDTF">2021-03-09T02:17:17Z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(3)ZMHsHP9Lr0f4VpIOdRE0k9wHq2+ethEoSBefsvIDp6WoUXGo/G5vT/t2HJBHlXKkXKIzuBG9
qCqwIkzRHYkh52KEuHm4p2glwAa6cRtZj2tkE8R/XGNj6sXbte07qv3Ldv3DeDR03QL/1fn4
k8jocHnpd7ZoKEv72CfrTnE+GkwZRTmqTcz5uxBFthqaiKqyO9Rnl2XTAiurV3VTg+kIRDyg
q7STgfLMCnAYzfjZ4e</vt:lpwstr>
  </property>
  <property fmtid="{D5CDD505-2E9C-101B-9397-08002B2CF9AE}" pid="10" name="_2015_ms_pID_7253431">
    <vt:lpwstr>kSY5KhEbE7Qnzwou/Q33dFVyj4VCMVCcsM4IokQ9MkRvdMzwYn0u5U
3r3Q90rIWcFkKRbroG7FiPKLQjJ1zIgcVMm6ZL+etXfQVimEUlLCIpHfCcjjuKyX80ubOJmy
nAPDb60y5MP/x/owg6I8bl3vAQsDtY7qWEzynqlZo8ZwxbuIqMOgG4AED2Nsq3ivOoieMtt9
V7P+D20XqwiYyGDhFdgLCkpbBBOCRDD8gexc</vt:lpwstr>
  </property>
  <property fmtid="{D5CDD505-2E9C-101B-9397-08002B2CF9AE}" pid="11" name="_2015_ms_pID_7253432">
    <vt:lpwstr>bXOhRuixVX+NAbQlzeFD5fg=</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1613610059</vt:lpwstr>
  </property>
</Properties>
</file>