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45" r:id="rId18"/>
    <p:sldId id="355" r:id="rId19"/>
    <p:sldId id="354" r:id="rId20"/>
    <p:sldId id="353" r:id="rId21"/>
    <p:sldId id="352" r:id="rId22"/>
    <p:sldId id="351" r:id="rId23"/>
    <p:sldId id="346" r:id="rId24"/>
    <p:sldId id="347" r:id="rId25"/>
    <p:sldId id="344" r:id="rId26"/>
    <p:sldId id="333" r:id="rId27"/>
    <p:sldId id="322" r:id="rId28"/>
    <p:sldId id="320" r:id="rId29"/>
    <p:sldId id="327" r:id="rId30"/>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802.11-21/0345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802.11-21/0345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802.11-21/0345</a:t>
            </a:r>
            <a:endParaRPr lang="en-US"/>
          </a:p>
        </p:txBody>
      </p:sp>
      <p:sp>
        <p:nvSpPr>
          <p:cNvPr id="5" name="Rectangle 3"/>
          <p:cNvSpPr>
            <a:spLocks noGrp="1" noChangeArrowheads="1"/>
          </p:cNvSpPr>
          <p:nvPr>
            <p:ph type="dt"/>
          </p:nvPr>
        </p:nvSpPr>
        <p:spPr>
          <a:ln/>
        </p:spPr>
        <p:txBody>
          <a:bodyPr/>
          <a:lstStyle/>
          <a:p>
            <a:r>
              <a:rPr lang="en-GB"/>
              <a:t>March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802.11-21/0345</a:t>
            </a:r>
            <a:endParaRPr lang="en-US"/>
          </a:p>
        </p:txBody>
      </p:sp>
      <p:sp>
        <p:nvSpPr>
          <p:cNvPr id="5" name="Rectangle 3"/>
          <p:cNvSpPr>
            <a:spLocks noGrp="1" noChangeArrowheads="1"/>
          </p:cNvSpPr>
          <p:nvPr>
            <p:ph type="dt"/>
          </p:nvPr>
        </p:nvSpPr>
        <p:spPr>
          <a:ln/>
        </p:spPr>
        <p:txBody>
          <a:bodyPr/>
          <a:lstStyle/>
          <a:p>
            <a:r>
              <a:rPr lang="en-GB"/>
              <a:t>March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802.11-21/0345r1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March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March 2,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2021-03-02</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13"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Planning of March Plenary</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rgbClr val="C00000"/>
                </a:solidFill>
              </a:rPr>
              <a:t>May 2021			D2.0 WGLB Recirculation LB  </a:t>
            </a:r>
            <a:r>
              <a:rPr lang="en-US" altLang="en-US" dirty="0">
                <a:solidFill>
                  <a:srgbClr val="C00000"/>
                </a:solidFill>
                <a:sym typeface="Wingdings" pitchFamily="2" charset="2"/>
              </a:rPr>
              <a:t> realistic? Determines maybe order of amendments  </a:t>
            </a:r>
            <a:r>
              <a:rPr lang="en-US" altLang="en-US" u="sng" dirty="0">
                <a:solidFill>
                  <a:srgbClr val="C00000"/>
                </a:solidFill>
                <a:sym typeface="Wingdings" pitchFamily="2" charset="2"/>
              </a:rPr>
              <a:t>TG feels comfortable making it</a:t>
            </a:r>
            <a:endParaRPr lang="en-US" altLang="en-US" u="sng" dirty="0">
              <a:solidFill>
                <a:srgbClr val="C00000"/>
              </a:solidFill>
            </a:endParaRP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2333237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E3384-7013-DC48-B84D-786790BC4B9C}"/>
              </a:ext>
            </a:extLst>
          </p:cNvPr>
          <p:cNvSpPr>
            <a:spLocks noGrp="1"/>
          </p:cNvSpPr>
          <p:nvPr>
            <p:ph type="title"/>
          </p:nvPr>
        </p:nvSpPr>
        <p:spPr/>
        <p:txBody>
          <a:bodyPr/>
          <a:lstStyle/>
          <a:p>
            <a:r>
              <a:rPr lang="en-US" dirty="0" err="1"/>
              <a:t>TGbc</a:t>
            </a:r>
            <a:r>
              <a:rPr lang="en-US" dirty="0"/>
              <a:t> Slots</a:t>
            </a:r>
          </a:p>
        </p:txBody>
      </p:sp>
      <p:sp>
        <p:nvSpPr>
          <p:cNvPr id="4" name="Slide Number Placeholder 3">
            <a:extLst>
              <a:ext uri="{FF2B5EF4-FFF2-40B4-BE49-F238E27FC236}">
                <a16:creationId xmlns:a16="http://schemas.microsoft.com/office/drawing/2014/main" id="{87667B52-4C4C-A14E-90CA-B18F7F022D1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A359D4A-1AE2-274C-8A14-64455B103E0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5BB6C8B-C3CE-114D-BBC1-82A28B367C0A}"/>
              </a:ext>
            </a:extLst>
          </p:cNvPr>
          <p:cNvSpPr>
            <a:spLocks noGrp="1"/>
          </p:cNvSpPr>
          <p:nvPr>
            <p:ph type="dt" idx="15"/>
          </p:nvPr>
        </p:nvSpPr>
        <p:spPr/>
        <p:txBody>
          <a:bodyPr/>
          <a:lstStyle/>
          <a:p>
            <a:r>
              <a:rPr lang="en-GB"/>
              <a:t>March 2021</a:t>
            </a:r>
            <a:endParaRPr lang="en-GB" dirty="0"/>
          </a:p>
        </p:txBody>
      </p:sp>
      <p:graphicFrame>
        <p:nvGraphicFramePr>
          <p:cNvPr id="7" name="Table 7">
            <a:extLst>
              <a:ext uri="{FF2B5EF4-FFF2-40B4-BE49-F238E27FC236}">
                <a16:creationId xmlns:a16="http://schemas.microsoft.com/office/drawing/2014/main" id="{DFBEF0E5-4171-5547-8383-5AAB49390FEA}"/>
              </a:ext>
            </a:extLst>
          </p:cNvPr>
          <p:cNvGraphicFramePr>
            <a:graphicFrameLocks noGrp="1"/>
          </p:cNvGraphicFramePr>
          <p:nvPr>
            <p:extLst>
              <p:ext uri="{D42A27DB-BD31-4B8C-83A1-F6EECF244321}">
                <p14:modId xmlns:p14="http://schemas.microsoft.com/office/powerpoint/2010/main" val="2213097317"/>
              </p:ext>
            </p:extLst>
          </p:nvPr>
        </p:nvGraphicFramePr>
        <p:xfrm>
          <a:off x="971600" y="1275606"/>
          <a:ext cx="7272808" cy="2364740"/>
        </p:xfrm>
        <a:graphic>
          <a:graphicData uri="http://schemas.openxmlformats.org/drawingml/2006/table">
            <a:tbl>
              <a:tblPr firstRow="1" bandRow="1">
                <a:tableStyleId>{5C22544A-7EE6-4342-B048-85BDC9FD1C3A}</a:tableStyleId>
              </a:tblPr>
              <a:tblGrid>
                <a:gridCol w="909101">
                  <a:extLst>
                    <a:ext uri="{9D8B030D-6E8A-4147-A177-3AD203B41FA5}">
                      <a16:colId xmlns:a16="http://schemas.microsoft.com/office/drawing/2014/main" val="4003229868"/>
                    </a:ext>
                  </a:extLst>
                </a:gridCol>
                <a:gridCol w="909101">
                  <a:extLst>
                    <a:ext uri="{9D8B030D-6E8A-4147-A177-3AD203B41FA5}">
                      <a16:colId xmlns:a16="http://schemas.microsoft.com/office/drawing/2014/main" val="1485987157"/>
                    </a:ext>
                  </a:extLst>
                </a:gridCol>
                <a:gridCol w="909101">
                  <a:extLst>
                    <a:ext uri="{9D8B030D-6E8A-4147-A177-3AD203B41FA5}">
                      <a16:colId xmlns:a16="http://schemas.microsoft.com/office/drawing/2014/main" val="166695436"/>
                    </a:ext>
                  </a:extLst>
                </a:gridCol>
                <a:gridCol w="909101">
                  <a:extLst>
                    <a:ext uri="{9D8B030D-6E8A-4147-A177-3AD203B41FA5}">
                      <a16:colId xmlns:a16="http://schemas.microsoft.com/office/drawing/2014/main" val="674773347"/>
                    </a:ext>
                  </a:extLst>
                </a:gridCol>
                <a:gridCol w="909101">
                  <a:extLst>
                    <a:ext uri="{9D8B030D-6E8A-4147-A177-3AD203B41FA5}">
                      <a16:colId xmlns:a16="http://schemas.microsoft.com/office/drawing/2014/main" val="2875269753"/>
                    </a:ext>
                  </a:extLst>
                </a:gridCol>
                <a:gridCol w="909101">
                  <a:extLst>
                    <a:ext uri="{9D8B030D-6E8A-4147-A177-3AD203B41FA5}">
                      <a16:colId xmlns:a16="http://schemas.microsoft.com/office/drawing/2014/main" val="1325263886"/>
                    </a:ext>
                  </a:extLst>
                </a:gridCol>
                <a:gridCol w="909101">
                  <a:extLst>
                    <a:ext uri="{9D8B030D-6E8A-4147-A177-3AD203B41FA5}">
                      <a16:colId xmlns:a16="http://schemas.microsoft.com/office/drawing/2014/main" val="1614750201"/>
                    </a:ext>
                  </a:extLst>
                </a:gridCol>
                <a:gridCol w="909101">
                  <a:extLst>
                    <a:ext uri="{9D8B030D-6E8A-4147-A177-3AD203B41FA5}">
                      <a16:colId xmlns:a16="http://schemas.microsoft.com/office/drawing/2014/main" val="2647036470"/>
                    </a:ext>
                  </a:extLst>
                </a:gridCol>
              </a:tblGrid>
              <a:tr h="370840">
                <a:tc>
                  <a:txBody>
                    <a:bodyPr/>
                    <a:lstStyle/>
                    <a:p>
                      <a:endParaRPr lang="en-US"/>
                    </a:p>
                  </a:txBody>
                  <a:tcPr/>
                </a:tc>
                <a:tc>
                  <a:txBody>
                    <a:bodyPr/>
                    <a:lstStyle/>
                    <a:p>
                      <a:r>
                        <a:rPr lang="en-US" dirty="0"/>
                        <a:t>Mon</a:t>
                      </a:r>
                    </a:p>
                  </a:txBody>
                  <a:tcPr/>
                </a:tc>
                <a:tc>
                  <a:txBody>
                    <a:bodyPr/>
                    <a:lstStyle/>
                    <a:p>
                      <a:r>
                        <a:rPr lang="en-US" dirty="0"/>
                        <a:t>Tue</a:t>
                      </a:r>
                    </a:p>
                  </a:txBody>
                  <a:tcPr/>
                </a:tc>
                <a:tc>
                  <a:txBody>
                    <a:bodyPr/>
                    <a:lstStyle/>
                    <a:p>
                      <a:r>
                        <a:rPr lang="en-US" dirty="0"/>
                        <a:t>Wed</a:t>
                      </a:r>
                    </a:p>
                  </a:txBody>
                  <a:tcPr/>
                </a:tc>
                <a:tc>
                  <a:txBody>
                    <a:bodyPr/>
                    <a:lstStyle/>
                    <a:p>
                      <a:r>
                        <a:rPr lang="en-US" dirty="0"/>
                        <a:t>Thu</a:t>
                      </a:r>
                    </a:p>
                  </a:txBody>
                  <a:tcPr/>
                </a:tc>
                <a:tc>
                  <a:txBody>
                    <a:bodyPr/>
                    <a:lstStyle/>
                    <a:p>
                      <a:r>
                        <a:rPr lang="en-US" dirty="0"/>
                        <a:t>Fri</a:t>
                      </a:r>
                    </a:p>
                  </a:txBody>
                  <a:tcPr/>
                </a:tc>
                <a:tc>
                  <a:txBody>
                    <a:bodyPr/>
                    <a:lstStyle/>
                    <a:p>
                      <a:r>
                        <a:rPr lang="en-US" dirty="0"/>
                        <a:t>Mon</a:t>
                      </a:r>
                    </a:p>
                  </a:txBody>
                  <a:tcPr/>
                </a:tc>
                <a:tc>
                  <a:txBody>
                    <a:bodyPr/>
                    <a:lstStyle/>
                    <a:p>
                      <a:r>
                        <a:rPr lang="en-US" dirty="0"/>
                        <a:t>Tues</a:t>
                      </a:r>
                    </a:p>
                  </a:txBody>
                  <a:tcPr/>
                </a:tc>
                <a:extLst>
                  <a:ext uri="{0D108BD9-81ED-4DB2-BD59-A6C34878D82A}">
                    <a16:rowId xmlns:a16="http://schemas.microsoft.com/office/drawing/2014/main" val="2869522600"/>
                  </a:ext>
                </a:extLst>
              </a:tr>
              <a:tr h="370840">
                <a:tc>
                  <a:txBody>
                    <a:bodyPr/>
                    <a:lstStyle/>
                    <a:p>
                      <a:r>
                        <a:rPr lang="en-US" dirty="0"/>
                        <a:t>AM 1</a:t>
                      </a:r>
                    </a:p>
                  </a:txBody>
                  <a:tcPr/>
                </a:tc>
                <a:tc>
                  <a:txBody>
                    <a:bodyPr/>
                    <a:lstStyle/>
                    <a:p>
                      <a:r>
                        <a:rPr lang="en-US" dirty="0"/>
                        <a:t>WG Opening</a:t>
                      </a:r>
                    </a:p>
                  </a:txBody>
                  <a:tcPr/>
                </a:tc>
                <a:tc>
                  <a:txBody>
                    <a:bodyPr/>
                    <a:lstStyle/>
                    <a:p>
                      <a:r>
                        <a:rPr lang="en-US" dirty="0"/>
                        <a:t>(New members)</a:t>
                      </a:r>
                    </a:p>
                  </a:txBody>
                  <a:tcPr/>
                </a:tc>
                <a:tc>
                  <a:txBody>
                    <a:bodyPr/>
                    <a:lstStyle/>
                    <a:p>
                      <a:r>
                        <a:rPr lang="en-US" b="1" dirty="0" err="1"/>
                        <a:t>TGbc</a:t>
                      </a:r>
                      <a:endParaRPr lang="en-US" b="1" dirty="0"/>
                    </a:p>
                  </a:txBody>
                  <a:tcPr/>
                </a:tc>
                <a:tc>
                  <a:txBody>
                    <a:bodyPr/>
                    <a:lstStyle/>
                    <a:p>
                      <a:r>
                        <a:rPr lang="en-US" b="1" strike="sngStrike" dirty="0" err="1"/>
                        <a:t>TGbc</a:t>
                      </a:r>
                      <a:endParaRPr lang="en-US" b="1" strike="sngStrike" dirty="0"/>
                    </a:p>
                  </a:txBody>
                  <a:tcPr/>
                </a:tc>
                <a:tc>
                  <a:txBody>
                    <a:bodyPr/>
                    <a:lstStyle/>
                    <a:p>
                      <a:r>
                        <a:rPr lang="en-US" dirty="0" err="1"/>
                        <a:t>TGbc</a:t>
                      </a:r>
                      <a:r>
                        <a:rPr lang="en-US" dirty="0"/>
                        <a:t> ***</a:t>
                      </a:r>
                    </a:p>
                    <a:p>
                      <a:r>
                        <a:rPr lang="en-US" dirty="0"/>
                        <a:t>(</a:t>
                      </a:r>
                      <a:r>
                        <a:rPr lang="en-US" dirty="0" err="1"/>
                        <a:t>TGbd</a:t>
                      </a:r>
                      <a:r>
                        <a:rPr lang="en-US" dirty="0"/>
                        <a:t>, </a:t>
                      </a:r>
                      <a:r>
                        <a:rPr lang="en-US" dirty="0" err="1"/>
                        <a:t>TGbf</a:t>
                      </a:r>
                      <a:r>
                        <a:rPr lang="en-US" dirty="0"/>
                        <a:t>)</a:t>
                      </a:r>
                    </a:p>
                  </a:txBody>
                  <a:tcPr/>
                </a:tc>
                <a:tc>
                  <a:txBody>
                    <a:bodyPr/>
                    <a:lstStyle/>
                    <a:p>
                      <a:r>
                        <a:rPr lang="en-US" dirty="0"/>
                        <a:t>????</a:t>
                      </a:r>
                    </a:p>
                    <a:p>
                      <a:r>
                        <a:rPr lang="en-US" dirty="0"/>
                        <a:t>(</a:t>
                      </a:r>
                      <a:r>
                        <a:rPr lang="en-US" dirty="0" err="1"/>
                        <a:t>TGbe</a:t>
                      </a:r>
                      <a:r>
                        <a:rPr lang="en-US" dirty="0"/>
                        <a:t>, </a:t>
                      </a:r>
                      <a:r>
                        <a:rPr lang="en-US" dirty="0" err="1"/>
                        <a:t>TGbf</a:t>
                      </a:r>
                      <a:r>
                        <a:rPr lang="en-US" dirty="0"/>
                        <a:t>)</a:t>
                      </a:r>
                    </a:p>
                  </a:txBody>
                  <a:tcPr/>
                </a:tc>
                <a:tc>
                  <a:txBody>
                    <a:bodyPr/>
                    <a:lstStyle/>
                    <a:p>
                      <a:r>
                        <a:rPr lang="en-US" dirty="0"/>
                        <a:t>WG Closing</a:t>
                      </a:r>
                    </a:p>
                  </a:txBody>
                  <a:tcPr/>
                </a:tc>
                <a:extLst>
                  <a:ext uri="{0D108BD9-81ED-4DB2-BD59-A6C34878D82A}">
                    <a16:rowId xmlns:a16="http://schemas.microsoft.com/office/drawing/2014/main" val="4165057403"/>
                  </a:ext>
                </a:extLst>
              </a:tr>
              <a:tr h="370840">
                <a:tc>
                  <a:txBody>
                    <a:bodyPr/>
                    <a:lstStyle/>
                    <a:p>
                      <a:r>
                        <a:rPr lang="en-US" dirty="0"/>
                        <a:t>AM 2</a:t>
                      </a:r>
                    </a:p>
                  </a:txBody>
                  <a:tcPr/>
                </a:tc>
                <a:tc>
                  <a:txBody>
                    <a:bodyPr/>
                    <a:lstStyle/>
                    <a:p>
                      <a:r>
                        <a:rPr lang="en-US" b="1" strike="sngStrike" dirty="0" err="1"/>
                        <a:t>TGbc</a:t>
                      </a:r>
                      <a:r>
                        <a:rPr lang="en-US" strike="sngStrike" dirty="0"/>
                        <a:t> </a:t>
                      </a:r>
                      <a:r>
                        <a:rPr lang="en-US" dirty="0"/>
                        <a:t>(parallel with WNG)</a:t>
                      </a:r>
                    </a:p>
                  </a:txBody>
                  <a:tcPr/>
                </a:tc>
                <a:tc>
                  <a:txBody>
                    <a:bodyPr/>
                    <a:lstStyle/>
                    <a:p>
                      <a:r>
                        <a:rPr lang="en-US" b="1" dirty="0" err="1"/>
                        <a:t>TGbc</a:t>
                      </a:r>
                      <a:endParaRPr lang="en-US" b="1" dirty="0"/>
                    </a:p>
                  </a:txBody>
                  <a:tcPr/>
                </a:tc>
                <a:tc>
                  <a:txBody>
                    <a:bodyPr/>
                    <a:lstStyle/>
                    <a:p>
                      <a:endParaRPr lang="en-US"/>
                    </a:p>
                  </a:txBody>
                  <a:tcPr/>
                </a:tc>
                <a:tc>
                  <a:txBody>
                    <a:bodyPr/>
                    <a:lstStyle/>
                    <a:p>
                      <a:r>
                        <a:rPr lang="en-US" dirty="0" err="1"/>
                        <a:t>TGbc</a:t>
                      </a:r>
                      <a:r>
                        <a:rPr lang="en-US" dirty="0"/>
                        <a:t> **</a:t>
                      </a:r>
                    </a:p>
                  </a:txBody>
                  <a:tcPr/>
                </a:tc>
                <a:tc>
                  <a:txBody>
                    <a:bodyPr/>
                    <a:lstStyle/>
                    <a:p>
                      <a:endParaRPr lang="en-US" dirty="0"/>
                    </a:p>
                  </a:txBody>
                  <a:tcPr/>
                </a:tc>
                <a:tc>
                  <a:txBody>
                    <a:bodyPr/>
                    <a:lstStyle/>
                    <a:p>
                      <a:r>
                        <a:rPr lang="en-US" dirty="0"/>
                        <a:t>CAC</a:t>
                      </a:r>
                    </a:p>
                  </a:txBody>
                  <a:tcPr/>
                </a:tc>
                <a:tc>
                  <a:txBody>
                    <a:bodyPr/>
                    <a:lstStyle/>
                    <a:p>
                      <a:endParaRPr lang="en-US"/>
                    </a:p>
                  </a:txBody>
                  <a:tcPr/>
                </a:tc>
                <a:extLst>
                  <a:ext uri="{0D108BD9-81ED-4DB2-BD59-A6C34878D82A}">
                    <a16:rowId xmlns:a16="http://schemas.microsoft.com/office/drawing/2014/main" val="4046636150"/>
                  </a:ext>
                </a:extLst>
              </a:tr>
              <a:tr h="370840">
                <a:tc>
                  <a:txBody>
                    <a:bodyPr/>
                    <a:lstStyle/>
                    <a:p>
                      <a:r>
                        <a:rPr lang="en-US" dirty="0"/>
                        <a:t>PM 1</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223282352"/>
                  </a:ext>
                </a:extLst>
              </a:tr>
            </a:tbl>
          </a:graphicData>
        </a:graphic>
      </p:graphicFrame>
      <p:sp>
        <p:nvSpPr>
          <p:cNvPr id="8" name="TextBox 7">
            <a:extLst>
              <a:ext uri="{FF2B5EF4-FFF2-40B4-BE49-F238E27FC236}">
                <a16:creationId xmlns:a16="http://schemas.microsoft.com/office/drawing/2014/main" id="{4FF5AD73-6A72-684C-A6B6-0221399EE27E}"/>
              </a:ext>
            </a:extLst>
          </p:cNvPr>
          <p:cNvSpPr txBox="1"/>
          <p:nvPr/>
        </p:nvSpPr>
        <p:spPr>
          <a:xfrm>
            <a:off x="971600" y="3939902"/>
            <a:ext cx="7272808" cy="923330"/>
          </a:xfrm>
          <a:prstGeom prst="rect">
            <a:avLst/>
          </a:prstGeom>
          <a:noFill/>
        </p:spPr>
        <p:txBody>
          <a:bodyPr wrap="square" rtlCol="0">
            <a:spAutoFit/>
          </a:bodyPr>
          <a:lstStyle/>
          <a:p>
            <a:pPr marL="285750" indent="-285750">
              <a:buFont typeface="Arial" panose="020B0604020202020204" pitchFamily="34" charset="0"/>
              <a:buChar char="•"/>
            </a:pPr>
            <a:r>
              <a:rPr lang="en-US" sz="1800" dirty="0">
                <a:solidFill>
                  <a:schemeClr val="tx1"/>
                </a:solidFill>
              </a:rPr>
              <a:t>WNG has two submissions </a:t>
            </a:r>
            <a:r>
              <a:rPr lang="en-US" sz="1800" dirty="0">
                <a:solidFill>
                  <a:schemeClr val="tx1"/>
                </a:solidFill>
                <a:sym typeface="Wingdings" pitchFamily="2" charset="2"/>
              </a:rPr>
              <a:t> do </a:t>
            </a:r>
            <a:r>
              <a:rPr lang="en-US" sz="1800" dirty="0" err="1">
                <a:solidFill>
                  <a:schemeClr val="tx1"/>
                </a:solidFill>
                <a:sym typeface="Wingdings" pitchFamily="2" charset="2"/>
              </a:rPr>
              <a:t>TGbc</a:t>
            </a:r>
            <a:r>
              <a:rPr lang="en-US" sz="1800" dirty="0">
                <a:solidFill>
                  <a:schemeClr val="tx1"/>
                </a:solidFill>
                <a:sym typeface="Wingdings" pitchFamily="2" charset="2"/>
              </a:rPr>
              <a:t> members have to attend WNG / chancel Mon </a:t>
            </a:r>
            <a:r>
              <a:rPr lang="en-US" sz="1800" dirty="0" err="1">
                <a:solidFill>
                  <a:schemeClr val="tx1"/>
                </a:solidFill>
                <a:sym typeface="Wingdings" pitchFamily="2" charset="2"/>
              </a:rPr>
              <a:t>TGbc</a:t>
            </a:r>
            <a:r>
              <a:rPr lang="en-US" sz="1800" dirty="0">
                <a:solidFill>
                  <a:schemeClr val="tx1"/>
                </a:solidFill>
                <a:sym typeface="Wingdings" pitchFamily="2" charset="2"/>
              </a:rPr>
              <a:t> slot?</a:t>
            </a:r>
          </a:p>
          <a:p>
            <a:pPr marL="285750" indent="-285750">
              <a:buFont typeface="Arial" panose="020B0604020202020204" pitchFamily="34" charset="0"/>
              <a:buChar char="•"/>
            </a:pPr>
            <a:r>
              <a:rPr lang="en-US" sz="1800" dirty="0">
                <a:solidFill>
                  <a:schemeClr val="tx1"/>
                </a:solidFill>
                <a:sym typeface="Wingdings" pitchFamily="2" charset="2"/>
              </a:rPr>
              <a:t>Additional slot yes (marked **). Deletions </a:t>
            </a:r>
            <a:r>
              <a:rPr lang="en-US" sz="1800" strike="sngStrike" dirty="0">
                <a:solidFill>
                  <a:schemeClr val="tx1"/>
                </a:solidFill>
                <a:sym typeface="Wingdings" pitchFamily="2" charset="2"/>
              </a:rPr>
              <a:t>crossed out</a:t>
            </a:r>
            <a:endParaRPr lang="en-US" sz="1800" strike="sngStrike" dirty="0">
              <a:solidFill>
                <a:schemeClr val="tx1"/>
              </a:solidFill>
            </a:endParaRPr>
          </a:p>
        </p:txBody>
      </p:sp>
    </p:spTree>
    <p:extLst>
      <p:ext uri="{BB962C8B-B14F-4D97-AF65-F5344CB8AC3E}">
        <p14:creationId xmlns:p14="http://schemas.microsoft.com/office/powerpoint/2010/main" val="225362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March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March 2,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Straw Polls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391379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March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27</a:t>
            </a:fld>
            <a:endParaRPr lang="en-GB"/>
          </a:p>
        </p:txBody>
      </p:sp>
    </p:spTree>
    <p:extLst>
      <p:ext uri="{BB962C8B-B14F-4D97-AF65-F5344CB8AC3E}">
        <p14:creationId xmlns:p14="http://schemas.microsoft.com/office/powerpoint/2010/main" val="3438742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=m017616db71a291108a5d88b53a7f4c40</a:t>
            </a:r>
          </a:p>
          <a:p>
            <a:endParaRPr lang="en-GB" sz="1050" dirty="0"/>
          </a:p>
          <a:p>
            <a:r>
              <a:rPr lang="en-GB" sz="1050" dirty="0"/>
              <a:t>Meeting number: 179 871 4575</a:t>
            </a:r>
          </a:p>
          <a:p>
            <a:r>
              <a:rPr lang="en-GB" sz="105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Planning of March Plenary Meeting</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strike="sngStrike" dirty="0"/>
              <a:t>Editor’s report </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March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3743721"/>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CAB7BDFA-3455-A847-872F-53AD7BD0544C}"/>
              </a:ext>
            </a:extLst>
          </p:cNvPr>
          <p:cNvGraphicFramePr>
            <a:graphicFrameLocks noGrp="1"/>
          </p:cNvGraphicFramePr>
          <p:nvPr>
            <p:extLst>
              <p:ext uri="{D42A27DB-BD31-4B8C-83A1-F6EECF244321}">
                <p14:modId xmlns:p14="http://schemas.microsoft.com/office/powerpoint/2010/main" val="3007549906"/>
              </p:ext>
            </p:extLst>
          </p:nvPr>
        </p:nvGraphicFramePr>
        <p:xfrm>
          <a:off x="723899" y="1320761"/>
          <a:ext cx="7770815" cy="1925677"/>
        </p:xfrm>
        <a:graphic>
          <a:graphicData uri="http://schemas.openxmlformats.org/drawingml/2006/table">
            <a:tbl>
              <a:tblPr>
                <a:tableStyleId>{5C22544A-7EE6-4342-B048-85BDC9FD1C3A}</a:tableStyleId>
              </a:tblPr>
              <a:tblGrid>
                <a:gridCol w="685660">
                  <a:extLst>
                    <a:ext uri="{9D8B030D-6E8A-4147-A177-3AD203B41FA5}">
                      <a16:colId xmlns:a16="http://schemas.microsoft.com/office/drawing/2014/main" val="4281275618"/>
                    </a:ext>
                  </a:extLst>
                </a:gridCol>
                <a:gridCol w="388541">
                  <a:extLst>
                    <a:ext uri="{9D8B030D-6E8A-4147-A177-3AD203B41FA5}">
                      <a16:colId xmlns:a16="http://schemas.microsoft.com/office/drawing/2014/main" val="2826710995"/>
                    </a:ext>
                  </a:extLst>
                </a:gridCol>
                <a:gridCol w="388541">
                  <a:extLst>
                    <a:ext uri="{9D8B030D-6E8A-4147-A177-3AD203B41FA5}">
                      <a16:colId xmlns:a16="http://schemas.microsoft.com/office/drawing/2014/main" val="2489837546"/>
                    </a:ext>
                  </a:extLst>
                </a:gridCol>
                <a:gridCol w="388541">
                  <a:extLst>
                    <a:ext uri="{9D8B030D-6E8A-4147-A177-3AD203B41FA5}">
                      <a16:colId xmlns:a16="http://schemas.microsoft.com/office/drawing/2014/main" val="2156873393"/>
                    </a:ext>
                  </a:extLst>
                </a:gridCol>
                <a:gridCol w="2102691">
                  <a:extLst>
                    <a:ext uri="{9D8B030D-6E8A-4147-A177-3AD203B41FA5}">
                      <a16:colId xmlns:a16="http://schemas.microsoft.com/office/drawing/2014/main" val="4098669435"/>
                    </a:ext>
                  </a:extLst>
                </a:gridCol>
                <a:gridCol w="2102691">
                  <a:extLst>
                    <a:ext uri="{9D8B030D-6E8A-4147-A177-3AD203B41FA5}">
                      <a16:colId xmlns:a16="http://schemas.microsoft.com/office/drawing/2014/main" val="2457330804"/>
                    </a:ext>
                  </a:extLst>
                </a:gridCol>
                <a:gridCol w="1714150">
                  <a:extLst>
                    <a:ext uri="{9D8B030D-6E8A-4147-A177-3AD203B41FA5}">
                      <a16:colId xmlns:a16="http://schemas.microsoft.com/office/drawing/2014/main" val="3042291775"/>
                    </a:ext>
                  </a:extLst>
                </a:gridCol>
              </a:tblGrid>
              <a:tr h="319975">
                <a:tc>
                  <a:txBody>
                    <a:bodyPr/>
                    <a:lstStyle/>
                    <a:p>
                      <a:pPr algn="ctr" fontAlgn="b"/>
                      <a:r>
                        <a:rPr lang="en-GB" sz="900" u="none" strike="noStrike">
                          <a:effectLst/>
                        </a:rPr>
                        <a:t>Discussion Order</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Comment</a:t>
                      </a:r>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506503088"/>
                  </a:ext>
                </a:extLst>
              </a:tr>
              <a:tr h="148560">
                <a:tc>
                  <a:txBody>
                    <a:bodyPr/>
                    <a:lstStyle/>
                    <a:p>
                      <a:pPr algn="ctr" fontAlgn="b"/>
                      <a:r>
                        <a:rPr lang="en-GB" sz="900" u="none" strike="noStrike">
                          <a:effectLst/>
                        </a:rPr>
                        <a:t>20</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314</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Discussion on 9.4.5.100</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Antonio de la Oliva (InterDigital)</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4117193565"/>
                  </a:ext>
                </a:extLst>
              </a:tr>
              <a:tr h="282835">
                <a:tc>
                  <a:txBody>
                    <a:bodyPr/>
                    <a:lstStyle/>
                    <a:p>
                      <a:pPr algn="ctr" fontAlgn="b"/>
                      <a:r>
                        <a:rPr lang="en-GB" sz="900" u="none" strike="noStrike">
                          <a:effectLst/>
                        </a:rPr>
                        <a:t>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341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Supporting document CIDs 1011, 1012, 1046, 1047, 1069</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Antonio de la Oliva (InterDigital)</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326387570"/>
                  </a:ext>
                </a:extLst>
              </a:tr>
              <a:tr h="148560">
                <a:tc>
                  <a:txBody>
                    <a:bodyPr/>
                    <a:lstStyle/>
                    <a:p>
                      <a:pPr algn="ctr" fontAlgn="b"/>
                      <a:r>
                        <a:rPr lang="en-GB" sz="900" u="none" strike="noStrike" dirty="0">
                          <a:effectLst/>
                        </a:rPr>
                        <a:t>30</a:t>
                      </a:r>
                      <a:endParaRPr lang="en-GB" sz="900" b="0" i="0" u="none" strike="noStrike" dirty="0">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176</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Excel with resolution assigned to Antonio</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Antonio de la Oliva (InterDigital)</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1974138377"/>
                  </a:ext>
                </a:extLst>
              </a:tr>
              <a:tr h="148560">
                <a:tc>
                  <a:txBody>
                    <a:bodyPr/>
                    <a:lstStyle/>
                    <a:p>
                      <a:pPr algn="ctr" fontAlgn="b"/>
                      <a:r>
                        <a:rPr lang="en-GB" sz="900" u="none" strike="noStrike">
                          <a:effectLst/>
                        </a:rPr>
                        <a:t>31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175</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LB255_CIDs_section_9.4.5.100</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Antonio de la Oliva (InterDigital)</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Discussion needed or obsolete?</a:t>
                      </a:r>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310593954"/>
                  </a:ext>
                </a:extLst>
              </a:tr>
              <a:tr h="282835">
                <a:tc>
                  <a:txBody>
                    <a:bodyPr/>
                    <a:lstStyle/>
                    <a:p>
                      <a:pPr algn="ctr" fontAlgn="b"/>
                      <a:r>
                        <a:rPr lang="en-GB" sz="900" u="none" strike="noStrike">
                          <a:effectLst/>
                        </a:rPr>
                        <a:t>40</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86</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proposed-comment-resolution-document-for-lb252</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Stephen McCann (Huawei)</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170085557"/>
                  </a:ext>
                </a:extLst>
              </a:tr>
              <a:tr h="148560">
                <a:tc>
                  <a:txBody>
                    <a:bodyPr/>
                    <a:lstStyle/>
                    <a:p>
                      <a:pPr algn="ctr" fontAlgn="b"/>
                      <a:r>
                        <a:rPr lang="en-GB" sz="900" u="none" strike="noStrike">
                          <a:effectLst/>
                        </a:rPr>
                        <a:t>41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85</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4</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comment-resolutions-for-lb252</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Stephen McCann (Huawei)</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004857089"/>
                  </a:ext>
                </a:extLst>
              </a:tr>
              <a:tr h="148560">
                <a:tc>
                  <a:txBody>
                    <a:bodyPr/>
                    <a:lstStyle/>
                    <a:p>
                      <a:pPr algn="ctr" fontAlgn="b"/>
                      <a:r>
                        <a:rPr lang="en-GB" sz="900" u="none" strike="noStrike">
                          <a:effectLst/>
                        </a:rPr>
                        <a:t>90</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84</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3</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dirty="0">
                          <a:effectLst/>
                        </a:rPr>
                        <a:t>Resolutions for Clause 9.6.7.101</a:t>
                      </a:r>
                      <a:endParaRPr lang="en-GB" sz="900" b="0" i="0" u="none" strike="noStrike" dirty="0">
                        <a:effectLst/>
                        <a:latin typeface="Arial" panose="020B0604020202020204" pitchFamily="34" charset="0"/>
                      </a:endParaRPr>
                    </a:p>
                  </a:txBody>
                  <a:tcPr marL="8571" marR="8571" marT="8571" marB="0" anchor="b"/>
                </a:tc>
                <a:tc>
                  <a:txBody>
                    <a:bodyPr/>
                    <a:lstStyle/>
                    <a:p>
                      <a:pPr algn="l" fontAlgn="b"/>
                      <a:r>
                        <a:rPr lang="en-GB" sz="900" u="none" strike="noStrike">
                          <a:effectLst/>
                        </a:rPr>
                        <a:t>Hitoshi Morioka (Koden TI)</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3924556493"/>
                  </a:ext>
                </a:extLst>
              </a:tr>
              <a:tr h="148560">
                <a:tc>
                  <a:txBody>
                    <a:bodyPr/>
                    <a:lstStyle/>
                    <a:p>
                      <a:pPr algn="ctr" fontAlgn="b"/>
                      <a:r>
                        <a:rPr lang="en-GB" sz="900" u="none" strike="noStrike">
                          <a:effectLst/>
                        </a:rPr>
                        <a:t>60</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238</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3</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Resolution for CID1237</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Hitoshi Morioka (Koden TI)</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866785017"/>
                  </a:ext>
                </a:extLst>
              </a:tr>
              <a:tr h="148560">
                <a:tc>
                  <a:txBody>
                    <a:bodyPr/>
                    <a:lstStyle/>
                    <a:p>
                      <a:pPr algn="ctr" fontAlgn="b"/>
                      <a:r>
                        <a:rPr lang="en-GB" sz="900" u="none" strike="noStrike">
                          <a:effectLst/>
                        </a:rPr>
                        <a:t>1010</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239</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Resolutions for Clause 11.100.2</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Hitoshi Morioka (Koden TI)</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dirty="0">
                        <a:effectLst/>
                        <a:latin typeface="Arial" panose="020B0604020202020204" pitchFamily="34" charset="0"/>
                      </a:endParaRPr>
                    </a:p>
                  </a:txBody>
                  <a:tcPr marL="8571" marR="8571" marT="8571" marB="0" anchor="b"/>
                </a:tc>
                <a:extLst>
                  <a:ext uri="{0D108BD9-81ED-4DB2-BD59-A6C34878D82A}">
                    <a16:rowId xmlns:a16="http://schemas.microsoft.com/office/drawing/2014/main" val="3063592945"/>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2294</TotalTime>
  <Words>2452</Words>
  <Application>Microsoft Macintosh PowerPoint</Application>
  <PresentationFormat>On-screen Show (16:9)</PresentationFormat>
  <Paragraphs>343</Paragraphs>
  <Slides>29</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vt:lpstr>
      <vt:lpstr>Calibri</vt:lpstr>
      <vt:lpstr>Monotype Sorts</vt:lpstr>
      <vt:lpstr>Times New Roman</vt:lpstr>
      <vt:lpstr>802-11-BCS-Chair-Slides-Template</vt:lpstr>
      <vt:lpstr>Document</vt:lpstr>
      <vt:lpstr>Agenda TGbc Telco March 2,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Planning of March Plenary</vt:lpstr>
      <vt:lpstr>Current TGbc Schedule</vt:lpstr>
      <vt:lpstr>TGbc Slots</vt:lpstr>
      <vt:lpstr>Motions</vt:lpstr>
      <vt:lpstr>Straw Polls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186</cp:revision>
  <cp:lastPrinted>1601-01-01T00:00:00Z</cp:lastPrinted>
  <dcterms:created xsi:type="dcterms:W3CDTF">2020-02-25T15:01:23Z</dcterms:created>
  <dcterms:modified xsi:type="dcterms:W3CDTF">2021-03-02T15:35:07Z</dcterms:modified>
  <cp:category/>
</cp:coreProperties>
</file>