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1"/>
  </p:notesMasterIdLst>
  <p:handoutMasterIdLst>
    <p:handoutMasterId r:id="rId32"/>
  </p:handoutMasterIdLst>
  <p:sldIdLst>
    <p:sldId id="256" r:id="rId2"/>
    <p:sldId id="257" r:id="rId3"/>
    <p:sldId id="309" r:id="rId4"/>
    <p:sldId id="316" r:id="rId5"/>
    <p:sldId id="287" r:id="rId6"/>
    <p:sldId id="308" r:id="rId7"/>
    <p:sldId id="350" r:id="rId8"/>
    <p:sldId id="300" r:id="rId9"/>
    <p:sldId id="301" r:id="rId10"/>
    <p:sldId id="303" r:id="rId11"/>
    <p:sldId id="304" r:id="rId12"/>
    <p:sldId id="305" r:id="rId13"/>
    <p:sldId id="302" r:id="rId14"/>
    <p:sldId id="306" r:id="rId15"/>
    <p:sldId id="342" r:id="rId16"/>
    <p:sldId id="343" r:id="rId17"/>
    <p:sldId id="345" r:id="rId18"/>
    <p:sldId id="355" r:id="rId19"/>
    <p:sldId id="354" r:id="rId20"/>
    <p:sldId id="353" r:id="rId21"/>
    <p:sldId id="352" r:id="rId22"/>
    <p:sldId id="351" r:id="rId23"/>
    <p:sldId id="346" r:id="rId24"/>
    <p:sldId id="347" r:id="rId25"/>
    <p:sldId id="344" r:id="rId26"/>
    <p:sldId id="333" r:id="rId27"/>
    <p:sldId id="322" r:id="rId28"/>
    <p:sldId id="320" r:id="rId29"/>
    <p:sldId id="327" r:id="rId30"/>
  </p:sldIdLst>
  <p:sldSz cx="9144000" cy="5143500" type="screen16x9"/>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1620"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000" autoAdjust="0"/>
    <p:restoredTop sz="94694"/>
  </p:normalViewPr>
  <p:slideViewPr>
    <p:cSldViewPr>
      <p:cViewPr varScale="1">
        <p:scale>
          <a:sx n="161" d="100"/>
          <a:sy n="161" d="100"/>
        </p:scale>
        <p:origin x="504" y="200"/>
      </p:cViewPr>
      <p:guideLst>
        <p:guide orient="horz" pos="162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81" d="100"/>
          <a:sy n="81" d="100"/>
        </p:scale>
        <p:origin x="3360" y="17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de-DE"/>
              <a:t>doc.: IEEE 802.11-21/0345</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GB"/>
              <a:t>March 2021</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de-DE"/>
              <a:t>Marc Emmelmann (Koden-TI)</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de-DE"/>
              <a:t>doc.: IEEE 802.11-21/0345</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GB"/>
              <a:t>March 2021</a:t>
            </a:r>
            <a:endParaRPr lang="en-US"/>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de-DE"/>
              <a:t>Marc Emmelmann (Koden-TI)</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802.11-21/0345</a:t>
            </a:r>
            <a:endParaRPr lang="en-US"/>
          </a:p>
        </p:txBody>
      </p:sp>
      <p:sp>
        <p:nvSpPr>
          <p:cNvPr id="5" name="Rectangle 3"/>
          <p:cNvSpPr>
            <a:spLocks noGrp="1" noChangeArrowheads="1"/>
          </p:cNvSpPr>
          <p:nvPr>
            <p:ph type="dt"/>
          </p:nvPr>
        </p:nvSpPr>
        <p:spPr>
          <a:ln/>
        </p:spPr>
        <p:txBody>
          <a:bodyPr/>
          <a:lstStyle/>
          <a:p>
            <a:r>
              <a:rPr lang="en-GB"/>
              <a:t>March 2021</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802.11-21/0345</a:t>
            </a:r>
            <a:endParaRPr lang="en-US"/>
          </a:p>
        </p:txBody>
      </p:sp>
      <p:sp>
        <p:nvSpPr>
          <p:cNvPr id="5" name="Rectangle 3"/>
          <p:cNvSpPr>
            <a:spLocks noGrp="1" noChangeArrowheads="1"/>
          </p:cNvSpPr>
          <p:nvPr>
            <p:ph type="dt"/>
          </p:nvPr>
        </p:nvSpPr>
        <p:spPr>
          <a:ln/>
        </p:spPr>
        <p:txBody>
          <a:bodyPr/>
          <a:lstStyle/>
          <a:p>
            <a:r>
              <a:rPr lang="en-GB"/>
              <a:t>March 2021</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endParaRPr lang="en-GB"/>
          </a:p>
        </p:txBody>
      </p:sp>
      <p:sp>
        <p:nvSpPr>
          <p:cNvPr id="3" name="Subtitle 2"/>
          <p:cNvSpPr>
            <a:spLocks noGrp="1"/>
          </p:cNvSpPr>
          <p:nvPr>
            <p:ph type="subTitle" idx="1"/>
          </p:nvPr>
        </p:nvSpPr>
        <p:spPr>
          <a:xfrm>
            <a:off x="1371600" y="2914650"/>
            <a:ext cx="6400800" cy="131445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GB"/>
              <a:t>March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4856560"/>
            <a:ext cx="3184520" cy="13573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de-DE"/>
              <a:t>Marc Emmelmann (Koden-TI)</a:t>
            </a:r>
            <a:endParaRPr lang="en-GB" dirty="0"/>
          </a:p>
        </p:txBody>
      </p:sp>
      <p:sp>
        <p:nvSpPr>
          <p:cNvPr id="12" name="Rectangle 3"/>
          <p:cNvSpPr>
            <a:spLocks noGrp="1" noChangeArrowheads="1"/>
          </p:cNvSpPr>
          <p:nvPr>
            <p:ph type="dt" idx="15"/>
          </p:nvPr>
        </p:nvSpPr>
        <p:spPr bwMode="auto">
          <a:xfrm>
            <a:off x="696913" y="250031"/>
            <a:ext cx="1874823"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GB"/>
              <a:t>March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3000" b="1" cap="all"/>
            </a:lvl1pPr>
          </a:lstStyle>
          <a:p>
            <a:r>
              <a:rPr lang="en-US"/>
              <a:t>Click to edit Master title style</a:t>
            </a:r>
            <a:endParaRPr lang="en-GB"/>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GB"/>
              <a:t>March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1" y="1485900"/>
            <a:ext cx="3808413" cy="308491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485900"/>
            <a:ext cx="3810000" cy="308491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GB"/>
              <a:t>March 2021</a:t>
            </a:r>
          </a:p>
        </p:txBody>
      </p:sp>
      <p:sp>
        <p:nvSpPr>
          <p:cNvPr id="6" name="Footer Placeholder 5"/>
          <p:cNvSpPr>
            <a:spLocks noGrp="1"/>
          </p:cNvSpPr>
          <p:nvPr>
            <p:ph type="ftr" idx="11"/>
          </p:nvPr>
        </p:nvSpPr>
        <p:spPr/>
        <p:txBody>
          <a:bodyPr/>
          <a:lstStyle>
            <a:lvl1pPr>
              <a:defRPr/>
            </a:lvl1pPr>
          </a:lstStyle>
          <a:p>
            <a:r>
              <a:rPr lang="de-DE"/>
              <a:t>Marc Emmelmann (Koden-TI)</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151335"/>
            <a:ext cx="4040188"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457200" y="1631156"/>
            <a:ext cx="4040188"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GB"/>
              <a:t>March 2021</a:t>
            </a:r>
          </a:p>
        </p:txBody>
      </p:sp>
      <p:sp>
        <p:nvSpPr>
          <p:cNvPr id="8" name="Footer Placeholder 7"/>
          <p:cNvSpPr>
            <a:spLocks noGrp="1"/>
          </p:cNvSpPr>
          <p:nvPr>
            <p:ph type="ftr" idx="11"/>
          </p:nvPr>
        </p:nvSpPr>
        <p:spPr>
          <a:xfrm>
            <a:off x="5643570" y="4856560"/>
            <a:ext cx="2898768" cy="135731"/>
          </a:xfrm>
        </p:spPr>
        <p:txBody>
          <a:bodyPr/>
          <a:lstStyle>
            <a:lvl1pPr>
              <a:defRPr/>
            </a:lvl1pPr>
          </a:lstStyle>
          <a:p>
            <a:r>
              <a:rPr lang="de-DE"/>
              <a:t>Marc Emmelmann (Koden-TI)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GB"/>
              <a:t>March 2021</a:t>
            </a:r>
          </a:p>
        </p:txBody>
      </p:sp>
      <p:sp>
        <p:nvSpPr>
          <p:cNvPr id="4" name="Footer Placeholder 3"/>
          <p:cNvSpPr>
            <a:spLocks noGrp="1"/>
          </p:cNvSpPr>
          <p:nvPr>
            <p:ph type="ftr" idx="11"/>
          </p:nvPr>
        </p:nvSpPr>
        <p:spPr/>
        <p:txBody>
          <a:bodyPr/>
          <a:lstStyle>
            <a:lvl1pPr>
              <a:defRPr/>
            </a:lvl1pPr>
          </a:lstStyle>
          <a:p>
            <a:r>
              <a:rPr lang="de-DE"/>
              <a:t>Marc Emmelmann (Koden-TI)</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GB"/>
              <a:t>March 2021</a:t>
            </a:r>
          </a:p>
        </p:txBody>
      </p:sp>
      <p:sp>
        <p:nvSpPr>
          <p:cNvPr id="3" name="Footer Placeholder 2"/>
          <p:cNvSpPr>
            <a:spLocks noGrp="1"/>
          </p:cNvSpPr>
          <p:nvPr>
            <p:ph type="ftr" idx="11"/>
          </p:nvPr>
        </p:nvSpPr>
        <p:spPr/>
        <p:txBody>
          <a:bodyPr/>
          <a:lstStyle>
            <a:lvl1pPr>
              <a:defRPr/>
            </a:lvl1pPr>
          </a:lstStyle>
          <a:p>
            <a:r>
              <a:rPr lang="de-DE"/>
              <a:t>Marc Emmelmann (Koden-TI)</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March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1" y="514350"/>
            <a:ext cx="1941513" cy="405646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514350"/>
            <a:ext cx="5676900" cy="405646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March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1" y="514350"/>
            <a:ext cx="7770813" cy="798910"/>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1" y="1485900"/>
            <a:ext cx="7770813" cy="308491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3" y="250031"/>
            <a:ext cx="1874823"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GB"/>
              <a:t>March 2021</a:t>
            </a:r>
            <a:endParaRPr lang="en-GB" dirty="0"/>
          </a:p>
        </p:txBody>
      </p:sp>
      <p:sp>
        <p:nvSpPr>
          <p:cNvPr id="1028" name="Rectangle 4"/>
          <p:cNvSpPr>
            <a:spLocks noGrp="1" noChangeArrowheads="1"/>
          </p:cNvSpPr>
          <p:nvPr>
            <p:ph type="ftr"/>
          </p:nvPr>
        </p:nvSpPr>
        <p:spPr bwMode="auto">
          <a:xfrm>
            <a:off x="5357818" y="4856560"/>
            <a:ext cx="3184520" cy="13573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de-DE"/>
              <a:t>Marc Emmelmann (Koden-TI)</a:t>
            </a:r>
            <a:endParaRPr lang="en-GB" dirty="0"/>
          </a:p>
        </p:txBody>
      </p:sp>
      <p:sp>
        <p:nvSpPr>
          <p:cNvPr id="1029" name="Rectangle 5"/>
          <p:cNvSpPr>
            <a:spLocks noGrp="1" noChangeArrowheads="1"/>
          </p:cNvSpPr>
          <p:nvPr>
            <p:ph type="sldNum"/>
          </p:nvPr>
        </p:nvSpPr>
        <p:spPr bwMode="auto">
          <a:xfrm>
            <a:off x="4344989" y="4856560"/>
            <a:ext cx="528637" cy="27265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457200"/>
            <a:ext cx="7772400" cy="1191"/>
          </a:xfrm>
          <a:prstGeom prst="line">
            <a:avLst/>
          </a:prstGeom>
          <a:noFill/>
          <a:ln w="12600">
            <a:solidFill>
              <a:srgbClr val="000000"/>
            </a:solidFill>
            <a:miter lim="800000"/>
            <a:headEnd/>
            <a:tailEnd/>
          </a:ln>
          <a:effectLst/>
        </p:spPr>
        <p:txBody>
          <a:bodyPr/>
          <a:lstStyle/>
          <a:p>
            <a:endParaRPr lang="en-GB" sz="1800"/>
          </a:p>
        </p:txBody>
      </p:sp>
      <p:sp>
        <p:nvSpPr>
          <p:cNvPr id="1031" name="Rectangle 7"/>
          <p:cNvSpPr>
            <a:spLocks noChangeArrowheads="1"/>
          </p:cNvSpPr>
          <p:nvPr/>
        </p:nvSpPr>
        <p:spPr bwMode="auto">
          <a:xfrm>
            <a:off x="684214" y="4856560"/>
            <a:ext cx="538609" cy="138499"/>
          </a:xfrm>
          <a:prstGeom prst="rect">
            <a:avLst/>
          </a:prstGeom>
          <a:noFill/>
          <a:ln w="9525">
            <a:noFill/>
            <a:round/>
            <a:headEnd/>
            <a:tailEnd/>
          </a:ln>
          <a:effectLst/>
        </p:spPr>
        <p:txBody>
          <a:bodyPr wrap="none" lIns="0" tIns="0" rIns="0" bIns="0">
            <a:spAutoFit/>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900" dirty="0">
                <a:solidFill>
                  <a:srgbClr val="000000"/>
                </a:solidFill>
              </a:rPr>
              <a:t>Submission</a:t>
            </a:r>
          </a:p>
        </p:txBody>
      </p:sp>
      <p:sp>
        <p:nvSpPr>
          <p:cNvPr id="1032" name="Line 8"/>
          <p:cNvSpPr>
            <a:spLocks noChangeShapeType="1"/>
          </p:cNvSpPr>
          <p:nvPr/>
        </p:nvSpPr>
        <p:spPr bwMode="auto">
          <a:xfrm>
            <a:off x="685800" y="4857750"/>
            <a:ext cx="7848600" cy="1191"/>
          </a:xfrm>
          <a:prstGeom prst="line">
            <a:avLst/>
          </a:prstGeom>
          <a:noFill/>
          <a:ln w="12600">
            <a:solidFill>
              <a:srgbClr val="000000"/>
            </a:solidFill>
            <a:miter lim="800000"/>
            <a:headEnd/>
            <a:tailEnd/>
          </a:ln>
          <a:effectLst/>
        </p:spPr>
        <p:txBody>
          <a:bodyPr/>
          <a:lstStyle/>
          <a:p>
            <a:endParaRPr lang="en-GB" sz="1800"/>
          </a:p>
        </p:txBody>
      </p:sp>
      <p:sp>
        <p:nvSpPr>
          <p:cNvPr id="10" name="Date Placeholder 3"/>
          <p:cNvSpPr txBox="1">
            <a:spLocks/>
          </p:cNvSpPr>
          <p:nvPr/>
        </p:nvSpPr>
        <p:spPr bwMode="auto">
          <a:xfrm>
            <a:off x="5000628" y="267874"/>
            <a:ext cx="3500462"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336947"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35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802.11-21/0345r0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mj-lt"/>
          <a:ea typeface="+mj-ea"/>
          <a:cs typeface="+mj-cs"/>
        </a:defRPr>
      </a:lvl1pPr>
      <a:lvl2pPr marL="557213" indent="-214313"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2pPr>
      <a:lvl3pPr marL="8572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3pPr>
      <a:lvl4pPr marL="12001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4pPr>
      <a:lvl5pPr marL="15430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5pPr>
      <a:lvl6pPr marL="18859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6pPr>
      <a:lvl7pPr marL="22288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7pPr>
      <a:lvl8pPr marL="25717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8pPr>
      <a:lvl9pPr marL="29146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9pPr>
    </p:titleStyle>
    <p:bodyStyle>
      <a:lvl1pPr marL="257175" indent="-257175" algn="l" defTabSz="336947" rtl="0" eaLnBrk="1" fontAlgn="base" hangingPunct="1">
        <a:spcBef>
          <a:spcPts val="450"/>
        </a:spcBef>
        <a:spcAft>
          <a:spcPct val="0"/>
        </a:spcAft>
        <a:buClr>
          <a:srgbClr val="000000"/>
        </a:buClr>
        <a:buSzPct val="100000"/>
        <a:buFont typeface="Times New Roman" pitchFamily="16" charset="0"/>
        <a:defRPr sz="1800" b="1">
          <a:solidFill>
            <a:srgbClr val="000000"/>
          </a:solidFill>
          <a:latin typeface="+mn-lt"/>
          <a:ea typeface="+mn-ea"/>
          <a:cs typeface="+mn-cs"/>
        </a:defRPr>
      </a:lvl1pPr>
      <a:lvl2pPr marL="557213" indent="-214313" algn="l" defTabSz="336947" rtl="0" eaLnBrk="1" fontAlgn="base" hangingPunct="1">
        <a:spcBef>
          <a:spcPts val="375"/>
        </a:spcBef>
        <a:spcAft>
          <a:spcPct val="0"/>
        </a:spcAft>
        <a:buClr>
          <a:srgbClr val="000000"/>
        </a:buClr>
        <a:buSzPct val="100000"/>
        <a:buFont typeface="Times New Roman" pitchFamily="16" charset="0"/>
        <a:defRPr sz="1500">
          <a:solidFill>
            <a:srgbClr val="000000"/>
          </a:solidFill>
          <a:latin typeface="+mn-lt"/>
          <a:ea typeface="+mn-ea"/>
        </a:defRPr>
      </a:lvl2pPr>
      <a:lvl3pPr marL="857250" indent="-171450" algn="l" defTabSz="336947" rtl="0" eaLnBrk="1" fontAlgn="base" hangingPunct="1">
        <a:spcBef>
          <a:spcPts val="338"/>
        </a:spcBef>
        <a:spcAft>
          <a:spcPct val="0"/>
        </a:spcAft>
        <a:buClr>
          <a:srgbClr val="000000"/>
        </a:buClr>
        <a:buSzPct val="100000"/>
        <a:buFont typeface="Times New Roman" pitchFamily="16" charset="0"/>
        <a:defRPr>
          <a:solidFill>
            <a:srgbClr val="000000"/>
          </a:solidFill>
          <a:latin typeface="+mn-lt"/>
          <a:ea typeface="+mn-ea"/>
        </a:defRPr>
      </a:lvl3pPr>
      <a:lvl4pPr marL="12001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4pPr>
      <a:lvl5pPr marL="15430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5pPr>
      <a:lvl6pPr marL="18859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6pPr>
      <a:lvl7pPr marL="22288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7pPr>
      <a:lvl8pPr marL="25717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8pPr>
      <a:lvl9pPr marL="29146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develop/policies/opman/sect6.html%236.3" TargetMode="External"/><Relationship Id="rId2" Type="http://schemas.openxmlformats.org/officeDocument/2006/relationships/hyperlink" Target="http://standards.ieee.org/develop/policies/bylaws/sect6-7.html%236" TargetMode="External"/><Relationship Id="rId1" Type="http://schemas.openxmlformats.org/officeDocument/2006/relationships/slideLayout" Target="../slideLayouts/slideLayout2.xml"/><Relationship Id="rId5" Type="http://schemas.openxmlformats.org/officeDocument/2006/relationships/hyperlink" Target="mailto:patcom@ieee.org" TargetMode="External"/><Relationship Id="rId4" Type="http://schemas.openxmlformats.org/officeDocument/2006/relationships/hyperlink" Target="http://standards.ieee.org/about/sasb/patcom/materials.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 Id="rId5" Type="http://schemas.openxmlformats.org/officeDocument/2006/relationships/hyperlink" Target="http://standards.ieee.org/board/pat/pat-slideset.ppt" TargetMode="External"/><Relationship Id="rId4" Type="http://schemas.openxmlformats.org/officeDocument/2006/relationships/hyperlink" Target="http://www.ieee.org/web/membership/ethics/code_ethics.html"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www.ieee802.org/devdocs.shtml"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1665685" y="250031"/>
            <a:ext cx="1727588" cy="204788"/>
          </a:xfrm>
        </p:spPr>
        <p:txBody>
          <a:bodyPr/>
          <a:lstStyle/>
          <a:p>
            <a:r>
              <a:rPr lang="en-GB"/>
              <a:t>March 2021</a:t>
            </a:r>
            <a:endParaRPr lang="en-GB" dirty="0"/>
          </a:p>
        </p:txBody>
      </p:sp>
      <p:sp>
        <p:nvSpPr>
          <p:cNvPr id="7" name="Footer Placeholder 4"/>
          <p:cNvSpPr>
            <a:spLocks noGrp="1"/>
          </p:cNvSpPr>
          <p:nvPr>
            <p:ph type="ftr" idx="14"/>
          </p:nvPr>
        </p:nvSpPr>
        <p:spPr>
          <a:xfrm>
            <a:off x="5268521" y="4856560"/>
            <a:ext cx="2281233" cy="135731"/>
          </a:xfrm>
        </p:spPr>
        <p:txBody>
          <a:bodyPr/>
          <a:lstStyle/>
          <a:p>
            <a:r>
              <a:rPr lang="de-DE"/>
              <a:t>Marc Emmelmann (Koden-TI)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dirty="0"/>
              <a:t>Agenda </a:t>
            </a:r>
            <a:r>
              <a:rPr lang="en-GB" dirty="0" err="1"/>
              <a:t>TGbc</a:t>
            </a:r>
            <a:r>
              <a:rPr lang="en-GB" dirty="0"/>
              <a:t> Telco March 2, 2021</a:t>
            </a:r>
          </a:p>
        </p:txBody>
      </p:sp>
      <p:sp>
        <p:nvSpPr>
          <p:cNvPr id="3074" name="Rectangle 2"/>
          <p:cNvSpPr>
            <a:spLocks noGrp="1" noChangeArrowheads="1"/>
          </p:cNvSpPr>
          <p:nvPr>
            <p:ph type="body" idx="1"/>
          </p:nvPr>
        </p:nvSpPr>
        <p:spPr>
          <a:xfrm>
            <a:off x="1657350" y="1143001"/>
            <a:ext cx="5829300" cy="297656"/>
          </a:xfrm>
          <a:ln/>
        </p:spPr>
        <p:txBody>
          <a:bodyPr/>
          <a:lstStyle/>
          <a:p>
            <a:pPr algn="ctr">
              <a:spcBef>
                <a:spcPts val="375"/>
              </a:spcBef>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sz="1500" dirty="0"/>
              <a:t>Date:</a:t>
            </a:r>
            <a:r>
              <a:rPr lang="en-GB" sz="1500" b="0" dirty="0"/>
              <a:t> 2021-03-02</a:t>
            </a:r>
          </a:p>
        </p:txBody>
      </p:sp>
      <p:graphicFrame>
        <p:nvGraphicFramePr>
          <p:cNvPr id="3075" name="Object 3"/>
          <p:cNvGraphicFramePr>
            <a:graphicFrameLocks noChangeAspect="1"/>
          </p:cNvGraphicFramePr>
          <p:nvPr>
            <p:extLst>
              <p:ext uri="{D42A27DB-BD31-4B8C-83A1-F6EECF244321}">
                <p14:modId xmlns:p14="http://schemas.microsoft.com/office/powerpoint/2010/main" val="3245102069"/>
              </p:ext>
            </p:extLst>
          </p:nvPr>
        </p:nvGraphicFramePr>
        <p:xfrm>
          <a:off x="3076576" y="2407444"/>
          <a:ext cx="3069431" cy="931069"/>
        </p:xfrm>
        <a:graphic>
          <a:graphicData uri="http://schemas.openxmlformats.org/presentationml/2006/ole">
            <mc:AlternateContent xmlns:mc="http://schemas.openxmlformats.org/markup-compatibility/2006">
              <mc:Choice xmlns:v="urn:schemas-microsoft-com:vml" Requires="v">
                <p:oleObj spid="_x0000_s3308" name="Document" r:id="rId4" imgW="8255000" imgH="2514600" progId="">
                  <p:embed/>
                </p:oleObj>
              </mc:Choice>
              <mc:Fallback>
                <p:oleObj name="Document" r:id="rId4" imgW="8255000" imgH="2514600" progId="">
                  <p:embed/>
                  <p:pic>
                    <p:nvPicPr>
                      <p:cNvPr id="0" name="Picture 4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076576" y="2407444"/>
                        <a:ext cx="3069431" cy="931069"/>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076" name="Rectangle 4"/>
          <p:cNvSpPr>
            <a:spLocks noChangeArrowheads="1"/>
          </p:cNvSpPr>
          <p:nvPr/>
        </p:nvSpPr>
        <p:spPr bwMode="auto">
          <a:xfrm>
            <a:off x="1543050" y="1454944"/>
            <a:ext cx="1085850" cy="285750"/>
          </a:xfrm>
          <a:prstGeom prst="rect">
            <a:avLst/>
          </a:prstGeom>
          <a:noFill/>
          <a:ln w="9525">
            <a:noFill/>
            <a:round/>
            <a:headEnd/>
            <a:tailEnd/>
          </a:ln>
          <a:effectLst/>
        </p:spPr>
        <p:txBody>
          <a:bodyPr lIns="69120" tIns="34560" rIns="69120" bIns="34560"/>
          <a:lstStyle/>
          <a:p>
            <a:pPr>
              <a:spcBef>
                <a:spcPts val="375"/>
              </a:spcBef>
              <a:tabLst>
                <a:tab pos="257175" algn="l"/>
                <a:tab pos="942975" algn="l"/>
                <a:tab pos="1628775" algn="l"/>
                <a:tab pos="2314575" algn="l"/>
                <a:tab pos="3000375" algn="l"/>
                <a:tab pos="3686175" algn="l"/>
                <a:tab pos="4371975" algn="l"/>
                <a:tab pos="5057775" algn="l"/>
                <a:tab pos="5743575" algn="l"/>
                <a:tab pos="6429375" algn="l"/>
                <a:tab pos="7115175" algn="l"/>
                <a:tab pos="7800975" algn="l"/>
              </a:tabLst>
            </a:pPr>
            <a:r>
              <a:rPr lang="en-GB" sz="15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57350" y="285750"/>
            <a:ext cx="5828110" cy="798910"/>
          </a:xfrm>
        </p:spPr>
        <p:txBody>
          <a:bodyPr/>
          <a:lstStyle/>
          <a:p>
            <a:r>
              <a:rPr lang="en-US" u="sng" dirty="0"/>
              <a:t>Other Guidelines for IEEE WG Meetings</a:t>
            </a:r>
            <a:endParaRPr lang="en-US" dirty="0"/>
          </a:p>
        </p:txBody>
      </p:sp>
      <p:sp>
        <p:nvSpPr>
          <p:cNvPr id="3" name="Inhaltsplatzhalter 2"/>
          <p:cNvSpPr>
            <a:spLocks noGrp="1"/>
          </p:cNvSpPr>
          <p:nvPr>
            <p:ph idx="1"/>
          </p:nvPr>
        </p:nvSpPr>
        <p:spPr>
          <a:xfrm>
            <a:off x="1657350" y="1028700"/>
            <a:ext cx="5828110" cy="3084910"/>
          </a:xfrm>
        </p:spPr>
        <p:txBody>
          <a:bodyPr/>
          <a:lstStyle/>
          <a:p>
            <a:pPr>
              <a:lnSpc>
                <a:spcPct val="80000"/>
              </a:lnSpc>
              <a:spcBef>
                <a:spcPct val="20000"/>
              </a:spcBef>
              <a:spcAft>
                <a:spcPct val="40000"/>
              </a:spcAft>
              <a:buSzPct val="150000"/>
              <a:buFontTx/>
              <a:buChar char="•"/>
            </a:pPr>
            <a:r>
              <a:rPr lang="en-US" sz="1500" dirty="0">
                <a:ea typeface="Calibri" pitchFamily="-111" charset="0"/>
                <a:cs typeface="Calibri" pitchFamily="-111" charset="0"/>
              </a:rPr>
              <a:t>All IEEE-SA standards meetings shall be conducted in compliance with all applicable laws, including antitrust and competition laws. </a:t>
            </a: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discuss the interpretation, validity, or essentiality of patents/patent claims. </a:t>
            </a: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discuss specific license rates, terms, or conditions.</a:t>
            </a:r>
          </a:p>
          <a:p>
            <a:pPr marL="814388" lvl="2">
              <a:lnSpc>
                <a:spcPct val="80000"/>
              </a:lnSpc>
              <a:spcBef>
                <a:spcPct val="20000"/>
              </a:spcBef>
              <a:spcAft>
                <a:spcPct val="40000"/>
              </a:spcAft>
              <a:buSzPct val="150000"/>
              <a:buFontTx/>
              <a:buChar char="•"/>
            </a:pPr>
            <a:r>
              <a:rPr lang="en-US" sz="1200" dirty="0">
                <a:ea typeface="Calibri" pitchFamily="-111" charset="0"/>
                <a:cs typeface="Calibri" pitchFamily="-111" charset="0"/>
              </a:rPr>
              <a:t>Relative costs of different technical approaches that include relative costs of patent licensing terms may be discussed in standards development meetings. </a:t>
            </a:r>
          </a:p>
          <a:p>
            <a:pPr marL="1071563" lvl="3">
              <a:lnSpc>
                <a:spcPct val="80000"/>
              </a:lnSpc>
              <a:spcBef>
                <a:spcPct val="20000"/>
              </a:spcBef>
              <a:spcAft>
                <a:spcPct val="40000"/>
              </a:spcAft>
              <a:buSzPct val="150000"/>
              <a:buFont typeface="Arial" pitchFamily="-111" charset="0"/>
              <a:buChar char="•"/>
            </a:pPr>
            <a:r>
              <a:rPr lang="en-GB" b="1" dirty="0">
                <a:ea typeface="Calibri" pitchFamily="-111" charset="0"/>
                <a:cs typeface="Calibri" pitchFamily="-111" charset="0"/>
              </a:rPr>
              <a:t>Technical considerations remain the primary focus</a:t>
            </a:r>
            <a:endParaRPr lang="en-US" b="1" dirty="0">
              <a:ea typeface="Calibri" pitchFamily="-111" charset="0"/>
              <a:cs typeface="Calibri" pitchFamily="-111" charset="0"/>
            </a:endParaRP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discuss or engage in the fixing of product prices, allocation of customers, or division of sales markets.</a:t>
            </a: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discuss the status or substance of ongoing or threatened litigation.</a:t>
            </a: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be silent if inappropriate topics are discussed … do formally object.</a:t>
            </a:r>
          </a:p>
          <a:p>
            <a:pPr algn="ctr">
              <a:lnSpc>
                <a:spcPct val="80000"/>
              </a:lnSpc>
              <a:spcBef>
                <a:spcPct val="20000"/>
              </a:spcBef>
            </a:pPr>
            <a:r>
              <a:rPr lang="en-US" sz="750" dirty="0">
                <a:ea typeface="Calibri" pitchFamily="-111" charset="0"/>
                <a:cs typeface="Calibri" pitchFamily="-111" charset="0"/>
              </a:rPr>
              <a:t>---------------------------------------------------------------   </a:t>
            </a:r>
            <a:endParaRPr lang="en-US" sz="1050" dirty="0">
              <a:ea typeface="Calibri" pitchFamily="-111" charset="0"/>
              <a:cs typeface="Calibri" pitchFamily="-111" charset="0"/>
            </a:endParaRPr>
          </a:p>
          <a:p>
            <a:pPr algn="ctr">
              <a:lnSpc>
                <a:spcPct val="80000"/>
              </a:lnSpc>
              <a:spcBef>
                <a:spcPct val="20000"/>
              </a:spcBef>
            </a:pPr>
            <a:r>
              <a:rPr lang="en-US" sz="975" dirty="0">
                <a:ea typeface="Calibri" pitchFamily="-111" charset="0"/>
                <a:cs typeface="Calibri" pitchFamily="-111" charset="0"/>
              </a:rPr>
              <a:t>For more details, see </a:t>
            </a:r>
            <a:r>
              <a:rPr lang="en-US" sz="975" i="1" dirty="0">
                <a:ea typeface="Calibri" pitchFamily="-111" charset="0"/>
                <a:cs typeface="Calibri" pitchFamily="-111" charset="0"/>
              </a:rPr>
              <a:t>IEEE-SA Standards Board Operations Manual</a:t>
            </a:r>
            <a:r>
              <a:rPr lang="en-US" sz="975" dirty="0">
                <a:ea typeface="Calibri" pitchFamily="-111" charset="0"/>
                <a:cs typeface="Calibri" pitchFamily="-111" charset="0"/>
              </a:rPr>
              <a:t>, clause 5.3.10 and </a:t>
            </a:r>
            <a:br>
              <a:rPr lang="en-US" sz="975" dirty="0">
                <a:ea typeface="Calibri" pitchFamily="-111" charset="0"/>
                <a:cs typeface="Calibri" pitchFamily="-111" charset="0"/>
              </a:rPr>
            </a:br>
            <a:r>
              <a:rPr lang="en-US" sz="975" i="1" dirty="0">
                <a:ea typeface="Calibri" pitchFamily="-111" charset="0"/>
                <a:cs typeface="Calibri" pitchFamily="-111" charset="0"/>
              </a:rPr>
              <a:t>Antitrust and Competition Policy: What You Need to Know </a:t>
            </a:r>
            <a:r>
              <a:rPr lang="en-US" sz="975" dirty="0">
                <a:ea typeface="Calibri" pitchFamily="-111" charset="0"/>
                <a:cs typeface="Calibri" pitchFamily="-111" charset="0"/>
              </a:rPr>
              <a:t>at </a:t>
            </a:r>
            <a:r>
              <a:rPr lang="en-US" sz="975" dirty="0">
                <a:ea typeface="Calibri" pitchFamily="-111" charset="0"/>
                <a:cs typeface="Calibri" pitchFamily="-111" charset="0"/>
                <a:hlinkClick r:id="rId2"/>
              </a:rPr>
              <a:t>http://standards.ieee.org/develop/policies/antitrust.pdf</a:t>
            </a:r>
            <a:r>
              <a:rPr lang="en-US" sz="975" dirty="0">
                <a:ea typeface="Calibri" pitchFamily="-111" charset="0"/>
                <a:cs typeface="Calibri" pitchFamily="-111" charset="0"/>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2021</a:t>
            </a: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Patent-related information</a:t>
            </a:r>
            <a:endParaRPr lang="en-US" dirty="0"/>
          </a:p>
        </p:txBody>
      </p:sp>
      <p:sp>
        <p:nvSpPr>
          <p:cNvPr id="3" name="Inhaltsplatzhalter 2"/>
          <p:cNvSpPr>
            <a:spLocks noGrp="1"/>
          </p:cNvSpPr>
          <p:nvPr>
            <p:ph idx="1"/>
          </p:nvPr>
        </p:nvSpPr>
        <p:spPr>
          <a:xfrm>
            <a:off x="1428750" y="1371600"/>
            <a:ext cx="6286500" cy="3084910"/>
          </a:xfrm>
        </p:spPr>
        <p:txBody>
          <a:bodyPr/>
          <a:lstStyle/>
          <a:p>
            <a:pPr marL="172641" indent="-172641">
              <a:lnSpc>
                <a:spcPct val="80000"/>
              </a:lnSpc>
              <a:spcBef>
                <a:spcPct val="20000"/>
              </a:spcBef>
              <a:buClr>
                <a:srgbClr val="CC3300"/>
              </a:buClr>
              <a:buSzPct val="50000"/>
              <a:buFont typeface="Monotype Sorts" pitchFamily="-111" charset="2"/>
              <a:buChar char="l"/>
            </a:pPr>
            <a:endParaRPr lang="en-US" sz="450" u="sng" dirty="0">
              <a:solidFill>
                <a:srgbClr val="FF0000"/>
              </a:solidFill>
              <a:latin typeface="Arial" pitchFamily="-111" charset="0"/>
            </a:endParaRPr>
          </a:p>
          <a:p>
            <a:pPr marL="472679" lvl="1">
              <a:lnSpc>
                <a:spcPct val="90000"/>
              </a:lnSpc>
              <a:buClr>
                <a:srgbClr val="CC3300"/>
              </a:buClr>
              <a:buSzPct val="50000"/>
            </a:pPr>
            <a:r>
              <a:rPr lang="en-US" b="1" dirty="0">
                <a:latin typeface="Calibri" pitchFamily="-111" charset="0"/>
                <a:ea typeface="Calibri" pitchFamily="-111" charset="0"/>
                <a:cs typeface="Calibri" pitchFamily="-111" charset="0"/>
              </a:rPr>
              <a:t>	</a:t>
            </a:r>
            <a:r>
              <a:rPr lang="en-US" b="1" dirty="0">
                <a:ea typeface="Calibri" pitchFamily="-111" charset="0"/>
                <a:cs typeface="Calibri" pitchFamily="-111" charset="0"/>
              </a:rPr>
              <a:t>The patent policy and the procedures used to execute that policy are documented in the:</a:t>
            </a:r>
          </a:p>
          <a:p>
            <a:pPr lvl="2">
              <a:lnSpc>
                <a:spcPct val="90000"/>
              </a:lnSpc>
              <a:spcBef>
                <a:spcPct val="20000"/>
              </a:spcBef>
              <a:buClr>
                <a:srgbClr val="CC3300"/>
              </a:buClr>
              <a:buSzPct val="150000"/>
              <a:buFontTx/>
              <a:buChar char="•"/>
            </a:pPr>
            <a:r>
              <a:rPr lang="en-US" sz="1500" b="1" i="1" dirty="0">
                <a:ea typeface="Calibri" pitchFamily="-111" charset="0"/>
                <a:cs typeface="Calibri" pitchFamily="-111" charset="0"/>
              </a:rPr>
              <a:t>IEEE-SA Standards Board Bylaws</a:t>
            </a:r>
            <a:r>
              <a:rPr lang="en-US" sz="1500" b="1" dirty="0">
                <a:ea typeface="Calibri" pitchFamily="-111" charset="0"/>
                <a:cs typeface="Calibri" pitchFamily="-111" charset="0"/>
              </a:rPr>
              <a:t> </a:t>
            </a:r>
            <a:r>
              <a:rPr lang="en-US" sz="1200" b="1" dirty="0">
                <a:ea typeface="Calibri" pitchFamily="-111" charset="0"/>
                <a:cs typeface="Calibri" pitchFamily="-111" charset="0"/>
              </a:rPr>
              <a:t>(</a:t>
            </a:r>
            <a:r>
              <a:rPr lang="en-US" sz="1200" b="1" dirty="0">
                <a:ea typeface="Calibri" pitchFamily="-111" charset="0"/>
                <a:cs typeface="Calibri" pitchFamily="-111" charset="0"/>
                <a:hlinkClick r:id="rId2"/>
              </a:rPr>
              <a:t>http://standards.ieee.org/develop/policies/bylaws/sect6-7.html#6</a:t>
            </a:r>
            <a:r>
              <a:rPr lang="en-US" sz="1200" b="1" dirty="0">
                <a:ea typeface="Calibri" pitchFamily="-111" charset="0"/>
                <a:cs typeface="Calibri" pitchFamily="-111" charset="0"/>
              </a:rPr>
              <a:t> ) </a:t>
            </a:r>
          </a:p>
          <a:p>
            <a:pPr lvl="2">
              <a:lnSpc>
                <a:spcPct val="90000"/>
              </a:lnSpc>
              <a:spcBef>
                <a:spcPct val="20000"/>
              </a:spcBef>
              <a:buClr>
                <a:srgbClr val="CC3300"/>
              </a:buClr>
              <a:buSzPct val="150000"/>
              <a:buFontTx/>
              <a:buChar char="•"/>
            </a:pPr>
            <a:r>
              <a:rPr lang="en-US" sz="1500" b="1" i="1" dirty="0">
                <a:ea typeface="Calibri" pitchFamily="-111" charset="0"/>
                <a:cs typeface="Calibri" pitchFamily="-111" charset="0"/>
              </a:rPr>
              <a:t>IEEE-SA Standards Board Operations Manual</a:t>
            </a:r>
            <a:r>
              <a:rPr lang="en-US" sz="1500" b="1" dirty="0">
                <a:ea typeface="Calibri" pitchFamily="-111" charset="0"/>
                <a:cs typeface="Calibri" pitchFamily="-111" charset="0"/>
              </a:rPr>
              <a:t> </a:t>
            </a:r>
            <a:r>
              <a:rPr lang="en-US" sz="1200" b="1" dirty="0">
                <a:ea typeface="Calibri" pitchFamily="-111" charset="0"/>
                <a:cs typeface="Calibri" pitchFamily="-111" charset="0"/>
              </a:rPr>
              <a:t>(</a:t>
            </a:r>
            <a:r>
              <a:rPr lang="en-US" sz="1200" b="1" dirty="0">
                <a:ea typeface="Calibri" pitchFamily="-111" charset="0"/>
                <a:cs typeface="Calibri" pitchFamily="-111" charset="0"/>
                <a:hlinkClick r:id="rId3"/>
              </a:rPr>
              <a:t>http://standards.ieee.org/develop/policies/opman/sect6.html#6.3</a:t>
            </a:r>
            <a:r>
              <a:rPr lang="en-US" sz="1200" b="1" dirty="0">
                <a:ea typeface="Calibri" pitchFamily="-111" charset="0"/>
                <a:cs typeface="Calibri" pitchFamily="-111" charset="0"/>
              </a:rPr>
              <a:t> )</a:t>
            </a:r>
          </a:p>
          <a:p>
            <a:pPr marL="472679" lvl="1">
              <a:lnSpc>
                <a:spcPct val="90000"/>
              </a:lnSpc>
              <a:spcBef>
                <a:spcPct val="20000"/>
              </a:spcBef>
              <a:buClr>
                <a:srgbClr val="CC3300"/>
              </a:buClr>
              <a:buSzPct val="50000"/>
            </a:pPr>
            <a:endParaRPr lang="en-US" dirty="0">
              <a:solidFill>
                <a:srgbClr val="000099"/>
              </a:solidFill>
            </a:endParaRPr>
          </a:p>
          <a:p>
            <a:pPr marL="472679" lvl="1">
              <a:lnSpc>
                <a:spcPct val="90000"/>
              </a:lnSpc>
              <a:buClr>
                <a:srgbClr val="CC3300"/>
              </a:buClr>
              <a:buSzPct val="50000"/>
            </a:pPr>
            <a:r>
              <a:rPr lang="en-US" b="1" dirty="0">
                <a:ea typeface="Calibri" pitchFamily="-111" charset="0"/>
                <a:cs typeface="Calibri" pitchFamily="-111" charset="0"/>
              </a:rPr>
              <a:t>	Material about the patent policy is available at </a:t>
            </a:r>
          </a:p>
          <a:p>
            <a:pPr marL="472679" lvl="1">
              <a:lnSpc>
                <a:spcPct val="90000"/>
              </a:lnSpc>
              <a:buClr>
                <a:srgbClr val="CC3300"/>
              </a:buClr>
              <a:buSzPct val="50000"/>
            </a:pPr>
            <a:r>
              <a:rPr lang="en-US" b="1" dirty="0">
                <a:ea typeface="Calibri" pitchFamily="-111" charset="0"/>
                <a:cs typeface="Calibri" pitchFamily="-111" charset="0"/>
              </a:rPr>
              <a:t>	</a:t>
            </a:r>
            <a:r>
              <a:rPr lang="en-US" b="1" i="1" dirty="0">
                <a:ea typeface="Calibri" pitchFamily="-111" charset="0"/>
                <a:cs typeface="Calibri" pitchFamily="-111" charset="0"/>
                <a:hlinkClick r:id="rId4"/>
              </a:rPr>
              <a:t>http://standards.ieee.org/about/sasb/patcom/materials.html</a:t>
            </a:r>
            <a:r>
              <a:rPr lang="en-US" b="1" i="1" dirty="0">
                <a:ea typeface="Calibri" pitchFamily="-111" charset="0"/>
                <a:cs typeface="Calibri" pitchFamily="-111" charset="0"/>
              </a:rPr>
              <a:t> </a:t>
            </a:r>
          </a:p>
          <a:p>
            <a:pPr marL="472679" lvl="1">
              <a:lnSpc>
                <a:spcPct val="90000"/>
              </a:lnSpc>
              <a:buClr>
                <a:srgbClr val="CC3300"/>
              </a:buClr>
              <a:buSzPct val="50000"/>
            </a:pPr>
            <a:endParaRPr lang="en-US" sz="2100" b="1" dirty="0">
              <a:ea typeface="Calibri" pitchFamily="-111" charset="0"/>
              <a:cs typeface="Calibri" pitchFamily="-111" charset="0"/>
            </a:endParaRPr>
          </a:p>
          <a:p>
            <a:pPr marL="472679" lvl="1" algn="ctr">
              <a:lnSpc>
                <a:spcPct val="90000"/>
              </a:lnSpc>
              <a:buClr>
                <a:srgbClr val="CC3300"/>
              </a:buClr>
              <a:buSzPct val="50000"/>
            </a:pPr>
            <a:r>
              <a:rPr lang="en-US" sz="2100" b="1" dirty="0">
                <a:ea typeface="Calibri" pitchFamily="-111" charset="0"/>
                <a:cs typeface="Calibri" pitchFamily="-111" charset="0"/>
              </a:rPr>
              <a:t>	If you have questions, contact the IEEE-SA Standards Board Patent Committee Administrator at </a:t>
            </a:r>
            <a:r>
              <a:rPr lang="en-US" sz="2100" b="1" dirty="0">
                <a:ea typeface="Calibri" pitchFamily="-111" charset="0"/>
                <a:cs typeface="Calibri" pitchFamily="-111" charset="0"/>
                <a:hlinkClick r:id="rId5"/>
              </a:rPr>
              <a:t>patcom@ieee.org</a:t>
            </a:r>
            <a:endParaRPr lang="en-US" sz="2100" b="1" dirty="0">
              <a:ea typeface="Calibri" pitchFamily="-111" charset="0"/>
              <a:cs typeface="Calibri" pitchFamily="-111" charset="0"/>
            </a:endParaRPr>
          </a:p>
          <a:p>
            <a:pPr marL="472679" lvl="1">
              <a:lnSpc>
                <a:spcPct val="90000"/>
              </a:lnSpc>
              <a:buClr>
                <a:srgbClr val="CC3300"/>
              </a:buClr>
              <a:buSzPct val="50000"/>
            </a:pPr>
            <a:endParaRPr lang="en-US" sz="1350" b="1" i="1"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2021</a:t>
            </a: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solidFill>
                  <a:schemeClr val="tx1"/>
                </a:solidFill>
              </a:rPr>
              <a:t>Resources – URLs</a:t>
            </a:r>
            <a:endParaRPr lang="en-US" dirty="0"/>
          </a:p>
        </p:txBody>
      </p:sp>
      <p:sp>
        <p:nvSpPr>
          <p:cNvPr id="3" name="Inhaltsplatzhalter 2"/>
          <p:cNvSpPr>
            <a:spLocks noGrp="1"/>
          </p:cNvSpPr>
          <p:nvPr>
            <p:ph idx="1"/>
          </p:nvPr>
        </p:nvSpPr>
        <p:spPr/>
        <p:txBody>
          <a:bodyPr/>
          <a:lstStyle/>
          <a:p>
            <a:pPr>
              <a:lnSpc>
                <a:spcPct val="90000"/>
              </a:lnSpc>
            </a:pPr>
            <a:r>
              <a:rPr lang="en-US" sz="2100" dirty="0"/>
              <a:t>Link to IEEE Disclosure of Affiliation </a:t>
            </a:r>
          </a:p>
          <a:p>
            <a:pPr lvl="1">
              <a:lnSpc>
                <a:spcPct val="90000"/>
              </a:lnSpc>
            </a:pPr>
            <a:r>
              <a:rPr lang="en-US" sz="1800" dirty="0">
                <a:hlinkClick r:id="rId2"/>
              </a:rPr>
              <a:t>http://standards.ieee.org/faqs/affiliationFAQ.html</a:t>
            </a:r>
            <a:endParaRPr lang="en-US" sz="1800" dirty="0"/>
          </a:p>
          <a:p>
            <a:pPr>
              <a:lnSpc>
                <a:spcPct val="90000"/>
              </a:lnSpc>
            </a:pPr>
            <a:r>
              <a:rPr lang="en-US" sz="2100" dirty="0"/>
              <a:t>Links to IEEE Antitrust Guidelines</a:t>
            </a:r>
          </a:p>
          <a:p>
            <a:pPr lvl="1">
              <a:lnSpc>
                <a:spcPct val="90000"/>
              </a:lnSpc>
            </a:pPr>
            <a:r>
              <a:rPr lang="en-US" sz="1800" dirty="0">
                <a:hlinkClick r:id="rId3"/>
              </a:rPr>
              <a:t>http://standards.ieee.org/resources/antitrust-guidelines.pdf</a:t>
            </a:r>
            <a:endParaRPr lang="en-US" sz="1800" dirty="0"/>
          </a:p>
          <a:p>
            <a:pPr>
              <a:lnSpc>
                <a:spcPct val="90000"/>
              </a:lnSpc>
            </a:pPr>
            <a:r>
              <a:rPr lang="en-US" sz="2100" dirty="0"/>
              <a:t>Link to IEEE Code of Ethics</a:t>
            </a:r>
          </a:p>
          <a:p>
            <a:pPr lvl="1">
              <a:lnSpc>
                <a:spcPct val="90000"/>
              </a:lnSpc>
            </a:pPr>
            <a:r>
              <a:rPr lang="en-US" sz="1800" dirty="0">
                <a:hlinkClick r:id="rId4"/>
              </a:rPr>
              <a:t>http://www.ieee.org/web/membership/ethics/code_ethics.html</a:t>
            </a:r>
            <a:r>
              <a:rPr lang="en-US" sz="1800" dirty="0"/>
              <a:t> </a:t>
            </a:r>
          </a:p>
          <a:p>
            <a:pPr>
              <a:lnSpc>
                <a:spcPct val="90000"/>
              </a:lnSpc>
            </a:pPr>
            <a:r>
              <a:rPr lang="en-US" sz="2100" dirty="0"/>
              <a:t>Link to IEEE Patent Policy</a:t>
            </a:r>
          </a:p>
          <a:p>
            <a:pPr lvl="1">
              <a:lnSpc>
                <a:spcPct val="90000"/>
              </a:lnSpc>
            </a:pPr>
            <a:r>
              <a:rPr lang="en-US" sz="1800" dirty="0">
                <a:hlinkClick r:id="rId5"/>
              </a:rPr>
              <a:t>http://standards.ieee.org/board/pat/pat-slideset.ppt</a:t>
            </a:r>
            <a:endParaRPr lang="en-US" sz="1800"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2021</a:t>
            </a:r>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Ways to inform IEEE</a:t>
            </a:r>
            <a:endParaRPr lang="en-US" dirty="0"/>
          </a:p>
        </p:txBody>
      </p:sp>
      <p:sp>
        <p:nvSpPr>
          <p:cNvPr id="3" name="Inhaltsplatzhalter 2"/>
          <p:cNvSpPr>
            <a:spLocks noGrp="1"/>
          </p:cNvSpPr>
          <p:nvPr>
            <p:ph idx="1"/>
          </p:nvPr>
        </p:nvSpPr>
        <p:spPr>
          <a:xfrm>
            <a:off x="1657350" y="1314450"/>
            <a:ext cx="5828110" cy="3084910"/>
          </a:xfrm>
        </p:spPr>
        <p:txBody>
          <a:bodyPr/>
          <a:lstStyle/>
          <a:p>
            <a:pPr>
              <a:spcBef>
                <a:spcPct val="20000"/>
              </a:spcBef>
              <a:buSzPct val="150000"/>
              <a:buFontTx/>
              <a:buChar char="•"/>
            </a:pPr>
            <a:r>
              <a:rPr lang="en-US" sz="1500" dirty="0">
                <a:ea typeface="Calibri" pitchFamily="-111" charset="0"/>
                <a:cs typeface="Calibri" pitchFamily="-111" charset="0"/>
              </a:rPr>
              <a:t>Cause an LOA to be submitted to the IEEE-SA (</a:t>
            </a:r>
            <a:r>
              <a:rPr lang="en-US" sz="1500" dirty="0" err="1">
                <a:ea typeface="Calibri" pitchFamily="-111" charset="0"/>
                <a:cs typeface="Calibri" pitchFamily="-111" charset="0"/>
              </a:rPr>
              <a:t>patcom@ieee.org</a:t>
            </a:r>
            <a:r>
              <a:rPr lang="en-US" sz="1500" dirty="0">
                <a:ea typeface="Calibri" pitchFamily="-111" charset="0"/>
                <a:cs typeface="Calibri" pitchFamily="-111" charset="0"/>
              </a:rPr>
              <a:t>); or</a:t>
            </a:r>
          </a:p>
          <a:p>
            <a:pPr>
              <a:spcBef>
                <a:spcPct val="20000"/>
              </a:spcBef>
              <a:buSzPct val="150000"/>
            </a:pPr>
            <a:endParaRPr lang="en-US" sz="1500" dirty="0">
              <a:ea typeface="Calibri" pitchFamily="-111" charset="0"/>
              <a:cs typeface="Calibri" pitchFamily="-111" charset="0"/>
            </a:endParaRPr>
          </a:p>
          <a:p>
            <a:pPr>
              <a:spcBef>
                <a:spcPct val="20000"/>
              </a:spcBef>
              <a:buSzPct val="150000"/>
              <a:buFontTx/>
              <a:buChar char="•"/>
            </a:pPr>
            <a:r>
              <a:rPr lang="en-US" sz="1500" dirty="0">
                <a:ea typeface="Calibri" pitchFamily="-111" charset="0"/>
                <a:cs typeface="Calibri" pitchFamily="-111" charset="0"/>
              </a:rPr>
              <a:t>Provide the chair of this group with the identity of the </a:t>
            </a:r>
            <a:r>
              <a:rPr lang="en-US" sz="1500" dirty="0" err="1">
                <a:ea typeface="Calibri" pitchFamily="-111" charset="0"/>
                <a:cs typeface="Calibri" pitchFamily="-111" charset="0"/>
              </a:rPr>
              <a:t>holder(s</a:t>
            </a:r>
            <a:r>
              <a:rPr lang="en-US" sz="1500" dirty="0">
                <a:ea typeface="Calibri" pitchFamily="-111" charset="0"/>
                <a:cs typeface="Calibri" pitchFamily="-111" charset="0"/>
              </a:rPr>
              <a:t>) of any and all such claims as soon as possible; or</a:t>
            </a:r>
          </a:p>
          <a:p>
            <a:pPr>
              <a:spcBef>
                <a:spcPct val="20000"/>
              </a:spcBef>
              <a:buSzPct val="150000"/>
            </a:pPr>
            <a:endParaRPr lang="en-US" sz="1500" dirty="0">
              <a:ea typeface="Calibri" pitchFamily="-111" charset="0"/>
              <a:cs typeface="Calibri" pitchFamily="-111" charset="0"/>
            </a:endParaRPr>
          </a:p>
          <a:p>
            <a:pPr>
              <a:spcBef>
                <a:spcPct val="20000"/>
              </a:spcBef>
              <a:buSzPct val="150000"/>
              <a:buFontTx/>
              <a:buChar char="•"/>
            </a:pPr>
            <a:r>
              <a:rPr lang="en-US" sz="1500" dirty="0">
                <a:ea typeface="Calibri" pitchFamily="-111" charset="0"/>
                <a:cs typeface="Calibri" pitchFamily="-111" charset="0"/>
              </a:rPr>
              <a:t>Speak up now and respond to this Call for Potentially Essential Patents</a:t>
            </a:r>
          </a:p>
          <a:p>
            <a:pPr>
              <a:spcBef>
                <a:spcPct val="20000"/>
              </a:spcBef>
            </a:pPr>
            <a:endParaRPr lang="en-US" sz="1500" dirty="0">
              <a:ea typeface="Calibri" pitchFamily="-111" charset="0"/>
              <a:cs typeface="Calibri" pitchFamily="-111" charset="0"/>
            </a:endParaRPr>
          </a:p>
          <a:p>
            <a:pPr>
              <a:spcBef>
                <a:spcPct val="20000"/>
              </a:spcBef>
            </a:pPr>
            <a:r>
              <a:rPr lang="en-US" sz="1500" b="0" dirty="0">
                <a:ea typeface="Calibri" pitchFamily="-111" charset="0"/>
                <a:cs typeface="Calibri" pitchFamily="-111" charset="0"/>
              </a:rPr>
              <a:t>If anyone in this meeting is personally aware of the holder of any patent claims that are potentially essential to implementation of the proposed </a:t>
            </a:r>
            <a:r>
              <a:rPr lang="en-US" sz="1500" b="0" dirty="0" err="1">
                <a:ea typeface="Calibri" pitchFamily="-111" charset="0"/>
                <a:cs typeface="Calibri" pitchFamily="-111" charset="0"/>
              </a:rPr>
              <a:t>standard(s</a:t>
            </a:r>
            <a:r>
              <a:rPr lang="en-US" sz="1500" b="0" dirty="0">
                <a:ea typeface="Calibri" pitchFamily="-111" charset="0"/>
                <a:cs typeface="Calibri" pitchFamily="-111" charset="0"/>
              </a:rPr>
              <a:t>) under consideration by this group and that are not already the subject of an Accepted Letter of Assurance, please respond at this time by providing relevant information to the WG Chair</a:t>
            </a:r>
            <a:endParaRPr lang="en-US" sz="1500" b="0"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2021</a:t>
            </a:r>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57350" y="286941"/>
            <a:ext cx="5828110" cy="798910"/>
          </a:xfrm>
        </p:spPr>
        <p:txBody>
          <a:bodyPr/>
          <a:lstStyle/>
          <a:p>
            <a:r>
              <a:rPr lang="en-GB" u="sng" dirty="0">
                <a:ea typeface="MS Gothic" pitchFamily="49" charset="-128"/>
              </a:rPr>
              <a:t>Participation in IEEE 802 Meetings</a:t>
            </a:r>
            <a:endParaRPr lang="en-US" dirty="0"/>
          </a:p>
        </p:txBody>
      </p:sp>
      <p:sp>
        <p:nvSpPr>
          <p:cNvPr id="3" name="Inhaltsplatzhalter 2"/>
          <p:cNvSpPr>
            <a:spLocks noGrp="1"/>
          </p:cNvSpPr>
          <p:nvPr>
            <p:ph idx="1"/>
          </p:nvPr>
        </p:nvSpPr>
        <p:spPr>
          <a:xfrm>
            <a:off x="1657350" y="971550"/>
            <a:ext cx="5828110" cy="3084910"/>
          </a:xfrm>
        </p:spPr>
        <p:txBody>
          <a:bodyPr/>
          <a:lstStyle/>
          <a:p>
            <a:pPr indent="-251222">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200" dirty="0">
                <a:ea typeface="MS Gothic" pitchFamily="49" charset="-128"/>
                <a:cs typeface="MS Gothic" pitchFamily="49" charset="-128"/>
              </a:rPr>
              <a:t>Participation in any IEEE 802 meeting (Sponsor, Sponsor subgroup, Working Group, Working Group subgroup, etc.) is on an individual basis</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in the IEEE standards development individual process shall act based on their qualifications and experience. (</a:t>
            </a:r>
            <a:r>
              <a:rPr lang="en-GB" sz="1050" dirty="0">
                <a:ea typeface="MS Gothic" pitchFamily="49" charset="-128"/>
                <a:cs typeface="MS Gothic" pitchFamily="49" charset="-128"/>
                <a:hlinkClick r:id="rId2"/>
              </a:rPr>
              <a:t>https://standards.ieee.org/develop/policies/bylaws/sb_bylaws.pdf</a:t>
            </a:r>
            <a:r>
              <a:rPr lang="en-GB" sz="1050" dirty="0">
                <a:ea typeface="MS Gothic" pitchFamily="49" charset="-128"/>
                <a:cs typeface="MS Gothic" pitchFamily="49" charset="-128"/>
              </a:rPr>
              <a:t>   section 5.2.1)</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sz="1050" dirty="0" err="1">
                <a:ea typeface="MS Gothic" pitchFamily="49" charset="-128"/>
                <a:cs typeface="MS Gothic" pitchFamily="49" charset="-128"/>
              </a:rPr>
              <a:t>subclause</a:t>
            </a:r>
            <a:r>
              <a:rPr lang="en-GB" sz="1050" dirty="0">
                <a:ea typeface="MS Gothic" pitchFamily="49" charset="-128"/>
                <a:cs typeface="MS Gothic" pitchFamily="49" charset="-128"/>
              </a:rPr>
              <a:t> 4.2.1 “Establishment”, of the IEEE 802 LMSC Working Group Policies and Procedures)</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shall not direct the actions or votes of any other member of an IEEE 802 Working Group or retaliate against any other member for their actions or votes within IEEE 802 Working Group meetings, see </a:t>
            </a:r>
            <a:r>
              <a:rPr lang="en-GB" sz="1050" u="sng" dirty="0">
                <a:ea typeface="MS Gothic" pitchFamily="49" charset="-128"/>
                <a:cs typeface="MS Gothic" pitchFamily="49" charset="-128"/>
                <a:hlinkClick r:id="rId2"/>
              </a:rPr>
              <a:t>https://standards.ieee.org/develop/policies/bylaws/sb_bylaws.pdf</a:t>
            </a:r>
            <a:r>
              <a:rPr lang="en-GB" sz="1050" u="sng" dirty="0">
                <a:ea typeface="MS Gothic" pitchFamily="49" charset="-128"/>
                <a:cs typeface="MS Gothic" pitchFamily="49" charset="-128"/>
              </a:rPr>
              <a:t>  </a:t>
            </a:r>
            <a:r>
              <a:rPr lang="en-GB" sz="1050" dirty="0">
                <a:ea typeface="MS Gothic" pitchFamily="49" charset="-128"/>
                <a:cs typeface="MS Gothic" pitchFamily="49" charset="-128"/>
              </a:rPr>
              <a:t> section 5.2.1.3 and the IEEE 802 LMSC Working Group Policies and Procedures, </a:t>
            </a:r>
            <a:r>
              <a:rPr lang="en-GB" sz="1050" dirty="0" err="1">
                <a:ea typeface="MS Gothic" pitchFamily="49" charset="-128"/>
                <a:cs typeface="MS Gothic" pitchFamily="49" charset="-128"/>
              </a:rPr>
              <a:t>subclause</a:t>
            </a:r>
            <a:r>
              <a:rPr lang="en-GB" sz="1050" dirty="0">
                <a:ea typeface="MS Gothic" pitchFamily="49" charset="-128"/>
                <a:cs typeface="MS Gothic" pitchFamily="49" charset="-128"/>
              </a:rPr>
              <a:t> 3.4.1 “Chair”, list item </a:t>
            </a:r>
            <a:r>
              <a:rPr lang="en-GB" sz="1050" dirty="0" err="1">
                <a:ea typeface="MS Gothic" pitchFamily="49" charset="-128"/>
                <a:cs typeface="MS Gothic" pitchFamily="49" charset="-128"/>
              </a:rPr>
              <a:t>x</a:t>
            </a:r>
            <a:r>
              <a:rPr lang="en-GB" sz="1050" dirty="0">
                <a:ea typeface="MS Gothic" pitchFamily="49" charset="-128"/>
                <a:cs typeface="MS Gothic" pitchFamily="49" charset="-128"/>
              </a:rPr>
              <a:t>.</a:t>
            </a:r>
          </a:p>
          <a:p>
            <a:pPr indent="-251222">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200" dirty="0">
                <a:ea typeface="MS Gothic" pitchFamily="49" charset="-128"/>
                <a:cs typeface="MS Gothic" pitchFamily="49" charset="-128"/>
              </a:rPr>
              <a:t>By participating in IEEE 802 meetings, you accept these requirements.  If you do not agree to these policies then you shall not participate.</a:t>
            </a:r>
          </a:p>
          <a:p>
            <a:pPr indent="-251222" algn="ct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(Latest revision of IEEE 802 LMSC Working Group Policies and Procedures: </a:t>
            </a:r>
            <a:r>
              <a:rPr lang="en-GB" sz="1050" dirty="0">
                <a:ea typeface="MS Gothic" pitchFamily="49" charset="-128"/>
                <a:cs typeface="MS Gothic" pitchFamily="49" charset="-128"/>
                <a:hlinkClick r:id="rId3"/>
              </a:rPr>
              <a:t>http://www.ieee802.org/devdocs.shtml</a:t>
            </a:r>
            <a:r>
              <a:rPr lang="en-GB" sz="1050" dirty="0">
                <a:ea typeface="MS Gothic" pitchFamily="49" charset="-128"/>
                <a:cs typeface="MS Gothic" pitchFamily="49" charset="-128"/>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2021</a:t>
            </a:r>
            <a:endParaRPr lang="en-GB"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154AB4-5739-FF42-A30C-2501B146545D}"/>
              </a:ext>
            </a:extLst>
          </p:cNvPr>
          <p:cNvSpPr>
            <a:spLocks noGrp="1"/>
          </p:cNvSpPr>
          <p:nvPr>
            <p:ph type="title"/>
          </p:nvPr>
        </p:nvSpPr>
        <p:spPr/>
        <p:txBody>
          <a:bodyPr/>
          <a:lstStyle/>
          <a:p>
            <a:r>
              <a:rPr lang="en-US" dirty="0"/>
              <a:t>IEEE Copyright Policy</a:t>
            </a:r>
          </a:p>
        </p:txBody>
      </p:sp>
      <p:sp>
        <p:nvSpPr>
          <p:cNvPr id="3" name="Content Placeholder 2">
            <a:extLst>
              <a:ext uri="{FF2B5EF4-FFF2-40B4-BE49-F238E27FC236}">
                <a16:creationId xmlns:a16="http://schemas.microsoft.com/office/drawing/2014/main" id="{03CB9ECE-2E96-174D-86AF-FBEE4111E7F1}"/>
              </a:ext>
            </a:extLst>
          </p:cNvPr>
          <p:cNvSpPr>
            <a:spLocks noGrp="1"/>
          </p:cNvSpPr>
          <p:nvPr>
            <p:ph idx="1"/>
          </p:nvPr>
        </p:nvSpPr>
        <p:spPr/>
        <p:txBody>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lvl="0">
              <a:spcBef>
                <a:spcPts val="0"/>
              </a:spcBef>
              <a:spcAft>
                <a:spcPts val="0"/>
              </a:spcAft>
              <a:buClr>
                <a:srgbClr val="CC3300"/>
              </a:buClr>
              <a:buSzPct val="50000"/>
            </a:pPr>
            <a:endParaRPr lang="en-US" altLang="en-US" sz="2200" dirty="0">
              <a:latin typeface="Calibri" pitchFamily="34" charset="0"/>
              <a:cs typeface="Calibri" pitchFamily="34" charset="0"/>
            </a:endParaRPr>
          </a:p>
          <a:p>
            <a:pPr marL="971550" lvl="2" indent="-285750">
              <a:buSzPct val="150000"/>
              <a:buFont typeface="Arial" panose="020B0604020202020204" pitchFamily="34" charset="0"/>
              <a:buChar char="•"/>
            </a:pPr>
            <a:r>
              <a:rPr lang="en-US" altLang="en-US" sz="1400" dirty="0"/>
              <a:t>Previously Published material (copyright assertion indicated) shall not be presented/submitted to the Working Group nor incorporated into a Working Group draft unless permission is granted. </a:t>
            </a:r>
          </a:p>
          <a:p>
            <a:pPr marL="971550" lvl="2" indent="-285750">
              <a:buSzPct val="150000"/>
              <a:buFont typeface="Arial" panose="020B0604020202020204" pitchFamily="34" charset="0"/>
              <a:buChar char="•"/>
            </a:pPr>
            <a:r>
              <a:rPr lang="en-US" altLang="en-US" sz="1400" dirty="0"/>
              <a:t>Prior to presentation or submission, you shall notify the Working Group Chair of previously Published material and should assist the Chair in obtaining copyright permission acceptable to IEEE SA.</a:t>
            </a:r>
          </a:p>
          <a:p>
            <a:pPr marL="971550" lvl="2" indent="-285750">
              <a:buSzPct val="150000"/>
              <a:buFont typeface="Arial" panose="020B0604020202020204" pitchFamily="34" charset="0"/>
              <a:buChar char="•"/>
            </a:pPr>
            <a:r>
              <a:rPr lang="en-US" altLang="en-US" sz="1400" dirty="0"/>
              <a:t>For material that is not previously Published, IEEE is automatically granted a license to use any material that is presented or submitted.</a:t>
            </a:r>
          </a:p>
          <a:p>
            <a:pPr lvl="2">
              <a:buSzPct val="150000"/>
            </a:pPr>
            <a:endParaRPr lang="en-US" altLang="en-US" sz="1400" dirty="0"/>
          </a:p>
          <a:p>
            <a:endParaRPr lang="en-US" dirty="0"/>
          </a:p>
        </p:txBody>
      </p:sp>
      <p:sp>
        <p:nvSpPr>
          <p:cNvPr id="4" name="Slide Number Placeholder 3">
            <a:extLst>
              <a:ext uri="{FF2B5EF4-FFF2-40B4-BE49-F238E27FC236}">
                <a16:creationId xmlns:a16="http://schemas.microsoft.com/office/drawing/2014/main" id="{82C3ACD4-7725-5448-9D7D-B37C617654B8}"/>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2A3EB15E-5881-EC4F-B1B0-EC2013C126F8}"/>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0DD97B4-CCD4-8F4A-B15D-2792E551F182}"/>
              </a:ext>
            </a:extLst>
          </p:cNvPr>
          <p:cNvSpPr>
            <a:spLocks noGrp="1"/>
          </p:cNvSpPr>
          <p:nvPr>
            <p:ph type="dt" idx="15"/>
          </p:nvPr>
        </p:nvSpPr>
        <p:spPr/>
        <p:txBody>
          <a:bodyPr/>
          <a:lstStyle/>
          <a:p>
            <a:r>
              <a:rPr lang="en-GB"/>
              <a:t>March 2021</a:t>
            </a:r>
            <a:endParaRPr lang="en-GB" dirty="0"/>
          </a:p>
        </p:txBody>
      </p:sp>
    </p:spTree>
    <p:extLst>
      <p:ext uri="{BB962C8B-B14F-4D97-AF65-F5344CB8AC3E}">
        <p14:creationId xmlns:p14="http://schemas.microsoft.com/office/powerpoint/2010/main" val="39061079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97C075-435C-5746-98F7-4D67B31EF7A5}"/>
              </a:ext>
            </a:extLst>
          </p:cNvPr>
          <p:cNvSpPr>
            <a:spLocks noGrp="1"/>
          </p:cNvSpPr>
          <p:nvPr>
            <p:ph type="title"/>
          </p:nvPr>
        </p:nvSpPr>
        <p:spPr/>
        <p:txBody>
          <a:bodyPr/>
          <a:lstStyle/>
          <a:p>
            <a:r>
              <a:rPr lang="en-US" dirty="0"/>
              <a:t>IEEE Copyright Policy (additional recourses)</a:t>
            </a:r>
          </a:p>
        </p:txBody>
      </p:sp>
      <p:sp>
        <p:nvSpPr>
          <p:cNvPr id="3" name="Content Placeholder 2">
            <a:extLst>
              <a:ext uri="{FF2B5EF4-FFF2-40B4-BE49-F238E27FC236}">
                <a16:creationId xmlns:a16="http://schemas.microsoft.com/office/drawing/2014/main" id="{43B4D9D4-9E42-AF4F-9B46-DF216CD4FFC5}"/>
              </a:ext>
            </a:extLst>
          </p:cNvPr>
          <p:cNvSpPr>
            <a:spLocks noGrp="1"/>
          </p:cNvSpPr>
          <p:nvPr>
            <p:ph idx="1"/>
          </p:nvPr>
        </p:nvSpPr>
        <p:spPr/>
        <p:txBody>
          <a:bodyPr/>
          <a:lstStyle/>
          <a:p>
            <a:pPr lvl="2">
              <a:buSzPct val="150000"/>
            </a:pPr>
            <a:r>
              <a:rPr lang="en-US" sz="1050" dirty="0"/>
              <a:t>The IEEE SA Copyright Policy is described in the IEEE SA Standards Board Bylaws and IEEE SA Standards Board Operations Manual</a:t>
            </a:r>
            <a:br>
              <a:rPr lang="en-US" sz="1050" dirty="0"/>
            </a:br>
            <a:endParaRPr lang="en-US" sz="1050" dirty="0"/>
          </a:p>
          <a:p>
            <a:pPr lvl="3">
              <a:buSzPct val="150000"/>
            </a:pPr>
            <a:r>
              <a:rPr lang="en-US" sz="1050" dirty="0"/>
              <a:t>IEEE SA Copyright Policy, see </a:t>
            </a:r>
            <a:br>
              <a:rPr lang="en-US" sz="1050" dirty="0"/>
            </a:br>
            <a:r>
              <a:rPr lang="en-US" sz="1050" dirty="0"/>
              <a:t>	Clause 7 of the IEEE SA Standards Board Bylaws</a:t>
            </a:r>
            <a:br>
              <a:rPr lang="en-US" sz="1050" dirty="0"/>
            </a:br>
            <a:r>
              <a:rPr lang="en-US" sz="1050" dirty="0"/>
              <a:t> 	</a:t>
            </a:r>
            <a:r>
              <a:rPr lang="en-US" sz="900" dirty="0">
                <a:hlinkClick r:id="rId2"/>
              </a:rPr>
              <a:t>https://standards.ieee.org/about/policies/bylaws/sect6-7.html#7</a:t>
            </a:r>
            <a:br>
              <a:rPr lang="en-US" sz="900" dirty="0"/>
            </a:br>
            <a:r>
              <a:rPr lang="en-US" sz="1050" dirty="0"/>
              <a:t>	Clause 6.1 of the IEEE SA Standards Board Operations Manual</a:t>
            </a:r>
            <a:br>
              <a:rPr lang="en-US" sz="1050" dirty="0"/>
            </a:br>
            <a:r>
              <a:rPr lang="en-US" sz="1050" dirty="0"/>
              <a:t>	</a:t>
            </a:r>
            <a:r>
              <a:rPr lang="en-US" sz="900" dirty="0">
                <a:hlinkClick r:id="rId3"/>
              </a:rPr>
              <a:t>https://standards.ieee.org/about/policies/opman/sect6.html</a:t>
            </a:r>
            <a:br>
              <a:rPr lang="en-US" sz="900" dirty="0"/>
            </a:br>
            <a:endParaRPr lang="en-US" sz="900" dirty="0"/>
          </a:p>
          <a:p>
            <a:pPr lvl="2">
              <a:buSzPct val="150000"/>
            </a:pPr>
            <a:r>
              <a:rPr lang="en-US" sz="1050" dirty="0"/>
              <a:t>IEEE SA Copyright Permission</a:t>
            </a:r>
          </a:p>
          <a:p>
            <a:pPr lvl="3">
              <a:buSzPct val="150000"/>
            </a:pPr>
            <a:r>
              <a:rPr lang="en-US" sz="900" dirty="0">
                <a:hlinkClick r:id="rId4"/>
              </a:rPr>
              <a:t>https://standards.ieee.org/content/dam/ieee-standards/standards/web/documents/other/permissionltrs.zip</a:t>
            </a:r>
            <a:br>
              <a:rPr lang="en-US" sz="900" dirty="0"/>
            </a:br>
            <a:endParaRPr lang="en-US" sz="900" dirty="0"/>
          </a:p>
          <a:p>
            <a:pPr lvl="2">
              <a:buSzPct val="150000"/>
            </a:pPr>
            <a:r>
              <a:rPr lang="en-US" sz="1050" dirty="0"/>
              <a:t>IEEE SA Copyright FAQs</a:t>
            </a:r>
          </a:p>
          <a:p>
            <a:pPr lvl="3">
              <a:buSzPct val="150000"/>
            </a:pPr>
            <a:r>
              <a:rPr lang="en-US" sz="900" dirty="0">
                <a:hlinkClick r:id="rId5"/>
              </a:rPr>
              <a:t>http://standards.ieee.org/faqs/copyrights.html/</a:t>
            </a:r>
            <a:endParaRPr lang="en-US" sz="900" dirty="0"/>
          </a:p>
          <a:p>
            <a:pPr lvl="2">
              <a:buSzPct val="150000"/>
            </a:pPr>
            <a:r>
              <a:rPr lang="en-US" sz="1050" dirty="0"/>
              <a:t>IEEE SA Best Practices for IEEE Standards Development </a:t>
            </a:r>
          </a:p>
          <a:p>
            <a:pPr lvl="3">
              <a:buSzPct val="150000"/>
            </a:pPr>
            <a:r>
              <a:rPr lang="en-US" sz="900" dirty="0">
                <a:hlinkClick r:id="rId6"/>
              </a:rPr>
              <a:t>http://standards.ieee.org/develop/policies/best_practices_for_ieee_standards_development_051215.pdf</a:t>
            </a:r>
            <a:br>
              <a:rPr lang="en-US" sz="900" dirty="0"/>
            </a:br>
            <a:endParaRPr lang="en-US" sz="900" dirty="0"/>
          </a:p>
          <a:p>
            <a:pPr lvl="2">
              <a:buSzPct val="150000"/>
            </a:pPr>
            <a:r>
              <a:rPr lang="en-US" sz="1050" dirty="0"/>
              <a:t>Distribution of Draft Standards (see 6.1.3 of the SASB Operations Manual)</a:t>
            </a:r>
          </a:p>
          <a:p>
            <a:pPr lvl="3">
              <a:buSzPct val="150000"/>
            </a:pPr>
            <a:r>
              <a:rPr lang="en-US" sz="900" dirty="0">
                <a:hlinkClick r:id="rId3"/>
              </a:rPr>
              <a:t>https://standards.ieee.org/about/policies/opman/sect6.html</a:t>
            </a:r>
            <a:endParaRPr lang="en-US" sz="900" dirty="0"/>
          </a:p>
          <a:p>
            <a:pPr lvl="2">
              <a:buSzPct val="150000"/>
            </a:pPr>
            <a:endParaRPr lang="en-US" altLang="en-US" sz="900" dirty="0"/>
          </a:p>
        </p:txBody>
      </p:sp>
      <p:sp>
        <p:nvSpPr>
          <p:cNvPr id="4" name="Slide Number Placeholder 3">
            <a:extLst>
              <a:ext uri="{FF2B5EF4-FFF2-40B4-BE49-F238E27FC236}">
                <a16:creationId xmlns:a16="http://schemas.microsoft.com/office/drawing/2014/main" id="{7A0738B3-F30F-5D4F-8D0C-DDF09C430D99}"/>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68D43917-C821-4F42-ABA9-DFB0C16B42DC}"/>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24B45A44-248E-2041-8B5F-32EF14D34A8E}"/>
              </a:ext>
            </a:extLst>
          </p:cNvPr>
          <p:cNvSpPr>
            <a:spLocks noGrp="1"/>
          </p:cNvSpPr>
          <p:nvPr>
            <p:ph type="dt" idx="15"/>
          </p:nvPr>
        </p:nvSpPr>
        <p:spPr/>
        <p:txBody>
          <a:bodyPr/>
          <a:lstStyle/>
          <a:p>
            <a:r>
              <a:rPr lang="en-GB"/>
              <a:t>March 2021</a:t>
            </a:r>
            <a:endParaRPr lang="en-GB" dirty="0"/>
          </a:p>
        </p:txBody>
      </p:sp>
    </p:spTree>
    <p:extLst>
      <p:ext uri="{BB962C8B-B14F-4D97-AF65-F5344CB8AC3E}">
        <p14:creationId xmlns:p14="http://schemas.microsoft.com/office/powerpoint/2010/main" val="6648274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Planning of March Plenary</a:t>
            </a:r>
          </a:p>
        </p:txBody>
      </p:sp>
      <p:sp>
        <p:nvSpPr>
          <p:cNvPr id="8" name="Textplatzhalter 7"/>
          <p:cNvSpPr>
            <a:spLocks noGrp="1"/>
          </p:cNvSpPr>
          <p:nvPr>
            <p:ph type="body" idx="1"/>
          </p:nvPr>
        </p:nvSpPr>
        <p:spPr/>
        <p:txBody>
          <a:bodyPr/>
          <a:lstStyle/>
          <a:p>
            <a:endParaRPr lang="en-US" dirty="0"/>
          </a:p>
        </p:txBody>
      </p:sp>
      <p:sp>
        <p:nvSpPr>
          <p:cNvPr id="6" name="Datumsplatzhalter 5"/>
          <p:cNvSpPr>
            <a:spLocks noGrp="1"/>
          </p:cNvSpPr>
          <p:nvPr>
            <p:ph type="dt" idx="10"/>
          </p:nvPr>
        </p:nvSpPr>
        <p:spPr/>
        <p:txBody>
          <a:bodyPr/>
          <a:lstStyle/>
          <a:p>
            <a:r>
              <a:rPr lang="en-GB"/>
              <a:t>March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1201823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7C65B-93EC-EA43-BFCD-44138638B14E}"/>
              </a:ext>
            </a:extLst>
          </p:cNvPr>
          <p:cNvSpPr>
            <a:spLocks noGrp="1"/>
          </p:cNvSpPr>
          <p:nvPr>
            <p:ph type="title"/>
          </p:nvPr>
        </p:nvSpPr>
        <p:spPr/>
        <p:txBody>
          <a:bodyPr/>
          <a:lstStyle/>
          <a:p>
            <a:r>
              <a:rPr lang="en-US" dirty="0"/>
              <a:t>Current </a:t>
            </a:r>
            <a:r>
              <a:rPr lang="en-US" dirty="0" err="1"/>
              <a:t>TGbc</a:t>
            </a:r>
            <a:r>
              <a:rPr lang="en-US" dirty="0"/>
              <a:t> Schedule</a:t>
            </a:r>
          </a:p>
        </p:txBody>
      </p:sp>
      <p:sp>
        <p:nvSpPr>
          <p:cNvPr id="3" name="Content Placeholder 2">
            <a:extLst>
              <a:ext uri="{FF2B5EF4-FFF2-40B4-BE49-F238E27FC236}">
                <a16:creationId xmlns:a16="http://schemas.microsoft.com/office/drawing/2014/main" id="{64EAE43C-C7C4-0540-8253-1146D0131A54}"/>
              </a:ext>
            </a:extLst>
          </p:cNvPr>
          <p:cNvSpPr>
            <a:spLocks noGrp="1"/>
          </p:cNvSpPr>
          <p:nvPr>
            <p:ph idx="1"/>
          </p:nvPr>
        </p:nvSpPr>
        <p:spPr/>
        <p:txBody>
          <a:bodyPr/>
          <a:lstStyle/>
          <a:p>
            <a:pPr marL="0" indent="0">
              <a:lnSpc>
                <a:spcPct val="80000"/>
              </a:lnSpc>
            </a:pPr>
            <a:r>
              <a:rPr lang="en-US" altLang="en-US" dirty="0">
                <a:solidFill>
                  <a:schemeClr val="tx1"/>
                </a:solidFill>
              </a:rPr>
              <a:t>January 2019		First meeting as a task group</a:t>
            </a:r>
          </a:p>
          <a:p>
            <a:pPr marL="0" indent="0">
              <a:lnSpc>
                <a:spcPct val="80000"/>
              </a:lnSpc>
            </a:pPr>
            <a:r>
              <a:rPr lang="en-US" altLang="en-US" dirty="0">
                <a:solidFill>
                  <a:schemeClr val="tx1"/>
                </a:solidFill>
              </a:rPr>
              <a:t>June 2020			Call for comments on D0.1</a:t>
            </a:r>
          </a:p>
          <a:p>
            <a:pPr marL="0" indent="0">
              <a:lnSpc>
                <a:spcPct val="80000"/>
              </a:lnSpc>
            </a:pPr>
            <a:r>
              <a:rPr lang="en-US" altLang="en-US" dirty="0">
                <a:solidFill>
                  <a:schemeClr val="tx1"/>
                </a:solidFill>
              </a:rPr>
              <a:t>November 2020	Initial WGLB (D1.0)</a:t>
            </a:r>
          </a:p>
          <a:p>
            <a:pPr marL="0" indent="0">
              <a:lnSpc>
                <a:spcPct val="80000"/>
              </a:lnSpc>
            </a:pPr>
            <a:r>
              <a:rPr lang="en-US" altLang="en-US" dirty="0">
                <a:solidFill>
                  <a:srgbClr val="C00000"/>
                </a:solidFill>
              </a:rPr>
              <a:t>May 2021			D2.0 WGLB Recirculation LB  </a:t>
            </a:r>
            <a:r>
              <a:rPr lang="en-US" altLang="en-US" dirty="0">
                <a:solidFill>
                  <a:srgbClr val="C00000"/>
                </a:solidFill>
                <a:sym typeface="Wingdings" pitchFamily="2" charset="2"/>
              </a:rPr>
              <a:t> realistic? Determines maybe order </a:t>
            </a:r>
            <a:r>
              <a:rPr lang="en-US" altLang="en-US">
                <a:solidFill>
                  <a:srgbClr val="C00000"/>
                </a:solidFill>
                <a:sym typeface="Wingdings" pitchFamily="2" charset="2"/>
              </a:rPr>
              <a:t>of amendments</a:t>
            </a:r>
            <a:endParaRPr lang="en-US" altLang="en-US" dirty="0">
              <a:solidFill>
                <a:srgbClr val="C00000"/>
              </a:solidFill>
            </a:endParaRPr>
          </a:p>
          <a:p>
            <a:pPr marL="0" indent="0">
              <a:lnSpc>
                <a:spcPct val="80000"/>
              </a:lnSpc>
            </a:pPr>
            <a:r>
              <a:rPr lang="en-US" altLang="en-US" dirty="0">
                <a:solidFill>
                  <a:schemeClr val="tx1"/>
                </a:solidFill>
              </a:rPr>
              <a:t>November 2021	Form SB Pool</a:t>
            </a:r>
          </a:p>
          <a:p>
            <a:pPr marL="0" indent="0">
              <a:lnSpc>
                <a:spcPct val="80000"/>
              </a:lnSpc>
            </a:pPr>
            <a:r>
              <a:rPr lang="en-US" altLang="en-US" dirty="0">
                <a:solidFill>
                  <a:schemeClr val="tx1"/>
                </a:solidFill>
              </a:rPr>
              <a:t>November 2021	MEC/MDR done</a:t>
            </a:r>
          </a:p>
          <a:p>
            <a:pPr marL="0" indent="0">
              <a:lnSpc>
                <a:spcPct val="80000"/>
              </a:lnSpc>
            </a:pPr>
            <a:r>
              <a:rPr lang="en-US" altLang="en-US" dirty="0">
                <a:solidFill>
                  <a:schemeClr val="tx1"/>
                </a:solidFill>
              </a:rPr>
              <a:t>Jan 2022			Initial SB</a:t>
            </a:r>
          </a:p>
          <a:p>
            <a:pPr marL="0" indent="0">
              <a:lnSpc>
                <a:spcPct val="80000"/>
              </a:lnSpc>
            </a:pPr>
            <a:r>
              <a:rPr lang="en-US" altLang="en-US" dirty="0">
                <a:solidFill>
                  <a:schemeClr val="tx1"/>
                </a:solidFill>
              </a:rPr>
              <a:t>May 2022			Recirculation SB</a:t>
            </a:r>
          </a:p>
          <a:p>
            <a:pPr marL="0" indent="0">
              <a:lnSpc>
                <a:spcPct val="80000"/>
              </a:lnSpc>
            </a:pPr>
            <a:r>
              <a:rPr lang="en-US" altLang="en-US" dirty="0">
                <a:solidFill>
                  <a:schemeClr val="tx1"/>
                </a:solidFill>
              </a:rPr>
              <a:t>July 2022			Final WG/EC approval</a:t>
            </a:r>
          </a:p>
          <a:p>
            <a:pPr marL="0" indent="0">
              <a:lnSpc>
                <a:spcPct val="80000"/>
              </a:lnSpc>
            </a:pPr>
            <a:r>
              <a:rPr lang="en-US" altLang="en-US" dirty="0">
                <a:solidFill>
                  <a:schemeClr val="tx1"/>
                </a:solidFill>
              </a:rPr>
              <a:t>September 2022	</a:t>
            </a:r>
            <a:r>
              <a:rPr lang="en-US" altLang="en-US" dirty="0" err="1">
                <a:solidFill>
                  <a:schemeClr val="tx1"/>
                </a:solidFill>
              </a:rPr>
              <a:t>Revcom</a:t>
            </a:r>
            <a:r>
              <a:rPr lang="en-US" altLang="en-US" dirty="0">
                <a:solidFill>
                  <a:schemeClr val="tx1"/>
                </a:solidFill>
              </a:rPr>
              <a:t>/SASB approval</a:t>
            </a:r>
            <a:endParaRPr lang="en-US" dirty="0">
              <a:solidFill>
                <a:schemeClr val="tx1"/>
              </a:solidFill>
            </a:endParaRPr>
          </a:p>
          <a:p>
            <a:endParaRPr lang="en-US" dirty="0">
              <a:solidFill>
                <a:schemeClr val="tx1"/>
              </a:solidFill>
            </a:endParaRPr>
          </a:p>
        </p:txBody>
      </p:sp>
      <p:sp>
        <p:nvSpPr>
          <p:cNvPr id="4" name="Slide Number Placeholder 3">
            <a:extLst>
              <a:ext uri="{FF2B5EF4-FFF2-40B4-BE49-F238E27FC236}">
                <a16:creationId xmlns:a16="http://schemas.microsoft.com/office/drawing/2014/main" id="{5F40CA12-1A0C-404F-8E53-6EA0E2B8A055}"/>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D06B622B-5A14-4B4F-88A9-63ADA7B27E6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73DA234-C0F5-1749-8ACA-F1B83AF9BFBF}"/>
              </a:ext>
            </a:extLst>
          </p:cNvPr>
          <p:cNvSpPr>
            <a:spLocks noGrp="1"/>
          </p:cNvSpPr>
          <p:nvPr>
            <p:ph type="dt" idx="15"/>
          </p:nvPr>
        </p:nvSpPr>
        <p:spPr/>
        <p:txBody>
          <a:bodyPr/>
          <a:lstStyle/>
          <a:p>
            <a:r>
              <a:rPr lang="en-GB"/>
              <a:t>March 2021</a:t>
            </a:r>
            <a:endParaRPr lang="en-GB" dirty="0"/>
          </a:p>
        </p:txBody>
      </p:sp>
    </p:spTree>
    <p:extLst>
      <p:ext uri="{BB962C8B-B14F-4D97-AF65-F5344CB8AC3E}">
        <p14:creationId xmlns:p14="http://schemas.microsoft.com/office/powerpoint/2010/main" val="233323717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FE3384-7013-DC48-B84D-786790BC4B9C}"/>
              </a:ext>
            </a:extLst>
          </p:cNvPr>
          <p:cNvSpPr>
            <a:spLocks noGrp="1"/>
          </p:cNvSpPr>
          <p:nvPr>
            <p:ph type="title"/>
          </p:nvPr>
        </p:nvSpPr>
        <p:spPr/>
        <p:txBody>
          <a:bodyPr/>
          <a:lstStyle/>
          <a:p>
            <a:r>
              <a:rPr lang="en-US" dirty="0" err="1"/>
              <a:t>TGbc</a:t>
            </a:r>
            <a:r>
              <a:rPr lang="en-US" dirty="0"/>
              <a:t> Slots</a:t>
            </a:r>
          </a:p>
        </p:txBody>
      </p:sp>
      <p:sp>
        <p:nvSpPr>
          <p:cNvPr id="4" name="Slide Number Placeholder 3">
            <a:extLst>
              <a:ext uri="{FF2B5EF4-FFF2-40B4-BE49-F238E27FC236}">
                <a16:creationId xmlns:a16="http://schemas.microsoft.com/office/drawing/2014/main" id="{87667B52-4C4C-A14E-90CA-B18F7F022D18}"/>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BA359D4A-1AE2-274C-8A14-64455B103E0E}"/>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5BB6C8B-C3CE-114D-BBC1-82A28B367C0A}"/>
              </a:ext>
            </a:extLst>
          </p:cNvPr>
          <p:cNvSpPr>
            <a:spLocks noGrp="1"/>
          </p:cNvSpPr>
          <p:nvPr>
            <p:ph type="dt" idx="15"/>
          </p:nvPr>
        </p:nvSpPr>
        <p:spPr/>
        <p:txBody>
          <a:bodyPr/>
          <a:lstStyle/>
          <a:p>
            <a:r>
              <a:rPr lang="en-GB"/>
              <a:t>March 2021</a:t>
            </a:r>
            <a:endParaRPr lang="en-GB" dirty="0"/>
          </a:p>
        </p:txBody>
      </p:sp>
      <p:graphicFrame>
        <p:nvGraphicFramePr>
          <p:cNvPr id="7" name="Table 7">
            <a:extLst>
              <a:ext uri="{FF2B5EF4-FFF2-40B4-BE49-F238E27FC236}">
                <a16:creationId xmlns:a16="http://schemas.microsoft.com/office/drawing/2014/main" id="{DFBEF0E5-4171-5547-8383-5AAB49390FEA}"/>
              </a:ext>
            </a:extLst>
          </p:cNvPr>
          <p:cNvGraphicFramePr>
            <a:graphicFrameLocks noGrp="1"/>
          </p:cNvGraphicFramePr>
          <p:nvPr>
            <p:extLst>
              <p:ext uri="{D42A27DB-BD31-4B8C-83A1-F6EECF244321}">
                <p14:modId xmlns:p14="http://schemas.microsoft.com/office/powerpoint/2010/main" val="716252777"/>
              </p:ext>
            </p:extLst>
          </p:nvPr>
        </p:nvGraphicFramePr>
        <p:xfrm>
          <a:off x="971600" y="1275606"/>
          <a:ext cx="7272808" cy="2364740"/>
        </p:xfrm>
        <a:graphic>
          <a:graphicData uri="http://schemas.openxmlformats.org/drawingml/2006/table">
            <a:tbl>
              <a:tblPr firstRow="1" bandRow="1">
                <a:tableStyleId>{5C22544A-7EE6-4342-B048-85BDC9FD1C3A}</a:tableStyleId>
              </a:tblPr>
              <a:tblGrid>
                <a:gridCol w="909101">
                  <a:extLst>
                    <a:ext uri="{9D8B030D-6E8A-4147-A177-3AD203B41FA5}">
                      <a16:colId xmlns:a16="http://schemas.microsoft.com/office/drawing/2014/main" val="4003229868"/>
                    </a:ext>
                  </a:extLst>
                </a:gridCol>
                <a:gridCol w="909101">
                  <a:extLst>
                    <a:ext uri="{9D8B030D-6E8A-4147-A177-3AD203B41FA5}">
                      <a16:colId xmlns:a16="http://schemas.microsoft.com/office/drawing/2014/main" val="1485987157"/>
                    </a:ext>
                  </a:extLst>
                </a:gridCol>
                <a:gridCol w="909101">
                  <a:extLst>
                    <a:ext uri="{9D8B030D-6E8A-4147-A177-3AD203B41FA5}">
                      <a16:colId xmlns:a16="http://schemas.microsoft.com/office/drawing/2014/main" val="166695436"/>
                    </a:ext>
                  </a:extLst>
                </a:gridCol>
                <a:gridCol w="909101">
                  <a:extLst>
                    <a:ext uri="{9D8B030D-6E8A-4147-A177-3AD203B41FA5}">
                      <a16:colId xmlns:a16="http://schemas.microsoft.com/office/drawing/2014/main" val="674773347"/>
                    </a:ext>
                  </a:extLst>
                </a:gridCol>
                <a:gridCol w="909101">
                  <a:extLst>
                    <a:ext uri="{9D8B030D-6E8A-4147-A177-3AD203B41FA5}">
                      <a16:colId xmlns:a16="http://schemas.microsoft.com/office/drawing/2014/main" val="2875269753"/>
                    </a:ext>
                  </a:extLst>
                </a:gridCol>
                <a:gridCol w="909101">
                  <a:extLst>
                    <a:ext uri="{9D8B030D-6E8A-4147-A177-3AD203B41FA5}">
                      <a16:colId xmlns:a16="http://schemas.microsoft.com/office/drawing/2014/main" val="1325263886"/>
                    </a:ext>
                  </a:extLst>
                </a:gridCol>
                <a:gridCol w="909101">
                  <a:extLst>
                    <a:ext uri="{9D8B030D-6E8A-4147-A177-3AD203B41FA5}">
                      <a16:colId xmlns:a16="http://schemas.microsoft.com/office/drawing/2014/main" val="1614750201"/>
                    </a:ext>
                  </a:extLst>
                </a:gridCol>
                <a:gridCol w="909101">
                  <a:extLst>
                    <a:ext uri="{9D8B030D-6E8A-4147-A177-3AD203B41FA5}">
                      <a16:colId xmlns:a16="http://schemas.microsoft.com/office/drawing/2014/main" val="2647036470"/>
                    </a:ext>
                  </a:extLst>
                </a:gridCol>
              </a:tblGrid>
              <a:tr h="370840">
                <a:tc>
                  <a:txBody>
                    <a:bodyPr/>
                    <a:lstStyle/>
                    <a:p>
                      <a:endParaRPr lang="en-US"/>
                    </a:p>
                  </a:txBody>
                  <a:tcPr/>
                </a:tc>
                <a:tc>
                  <a:txBody>
                    <a:bodyPr/>
                    <a:lstStyle/>
                    <a:p>
                      <a:r>
                        <a:rPr lang="en-US" dirty="0"/>
                        <a:t>Mon</a:t>
                      </a:r>
                    </a:p>
                  </a:txBody>
                  <a:tcPr/>
                </a:tc>
                <a:tc>
                  <a:txBody>
                    <a:bodyPr/>
                    <a:lstStyle/>
                    <a:p>
                      <a:r>
                        <a:rPr lang="en-US" dirty="0"/>
                        <a:t>Tue</a:t>
                      </a:r>
                    </a:p>
                  </a:txBody>
                  <a:tcPr/>
                </a:tc>
                <a:tc>
                  <a:txBody>
                    <a:bodyPr/>
                    <a:lstStyle/>
                    <a:p>
                      <a:r>
                        <a:rPr lang="en-US" dirty="0"/>
                        <a:t>Wed</a:t>
                      </a:r>
                    </a:p>
                  </a:txBody>
                  <a:tcPr/>
                </a:tc>
                <a:tc>
                  <a:txBody>
                    <a:bodyPr/>
                    <a:lstStyle/>
                    <a:p>
                      <a:r>
                        <a:rPr lang="en-US" dirty="0"/>
                        <a:t>Thu</a:t>
                      </a:r>
                    </a:p>
                  </a:txBody>
                  <a:tcPr/>
                </a:tc>
                <a:tc>
                  <a:txBody>
                    <a:bodyPr/>
                    <a:lstStyle/>
                    <a:p>
                      <a:r>
                        <a:rPr lang="en-US" dirty="0"/>
                        <a:t>Fri</a:t>
                      </a:r>
                    </a:p>
                  </a:txBody>
                  <a:tcPr/>
                </a:tc>
                <a:tc>
                  <a:txBody>
                    <a:bodyPr/>
                    <a:lstStyle/>
                    <a:p>
                      <a:r>
                        <a:rPr lang="en-US" dirty="0"/>
                        <a:t>Mon</a:t>
                      </a:r>
                    </a:p>
                  </a:txBody>
                  <a:tcPr/>
                </a:tc>
                <a:tc>
                  <a:txBody>
                    <a:bodyPr/>
                    <a:lstStyle/>
                    <a:p>
                      <a:r>
                        <a:rPr lang="en-US" dirty="0"/>
                        <a:t>Tues</a:t>
                      </a:r>
                    </a:p>
                  </a:txBody>
                  <a:tcPr/>
                </a:tc>
                <a:extLst>
                  <a:ext uri="{0D108BD9-81ED-4DB2-BD59-A6C34878D82A}">
                    <a16:rowId xmlns:a16="http://schemas.microsoft.com/office/drawing/2014/main" val="2869522600"/>
                  </a:ext>
                </a:extLst>
              </a:tr>
              <a:tr h="370840">
                <a:tc>
                  <a:txBody>
                    <a:bodyPr/>
                    <a:lstStyle/>
                    <a:p>
                      <a:r>
                        <a:rPr lang="en-US" dirty="0"/>
                        <a:t>AM 1</a:t>
                      </a:r>
                    </a:p>
                  </a:txBody>
                  <a:tcPr/>
                </a:tc>
                <a:tc>
                  <a:txBody>
                    <a:bodyPr/>
                    <a:lstStyle/>
                    <a:p>
                      <a:r>
                        <a:rPr lang="en-US" dirty="0"/>
                        <a:t>WG Opening</a:t>
                      </a:r>
                    </a:p>
                  </a:txBody>
                  <a:tcPr/>
                </a:tc>
                <a:tc>
                  <a:txBody>
                    <a:bodyPr/>
                    <a:lstStyle/>
                    <a:p>
                      <a:r>
                        <a:rPr lang="en-US" dirty="0"/>
                        <a:t>(New members)</a:t>
                      </a:r>
                    </a:p>
                  </a:txBody>
                  <a:tcPr/>
                </a:tc>
                <a:tc>
                  <a:txBody>
                    <a:bodyPr/>
                    <a:lstStyle/>
                    <a:p>
                      <a:r>
                        <a:rPr lang="en-US" b="1" dirty="0" err="1"/>
                        <a:t>TGbc</a:t>
                      </a:r>
                      <a:endParaRPr lang="en-US" b="1" dirty="0"/>
                    </a:p>
                  </a:txBody>
                  <a:tcPr/>
                </a:tc>
                <a:tc>
                  <a:txBody>
                    <a:bodyPr/>
                    <a:lstStyle/>
                    <a:p>
                      <a:r>
                        <a:rPr lang="en-US" b="1" dirty="0" err="1"/>
                        <a:t>TGbc</a:t>
                      </a:r>
                      <a:endParaRPr lang="en-US" b="1" dirty="0"/>
                    </a:p>
                  </a:txBody>
                  <a:tcPr/>
                </a:tc>
                <a:tc>
                  <a:txBody>
                    <a:bodyPr/>
                    <a:lstStyle/>
                    <a:p>
                      <a:r>
                        <a:rPr lang="en-US" dirty="0"/>
                        <a:t>???</a:t>
                      </a:r>
                    </a:p>
                    <a:p>
                      <a:r>
                        <a:rPr lang="en-US" dirty="0"/>
                        <a:t>(</a:t>
                      </a:r>
                      <a:r>
                        <a:rPr lang="en-US" dirty="0" err="1"/>
                        <a:t>TGbd</a:t>
                      </a:r>
                      <a:r>
                        <a:rPr lang="en-US" dirty="0"/>
                        <a:t>, </a:t>
                      </a:r>
                      <a:r>
                        <a:rPr lang="en-US" dirty="0" err="1"/>
                        <a:t>TGbf</a:t>
                      </a:r>
                      <a:r>
                        <a:rPr lang="en-US" dirty="0"/>
                        <a:t>)</a:t>
                      </a:r>
                    </a:p>
                  </a:txBody>
                  <a:tcPr/>
                </a:tc>
                <a:tc>
                  <a:txBody>
                    <a:bodyPr/>
                    <a:lstStyle/>
                    <a:p>
                      <a:r>
                        <a:rPr lang="en-US" dirty="0"/>
                        <a:t>????</a:t>
                      </a:r>
                    </a:p>
                    <a:p>
                      <a:r>
                        <a:rPr lang="en-US" dirty="0"/>
                        <a:t>(</a:t>
                      </a:r>
                      <a:r>
                        <a:rPr lang="en-US" dirty="0" err="1"/>
                        <a:t>TGbe</a:t>
                      </a:r>
                      <a:r>
                        <a:rPr lang="en-US" dirty="0"/>
                        <a:t>, </a:t>
                      </a:r>
                      <a:r>
                        <a:rPr lang="en-US" dirty="0" err="1"/>
                        <a:t>TGbf</a:t>
                      </a:r>
                      <a:r>
                        <a:rPr lang="en-US" dirty="0"/>
                        <a:t>)</a:t>
                      </a:r>
                    </a:p>
                  </a:txBody>
                  <a:tcPr/>
                </a:tc>
                <a:tc>
                  <a:txBody>
                    <a:bodyPr/>
                    <a:lstStyle/>
                    <a:p>
                      <a:r>
                        <a:rPr lang="en-US" dirty="0"/>
                        <a:t>WG Closing</a:t>
                      </a:r>
                    </a:p>
                  </a:txBody>
                  <a:tcPr/>
                </a:tc>
                <a:extLst>
                  <a:ext uri="{0D108BD9-81ED-4DB2-BD59-A6C34878D82A}">
                    <a16:rowId xmlns:a16="http://schemas.microsoft.com/office/drawing/2014/main" val="4165057403"/>
                  </a:ext>
                </a:extLst>
              </a:tr>
              <a:tr h="370840">
                <a:tc>
                  <a:txBody>
                    <a:bodyPr/>
                    <a:lstStyle/>
                    <a:p>
                      <a:r>
                        <a:rPr lang="en-US" dirty="0"/>
                        <a:t>AM 2</a:t>
                      </a:r>
                    </a:p>
                  </a:txBody>
                  <a:tcPr/>
                </a:tc>
                <a:tc>
                  <a:txBody>
                    <a:bodyPr/>
                    <a:lstStyle/>
                    <a:p>
                      <a:r>
                        <a:rPr lang="en-US" b="1" dirty="0" err="1"/>
                        <a:t>TGbc</a:t>
                      </a:r>
                      <a:r>
                        <a:rPr lang="en-US" dirty="0"/>
                        <a:t> (parallel with WNG)</a:t>
                      </a:r>
                    </a:p>
                  </a:txBody>
                  <a:tcPr/>
                </a:tc>
                <a:tc>
                  <a:txBody>
                    <a:bodyPr/>
                    <a:lstStyle/>
                    <a:p>
                      <a:r>
                        <a:rPr lang="en-US" b="1" dirty="0" err="1"/>
                        <a:t>TGbc</a:t>
                      </a:r>
                      <a:endParaRPr lang="en-US" b="1"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r>
                        <a:rPr lang="en-US" dirty="0"/>
                        <a:t>CAC</a:t>
                      </a:r>
                    </a:p>
                  </a:txBody>
                  <a:tcPr/>
                </a:tc>
                <a:tc>
                  <a:txBody>
                    <a:bodyPr/>
                    <a:lstStyle/>
                    <a:p>
                      <a:endParaRPr lang="en-US"/>
                    </a:p>
                  </a:txBody>
                  <a:tcPr/>
                </a:tc>
                <a:extLst>
                  <a:ext uri="{0D108BD9-81ED-4DB2-BD59-A6C34878D82A}">
                    <a16:rowId xmlns:a16="http://schemas.microsoft.com/office/drawing/2014/main" val="4046636150"/>
                  </a:ext>
                </a:extLst>
              </a:tr>
              <a:tr h="370840">
                <a:tc>
                  <a:txBody>
                    <a:bodyPr/>
                    <a:lstStyle/>
                    <a:p>
                      <a:r>
                        <a:rPr lang="en-US" dirty="0"/>
                        <a:t>PM 1</a:t>
                      </a:r>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2223282352"/>
                  </a:ext>
                </a:extLst>
              </a:tr>
            </a:tbl>
          </a:graphicData>
        </a:graphic>
      </p:graphicFrame>
      <p:sp>
        <p:nvSpPr>
          <p:cNvPr id="8" name="TextBox 7">
            <a:extLst>
              <a:ext uri="{FF2B5EF4-FFF2-40B4-BE49-F238E27FC236}">
                <a16:creationId xmlns:a16="http://schemas.microsoft.com/office/drawing/2014/main" id="{4FF5AD73-6A72-684C-A6B6-0221399EE27E}"/>
              </a:ext>
            </a:extLst>
          </p:cNvPr>
          <p:cNvSpPr txBox="1"/>
          <p:nvPr/>
        </p:nvSpPr>
        <p:spPr>
          <a:xfrm>
            <a:off x="971600" y="3939902"/>
            <a:ext cx="7272808" cy="923330"/>
          </a:xfrm>
          <a:prstGeom prst="rect">
            <a:avLst/>
          </a:prstGeom>
          <a:noFill/>
        </p:spPr>
        <p:txBody>
          <a:bodyPr wrap="square" rtlCol="0">
            <a:spAutoFit/>
          </a:bodyPr>
          <a:lstStyle/>
          <a:p>
            <a:pPr marL="285750" indent="-285750">
              <a:buFont typeface="Arial" panose="020B0604020202020204" pitchFamily="34" charset="0"/>
              <a:buChar char="•"/>
            </a:pPr>
            <a:r>
              <a:rPr lang="en-US" sz="1800" dirty="0">
                <a:solidFill>
                  <a:schemeClr val="tx1"/>
                </a:solidFill>
              </a:rPr>
              <a:t>WNG has two submissions </a:t>
            </a:r>
            <a:r>
              <a:rPr lang="en-US" sz="1800" dirty="0">
                <a:solidFill>
                  <a:schemeClr val="tx1"/>
                </a:solidFill>
                <a:sym typeface="Wingdings" pitchFamily="2" charset="2"/>
              </a:rPr>
              <a:t> do </a:t>
            </a:r>
            <a:r>
              <a:rPr lang="en-US" sz="1800" dirty="0" err="1">
                <a:solidFill>
                  <a:schemeClr val="tx1"/>
                </a:solidFill>
                <a:sym typeface="Wingdings" pitchFamily="2" charset="2"/>
              </a:rPr>
              <a:t>TGbc</a:t>
            </a:r>
            <a:r>
              <a:rPr lang="en-US" sz="1800" dirty="0">
                <a:solidFill>
                  <a:schemeClr val="tx1"/>
                </a:solidFill>
                <a:sym typeface="Wingdings" pitchFamily="2" charset="2"/>
              </a:rPr>
              <a:t> members have to attend WNG / chancel Mon </a:t>
            </a:r>
            <a:r>
              <a:rPr lang="en-US" sz="1800" dirty="0" err="1">
                <a:solidFill>
                  <a:schemeClr val="tx1"/>
                </a:solidFill>
                <a:sym typeface="Wingdings" pitchFamily="2" charset="2"/>
              </a:rPr>
              <a:t>TGbc</a:t>
            </a:r>
            <a:r>
              <a:rPr lang="en-US" sz="1800" dirty="0">
                <a:solidFill>
                  <a:schemeClr val="tx1"/>
                </a:solidFill>
                <a:sym typeface="Wingdings" pitchFamily="2" charset="2"/>
              </a:rPr>
              <a:t> slot?</a:t>
            </a:r>
          </a:p>
          <a:p>
            <a:pPr marL="285750" indent="-285750">
              <a:buFont typeface="Arial" panose="020B0604020202020204" pitchFamily="34" charset="0"/>
              <a:buChar char="•"/>
            </a:pPr>
            <a:r>
              <a:rPr lang="en-US" sz="1800" dirty="0">
                <a:solidFill>
                  <a:schemeClr val="tx1"/>
                </a:solidFill>
                <a:sym typeface="Wingdings" pitchFamily="2" charset="2"/>
              </a:rPr>
              <a:t>Additional slot ?</a:t>
            </a:r>
            <a:endParaRPr lang="en-US" sz="1800" dirty="0">
              <a:solidFill>
                <a:schemeClr val="tx1"/>
              </a:solidFill>
            </a:endParaRPr>
          </a:p>
        </p:txBody>
      </p:sp>
    </p:spTree>
    <p:extLst>
      <p:ext uri="{BB962C8B-B14F-4D97-AF65-F5344CB8AC3E}">
        <p14:creationId xmlns:p14="http://schemas.microsoft.com/office/powerpoint/2010/main" val="22536248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1665685" y="250031"/>
            <a:ext cx="1941902" cy="204788"/>
          </a:xfrm>
        </p:spPr>
        <p:txBody>
          <a:bodyPr/>
          <a:lstStyle/>
          <a:p>
            <a:r>
              <a:rPr lang="en-GB"/>
              <a:t>March 2021</a:t>
            </a:r>
            <a:endParaRPr lang="en-GB" dirty="0"/>
          </a:p>
        </p:txBody>
      </p:sp>
      <p:sp>
        <p:nvSpPr>
          <p:cNvPr id="5" name="Footer Placeholder 4"/>
          <p:cNvSpPr>
            <a:spLocks noGrp="1"/>
          </p:cNvSpPr>
          <p:nvPr>
            <p:ph type="ftr" idx="14"/>
          </p:nvPr>
        </p:nvSpPr>
        <p:spPr>
          <a:xfrm>
            <a:off x="5268521" y="4856560"/>
            <a:ext cx="2281233" cy="135731"/>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a:t>Abstract</a:t>
            </a:r>
          </a:p>
        </p:txBody>
      </p:sp>
      <p:sp>
        <p:nvSpPr>
          <p:cNvPr id="4098" name="Rectangle 2"/>
          <p:cNvSpPr>
            <a:spLocks noGrp="1" noChangeArrowheads="1"/>
          </p:cNvSpPr>
          <p:nvPr>
            <p:ph type="body" idx="1"/>
          </p:nvPr>
        </p:nvSpPr>
        <p:spPr>
          <a:xfrm>
            <a:off x="1657350" y="1485900"/>
            <a:ext cx="5829300" cy="3086100"/>
          </a:xfrm>
          <a:ln/>
        </p:spPr>
        <p:txBody>
          <a:bodyPr/>
          <a:lstStyle/>
          <a:p>
            <a:pPr>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dirty="0"/>
              <a:t>Agenda Slides for 802.11 </a:t>
            </a:r>
            <a:r>
              <a:rPr lang="en-GB" dirty="0" err="1"/>
              <a:t>TGbc</a:t>
            </a:r>
            <a:r>
              <a:rPr lang="en-GB" dirty="0"/>
              <a:t> Enhanced </a:t>
            </a:r>
            <a:r>
              <a:rPr lang="en-GB" dirty="0" err="1"/>
              <a:t>BroadCast</a:t>
            </a:r>
            <a:r>
              <a:rPr lang="en-GB" dirty="0"/>
              <a:t> for the March 2, 2021 telephone conference.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strike="sngStrike" dirty="0"/>
              <a:t>Motions</a:t>
            </a:r>
          </a:p>
        </p:txBody>
      </p:sp>
      <p:sp>
        <p:nvSpPr>
          <p:cNvPr id="8" name="Textplatzhalter 7"/>
          <p:cNvSpPr>
            <a:spLocks noGrp="1"/>
          </p:cNvSpPr>
          <p:nvPr>
            <p:ph type="body" idx="1"/>
          </p:nvPr>
        </p:nvSpPr>
        <p:spPr/>
        <p:txBody>
          <a:bodyPr/>
          <a:lstStyle/>
          <a:p>
            <a:endParaRPr lang="en-US" dirty="0"/>
          </a:p>
        </p:txBody>
      </p:sp>
      <p:sp>
        <p:nvSpPr>
          <p:cNvPr id="6" name="Datumsplatzhalter 5"/>
          <p:cNvSpPr>
            <a:spLocks noGrp="1"/>
          </p:cNvSpPr>
          <p:nvPr>
            <p:ph type="dt" idx="10"/>
          </p:nvPr>
        </p:nvSpPr>
        <p:spPr/>
        <p:txBody>
          <a:bodyPr/>
          <a:lstStyle/>
          <a:p>
            <a:r>
              <a:rPr lang="en-GB"/>
              <a:t>March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234353942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strike="sngStrike" dirty="0"/>
              <a:t>Straw Polls</a:t>
            </a:r>
          </a:p>
        </p:txBody>
      </p:sp>
      <p:sp>
        <p:nvSpPr>
          <p:cNvPr id="8" name="Textplatzhalter 7"/>
          <p:cNvSpPr>
            <a:spLocks noGrp="1"/>
          </p:cNvSpPr>
          <p:nvPr>
            <p:ph type="body" idx="1"/>
          </p:nvPr>
        </p:nvSpPr>
        <p:spPr/>
        <p:txBody>
          <a:bodyPr/>
          <a:lstStyle/>
          <a:p>
            <a:endParaRPr lang="en-US" dirty="0"/>
          </a:p>
        </p:txBody>
      </p:sp>
      <p:sp>
        <p:nvSpPr>
          <p:cNvPr id="6" name="Datumsplatzhalter 5"/>
          <p:cNvSpPr>
            <a:spLocks noGrp="1"/>
          </p:cNvSpPr>
          <p:nvPr>
            <p:ph type="dt" idx="10"/>
          </p:nvPr>
        </p:nvSpPr>
        <p:spPr/>
        <p:txBody>
          <a:bodyPr/>
          <a:lstStyle/>
          <a:p>
            <a:r>
              <a:rPr lang="en-GB"/>
              <a:t>March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339137919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Submissions</a:t>
            </a:r>
          </a:p>
        </p:txBody>
      </p:sp>
      <p:sp>
        <p:nvSpPr>
          <p:cNvPr id="8" name="Textplatzhalter 7"/>
          <p:cNvSpPr>
            <a:spLocks noGrp="1"/>
          </p:cNvSpPr>
          <p:nvPr>
            <p:ph type="body" idx="1"/>
          </p:nvPr>
        </p:nvSpPr>
        <p:spPr/>
        <p:txBody>
          <a:bodyPr/>
          <a:lstStyle/>
          <a:p>
            <a:endParaRPr lang="en-US" dirty="0"/>
          </a:p>
        </p:txBody>
      </p:sp>
      <p:sp>
        <p:nvSpPr>
          <p:cNvPr id="6" name="Datumsplatzhalter 5"/>
          <p:cNvSpPr>
            <a:spLocks noGrp="1"/>
          </p:cNvSpPr>
          <p:nvPr>
            <p:ph type="dt" idx="10"/>
          </p:nvPr>
        </p:nvSpPr>
        <p:spPr/>
        <p:txBody>
          <a:bodyPr/>
          <a:lstStyle/>
          <a:p>
            <a:r>
              <a:rPr lang="en-GB"/>
              <a:t>March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171222156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AOB</a:t>
            </a:r>
          </a:p>
        </p:txBody>
      </p:sp>
      <p:sp>
        <p:nvSpPr>
          <p:cNvPr id="8" name="Textplatzhalter 7"/>
          <p:cNvSpPr>
            <a:spLocks noGrp="1"/>
          </p:cNvSpPr>
          <p:nvPr>
            <p:ph type="body" idx="1"/>
          </p:nvPr>
        </p:nvSpPr>
        <p:spPr/>
        <p:txBody>
          <a:bodyPr/>
          <a:lstStyle/>
          <a:p>
            <a:endParaRPr lang="en-US" dirty="0"/>
          </a:p>
        </p:txBody>
      </p:sp>
      <p:sp>
        <p:nvSpPr>
          <p:cNvPr id="6" name="Datumsplatzhalter 5"/>
          <p:cNvSpPr>
            <a:spLocks noGrp="1"/>
          </p:cNvSpPr>
          <p:nvPr>
            <p:ph type="dt" idx="10"/>
          </p:nvPr>
        </p:nvSpPr>
        <p:spPr/>
        <p:txBody>
          <a:bodyPr/>
          <a:lstStyle/>
          <a:p>
            <a:r>
              <a:rPr lang="en-GB"/>
              <a:t>March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121284542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Adjourn</a:t>
            </a:r>
          </a:p>
        </p:txBody>
      </p:sp>
      <p:sp>
        <p:nvSpPr>
          <p:cNvPr id="8" name="Textplatzhalter 7"/>
          <p:cNvSpPr>
            <a:spLocks noGrp="1"/>
          </p:cNvSpPr>
          <p:nvPr>
            <p:ph type="body" idx="1"/>
          </p:nvPr>
        </p:nvSpPr>
        <p:spPr/>
        <p:txBody>
          <a:bodyPr/>
          <a:lstStyle/>
          <a:p>
            <a:endParaRPr lang="en-US" dirty="0"/>
          </a:p>
        </p:txBody>
      </p:sp>
      <p:sp>
        <p:nvSpPr>
          <p:cNvPr id="6" name="Datumsplatzhalter 5"/>
          <p:cNvSpPr>
            <a:spLocks noGrp="1"/>
          </p:cNvSpPr>
          <p:nvPr>
            <p:ph type="dt" idx="10"/>
          </p:nvPr>
        </p:nvSpPr>
        <p:spPr/>
        <p:txBody>
          <a:bodyPr/>
          <a:lstStyle/>
          <a:p>
            <a:r>
              <a:rPr lang="en-GB"/>
              <a:t>March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261622365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Timeline</a:t>
            </a:r>
          </a:p>
        </p:txBody>
      </p:sp>
      <p:sp>
        <p:nvSpPr>
          <p:cNvPr id="8" name="Textplatzhalter 7"/>
          <p:cNvSpPr>
            <a:spLocks noGrp="1"/>
          </p:cNvSpPr>
          <p:nvPr>
            <p:ph type="body" idx="1"/>
          </p:nvPr>
        </p:nvSpPr>
        <p:spPr/>
        <p:txBody>
          <a:bodyPr/>
          <a:lstStyle/>
          <a:p>
            <a:r>
              <a:rPr lang="en-US" dirty="0"/>
              <a:t>Information item</a:t>
            </a:r>
          </a:p>
        </p:txBody>
      </p:sp>
      <p:sp>
        <p:nvSpPr>
          <p:cNvPr id="6" name="Datumsplatzhalter 5"/>
          <p:cNvSpPr>
            <a:spLocks noGrp="1"/>
          </p:cNvSpPr>
          <p:nvPr>
            <p:ph type="dt" idx="10"/>
          </p:nvPr>
        </p:nvSpPr>
        <p:spPr/>
        <p:txBody>
          <a:bodyPr/>
          <a:lstStyle/>
          <a:p>
            <a:r>
              <a:rPr lang="en-GB"/>
              <a:t>March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Tree>
    <p:extLst>
      <p:ext uri="{BB962C8B-B14F-4D97-AF65-F5344CB8AC3E}">
        <p14:creationId xmlns:p14="http://schemas.microsoft.com/office/powerpoint/2010/main" val="428224992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7C65B-93EC-EA43-BFCD-44138638B14E}"/>
              </a:ext>
            </a:extLst>
          </p:cNvPr>
          <p:cNvSpPr>
            <a:spLocks noGrp="1"/>
          </p:cNvSpPr>
          <p:nvPr>
            <p:ph type="title"/>
          </p:nvPr>
        </p:nvSpPr>
        <p:spPr/>
        <p:txBody>
          <a:bodyPr/>
          <a:lstStyle/>
          <a:p>
            <a:r>
              <a:rPr lang="en-US" dirty="0"/>
              <a:t>Current </a:t>
            </a:r>
            <a:r>
              <a:rPr lang="en-US" dirty="0" err="1"/>
              <a:t>TGbc</a:t>
            </a:r>
            <a:r>
              <a:rPr lang="en-US" dirty="0"/>
              <a:t> Schedule</a:t>
            </a:r>
          </a:p>
        </p:txBody>
      </p:sp>
      <p:sp>
        <p:nvSpPr>
          <p:cNvPr id="3" name="Content Placeholder 2">
            <a:extLst>
              <a:ext uri="{FF2B5EF4-FFF2-40B4-BE49-F238E27FC236}">
                <a16:creationId xmlns:a16="http://schemas.microsoft.com/office/drawing/2014/main" id="{64EAE43C-C7C4-0540-8253-1146D0131A54}"/>
              </a:ext>
            </a:extLst>
          </p:cNvPr>
          <p:cNvSpPr>
            <a:spLocks noGrp="1"/>
          </p:cNvSpPr>
          <p:nvPr>
            <p:ph idx="1"/>
          </p:nvPr>
        </p:nvSpPr>
        <p:spPr/>
        <p:txBody>
          <a:bodyPr/>
          <a:lstStyle/>
          <a:p>
            <a:pPr marL="0" indent="0">
              <a:lnSpc>
                <a:spcPct val="80000"/>
              </a:lnSpc>
            </a:pPr>
            <a:r>
              <a:rPr lang="en-US" altLang="en-US" dirty="0">
                <a:solidFill>
                  <a:schemeClr val="tx1"/>
                </a:solidFill>
              </a:rPr>
              <a:t>January 2019		First meeting as a task group</a:t>
            </a:r>
          </a:p>
          <a:p>
            <a:pPr marL="0" indent="0">
              <a:lnSpc>
                <a:spcPct val="80000"/>
              </a:lnSpc>
            </a:pPr>
            <a:r>
              <a:rPr lang="en-US" altLang="en-US" dirty="0">
                <a:solidFill>
                  <a:schemeClr val="tx1"/>
                </a:solidFill>
              </a:rPr>
              <a:t>June 2020			Call for comments on D0.1</a:t>
            </a:r>
          </a:p>
          <a:p>
            <a:pPr marL="0" indent="0">
              <a:lnSpc>
                <a:spcPct val="80000"/>
              </a:lnSpc>
            </a:pPr>
            <a:r>
              <a:rPr lang="en-US" altLang="en-US" dirty="0">
                <a:solidFill>
                  <a:schemeClr val="tx1"/>
                </a:solidFill>
              </a:rPr>
              <a:t>November 2020	Initial WGLB (D1.0)</a:t>
            </a:r>
          </a:p>
          <a:p>
            <a:pPr marL="0" indent="0">
              <a:lnSpc>
                <a:spcPct val="80000"/>
              </a:lnSpc>
            </a:pPr>
            <a:r>
              <a:rPr lang="en-US" altLang="en-US" dirty="0">
                <a:solidFill>
                  <a:schemeClr val="tx1"/>
                </a:solidFill>
              </a:rPr>
              <a:t>May 2021			D2.0 WGLB Recirculation LB</a:t>
            </a:r>
          </a:p>
          <a:p>
            <a:pPr marL="0" indent="0">
              <a:lnSpc>
                <a:spcPct val="80000"/>
              </a:lnSpc>
            </a:pPr>
            <a:r>
              <a:rPr lang="en-US" altLang="en-US" dirty="0">
                <a:solidFill>
                  <a:schemeClr val="tx1"/>
                </a:solidFill>
              </a:rPr>
              <a:t>November 2021	Form SB Pool</a:t>
            </a:r>
          </a:p>
          <a:p>
            <a:pPr marL="0" indent="0">
              <a:lnSpc>
                <a:spcPct val="80000"/>
              </a:lnSpc>
            </a:pPr>
            <a:r>
              <a:rPr lang="en-US" altLang="en-US" dirty="0">
                <a:solidFill>
                  <a:schemeClr val="tx1"/>
                </a:solidFill>
              </a:rPr>
              <a:t>November 2021	MEC/MDR done</a:t>
            </a:r>
          </a:p>
          <a:p>
            <a:pPr marL="0" indent="0">
              <a:lnSpc>
                <a:spcPct val="80000"/>
              </a:lnSpc>
            </a:pPr>
            <a:r>
              <a:rPr lang="en-US" altLang="en-US" dirty="0">
                <a:solidFill>
                  <a:schemeClr val="tx1"/>
                </a:solidFill>
              </a:rPr>
              <a:t>Jan 2022</a:t>
            </a:r>
            <a:r>
              <a:rPr lang="en-US" altLang="en-US">
                <a:solidFill>
                  <a:schemeClr val="tx1"/>
                </a:solidFill>
              </a:rPr>
              <a:t>			Initial </a:t>
            </a:r>
            <a:r>
              <a:rPr lang="en-US" altLang="en-US" dirty="0">
                <a:solidFill>
                  <a:schemeClr val="tx1"/>
                </a:solidFill>
              </a:rPr>
              <a:t>SB</a:t>
            </a:r>
          </a:p>
          <a:p>
            <a:pPr marL="0" indent="0">
              <a:lnSpc>
                <a:spcPct val="80000"/>
              </a:lnSpc>
            </a:pPr>
            <a:r>
              <a:rPr lang="en-US" altLang="en-US" dirty="0">
                <a:solidFill>
                  <a:schemeClr val="tx1"/>
                </a:solidFill>
              </a:rPr>
              <a:t>May 2022			Recirculation SB</a:t>
            </a:r>
          </a:p>
          <a:p>
            <a:pPr marL="0" indent="0">
              <a:lnSpc>
                <a:spcPct val="80000"/>
              </a:lnSpc>
            </a:pPr>
            <a:r>
              <a:rPr lang="en-US" altLang="en-US" dirty="0">
                <a:solidFill>
                  <a:schemeClr val="tx1"/>
                </a:solidFill>
              </a:rPr>
              <a:t>July 2022			Final WG/EC approval</a:t>
            </a:r>
          </a:p>
          <a:p>
            <a:pPr marL="0" indent="0">
              <a:lnSpc>
                <a:spcPct val="80000"/>
              </a:lnSpc>
            </a:pPr>
            <a:r>
              <a:rPr lang="en-US" altLang="en-US" dirty="0">
                <a:solidFill>
                  <a:schemeClr val="tx1"/>
                </a:solidFill>
              </a:rPr>
              <a:t>September 2022	</a:t>
            </a:r>
            <a:r>
              <a:rPr lang="en-US" altLang="en-US" dirty="0" err="1">
                <a:solidFill>
                  <a:schemeClr val="tx1"/>
                </a:solidFill>
              </a:rPr>
              <a:t>Revcom</a:t>
            </a:r>
            <a:r>
              <a:rPr lang="en-US" altLang="en-US" dirty="0">
                <a:solidFill>
                  <a:schemeClr val="tx1"/>
                </a:solidFill>
              </a:rPr>
              <a:t>/SASB approval</a:t>
            </a:r>
            <a:endParaRPr lang="en-US" dirty="0">
              <a:solidFill>
                <a:schemeClr val="tx1"/>
              </a:solidFill>
            </a:endParaRPr>
          </a:p>
          <a:p>
            <a:endParaRPr lang="en-US" dirty="0">
              <a:solidFill>
                <a:schemeClr val="tx1"/>
              </a:solidFill>
            </a:endParaRPr>
          </a:p>
        </p:txBody>
      </p:sp>
      <p:sp>
        <p:nvSpPr>
          <p:cNvPr id="4" name="Slide Number Placeholder 3">
            <a:extLst>
              <a:ext uri="{FF2B5EF4-FFF2-40B4-BE49-F238E27FC236}">
                <a16:creationId xmlns:a16="http://schemas.microsoft.com/office/drawing/2014/main" id="{5F40CA12-1A0C-404F-8E53-6EA0E2B8A055}"/>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D06B622B-5A14-4B4F-88A9-63ADA7B27E6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73DA234-C0F5-1749-8ACA-F1B83AF9BFBF}"/>
              </a:ext>
            </a:extLst>
          </p:cNvPr>
          <p:cNvSpPr>
            <a:spLocks noGrp="1"/>
          </p:cNvSpPr>
          <p:nvPr>
            <p:ph type="dt" idx="15"/>
          </p:nvPr>
        </p:nvSpPr>
        <p:spPr/>
        <p:txBody>
          <a:bodyPr/>
          <a:lstStyle/>
          <a:p>
            <a:r>
              <a:rPr lang="en-GB"/>
              <a:t>March 2021</a:t>
            </a:r>
            <a:endParaRPr lang="en-GB" dirty="0"/>
          </a:p>
        </p:txBody>
      </p:sp>
    </p:spTree>
    <p:extLst>
      <p:ext uri="{BB962C8B-B14F-4D97-AF65-F5344CB8AC3E}">
        <p14:creationId xmlns:p14="http://schemas.microsoft.com/office/powerpoint/2010/main" val="134880764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a:extLst>
              <a:ext uri="{FF2B5EF4-FFF2-40B4-BE49-F238E27FC236}">
                <a16:creationId xmlns:a16="http://schemas.microsoft.com/office/drawing/2014/main" id="{ECAEFB21-4142-FE42-8FD0-75282CFAB41C}"/>
              </a:ext>
            </a:extLst>
          </p:cNvPr>
          <p:cNvSpPr/>
          <p:nvPr/>
        </p:nvSpPr>
        <p:spPr>
          <a:xfrm>
            <a:off x="3073226" y="302191"/>
            <a:ext cx="2497377"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indent="-214313">
              <a:buFont typeface="Arial" panose="020B0604020202020204" pitchFamily="34" charset="0"/>
              <a:buChar char="•"/>
            </a:pPr>
            <a:endParaRPr lang="en-US" sz="1400" dirty="0"/>
          </a:p>
        </p:txBody>
      </p:sp>
      <p:sp>
        <p:nvSpPr>
          <p:cNvPr id="2" name="Rounded Rectangle 1">
            <a:extLst>
              <a:ext uri="{FF2B5EF4-FFF2-40B4-BE49-F238E27FC236}">
                <a16:creationId xmlns:a16="http://schemas.microsoft.com/office/drawing/2014/main" id="{1D010B75-46CD-BE46-A9EF-D16E938C7C89}"/>
              </a:ext>
            </a:extLst>
          </p:cNvPr>
          <p:cNvSpPr/>
          <p:nvPr/>
        </p:nvSpPr>
        <p:spPr>
          <a:xfrm>
            <a:off x="270702" y="1087068"/>
            <a:ext cx="1437362" cy="985919"/>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SFD (has 75% approval)</a:t>
            </a:r>
          </a:p>
        </p:txBody>
      </p:sp>
      <p:sp>
        <p:nvSpPr>
          <p:cNvPr id="4" name="Rounded Rectangle 3">
            <a:extLst>
              <a:ext uri="{FF2B5EF4-FFF2-40B4-BE49-F238E27FC236}">
                <a16:creationId xmlns:a16="http://schemas.microsoft.com/office/drawing/2014/main" id="{A612D7EF-5A6E-F446-B3E3-A2A306BCB60E}"/>
              </a:ext>
            </a:extLst>
          </p:cNvPr>
          <p:cNvSpPr/>
          <p:nvPr/>
        </p:nvSpPr>
        <p:spPr>
          <a:xfrm>
            <a:off x="2780430" y="479120"/>
            <a:ext cx="2497377"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indent="-214313">
              <a:buFont typeface="Arial" panose="020B0604020202020204" pitchFamily="34" charset="0"/>
              <a:buChar char="•"/>
            </a:pPr>
            <a:endParaRPr lang="en-US" sz="1400" dirty="0"/>
          </a:p>
        </p:txBody>
      </p:sp>
      <p:sp>
        <p:nvSpPr>
          <p:cNvPr id="3" name="Rounded Rectangle 2">
            <a:extLst>
              <a:ext uri="{FF2B5EF4-FFF2-40B4-BE49-F238E27FC236}">
                <a16:creationId xmlns:a16="http://schemas.microsoft.com/office/drawing/2014/main" id="{301C60F5-BDE3-7442-9318-B103C4A8BE85}"/>
              </a:ext>
            </a:extLst>
          </p:cNvPr>
          <p:cNvSpPr/>
          <p:nvPr/>
        </p:nvSpPr>
        <p:spPr>
          <a:xfrm>
            <a:off x="2370467" y="676405"/>
            <a:ext cx="2670912"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a:t>Submission to modify SFD</a:t>
            </a:r>
          </a:p>
          <a:p>
            <a:pPr marL="214313" indent="-214313">
              <a:buFont typeface="Arial" panose="020B0604020202020204" pitchFamily="34" charset="0"/>
              <a:buChar char="•"/>
            </a:pPr>
            <a:r>
              <a:rPr lang="en-US" sz="1200" b="1" dirty="0"/>
              <a:t>Concepts </a:t>
            </a:r>
          </a:p>
          <a:p>
            <a:pPr marL="214313" indent="-214313">
              <a:buFont typeface="Arial" panose="020B0604020202020204" pitchFamily="34" charset="0"/>
              <a:buChar char="•"/>
            </a:pPr>
            <a:r>
              <a:rPr lang="en-US" sz="1200" b="1" dirty="0"/>
              <a:t>Preliminary Draft text</a:t>
            </a:r>
          </a:p>
          <a:p>
            <a:pPr marL="214313" indent="-214313">
              <a:buFont typeface="Arial" panose="020B0604020202020204" pitchFamily="34" charset="0"/>
              <a:buChar char="•"/>
            </a:pPr>
            <a:r>
              <a:rPr lang="en-US" sz="1200" b="1" dirty="0"/>
              <a:t>Fully elaborated draft text</a:t>
            </a:r>
          </a:p>
          <a:p>
            <a:pPr marL="214313" indent="-214313">
              <a:buFont typeface="Arial" panose="020B0604020202020204" pitchFamily="34" charset="0"/>
              <a:buChar char="•"/>
            </a:pPr>
            <a:endParaRPr lang="en-US" sz="1400" dirty="0"/>
          </a:p>
        </p:txBody>
      </p:sp>
      <p:sp>
        <p:nvSpPr>
          <p:cNvPr id="6" name="Parallelogram 5">
            <a:extLst>
              <a:ext uri="{FF2B5EF4-FFF2-40B4-BE49-F238E27FC236}">
                <a16:creationId xmlns:a16="http://schemas.microsoft.com/office/drawing/2014/main" id="{F6C17684-685B-C244-A610-BD0521CC51F3}"/>
              </a:ext>
            </a:extLst>
          </p:cNvPr>
          <p:cNvSpPr/>
          <p:nvPr/>
        </p:nvSpPr>
        <p:spPr>
          <a:xfrm>
            <a:off x="2744419" y="2476674"/>
            <a:ext cx="2096543" cy="705370"/>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Straw Poll in Telco</a:t>
            </a:r>
          </a:p>
          <a:p>
            <a:pPr algn="ctr"/>
            <a:r>
              <a:rPr lang="en-US" sz="1400" dirty="0"/>
              <a:t>(should indicate strong support)</a:t>
            </a:r>
          </a:p>
        </p:txBody>
      </p:sp>
      <p:sp>
        <p:nvSpPr>
          <p:cNvPr id="7" name="Rounded Rectangle 6">
            <a:extLst>
              <a:ext uri="{FF2B5EF4-FFF2-40B4-BE49-F238E27FC236}">
                <a16:creationId xmlns:a16="http://schemas.microsoft.com/office/drawing/2014/main" id="{4AD89A86-7ED0-2844-8C32-93B7BF845620}"/>
              </a:ext>
            </a:extLst>
          </p:cNvPr>
          <p:cNvSpPr/>
          <p:nvPr/>
        </p:nvSpPr>
        <p:spPr>
          <a:xfrm>
            <a:off x="42105" y="3359758"/>
            <a:ext cx="1926399" cy="890912"/>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Speculative Edits (unapproved) for SFD (owned by Editor)</a:t>
            </a:r>
          </a:p>
        </p:txBody>
      </p:sp>
      <p:cxnSp>
        <p:nvCxnSpPr>
          <p:cNvPr id="9" name="Straight Arrow Connector 8">
            <a:extLst>
              <a:ext uri="{FF2B5EF4-FFF2-40B4-BE49-F238E27FC236}">
                <a16:creationId xmlns:a16="http://schemas.microsoft.com/office/drawing/2014/main" id="{7383C357-4C7F-BE47-AAFD-B3BE0A543D4A}"/>
              </a:ext>
            </a:extLst>
          </p:cNvPr>
          <p:cNvCxnSpPr>
            <a:cxnSpLocks/>
            <a:stCxn id="2" idx="2"/>
            <a:endCxn id="7" idx="0"/>
          </p:cNvCxnSpPr>
          <p:nvPr/>
        </p:nvCxnSpPr>
        <p:spPr>
          <a:xfrm>
            <a:off x="989383" y="2072987"/>
            <a:ext cx="15922" cy="1286771"/>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788F2A52-4C17-0C4C-A5A5-777FE6872B4C}"/>
              </a:ext>
            </a:extLst>
          </p:cNvPr>
          <p:cNvCxnSpPr>
            <a:cxnSpLocks/>
            <a:endCxn id="6" idx="0"/>
          </p:cNvCxnSpPr>
          <p:nvPr/>
        </p:nvCxnSpPr>
        <p:spPr>
          <a:xfrm>
            <a:off x="3792690" y="1957366"/>
            <a:ext cx="0" cy="519308"/>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CAD73DAE-D85D-6944-92CC-3E26C95E99C3}"/>
              </a:ext>
            </a:extLst>
          </p:cNvPr>
          <p:cNvCxnSpPr>
            <a:cxnSpLocks/>
            <a:stCxn id="6" idx="5"/>
          </p:cNvCxnSpPr>
          <p:nvPr/>
        </p:nvCxnSpPr>
        <p:spPr>
          <a:xfrm flipH="1" flipV="1">
            <a:off x="1005306" y="2739592"/>
            <a:ext cx="1827284" cy="89768"/>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64081CDB-75BE-DE46-9BDC-B2A35397CD5B}"/>
              </a:ext>
            </a:extLst>
          </p:cNvPr>
          <p:cNvCxnSpPr>
            <a:cxnSpLocks/>
            <a:stCxn id="7" idx="3"/>
            <a:endCxn id="22" idx="5"/>
          </p:cNvCxnSpPr>
          <p:nvPr/>
        </p:nvCxnSpPr>
        <p:spPr>
          <a:xfrm>
            <a:off x="1968504" y="3805214"/>
            <a:ext cx="635925" cy="431126"/>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22" name="Parallelogram 21">
            <a:extLst>
              <a:ext uri="{FF2B5EF4-FFF2-40B4-BE49-F238E27FC236}">
                <a16:creationId xmlns:a16="http://schemas.microsoft.com/office/drawing/2014/main" id="{5328415C-79B7-4D42-B0F4-47B8E8FB6521}"/>
              </a:ext>
            </a:extLst>
          </p:cNvPr>
          <p:cNvSpPr/>
          <p:nvPr/>
        </p:nvSpPr>
        <p:spPr>
          <a:xfrm>
            <a:off x="2434409" y="3556258"/>
            <a:ext cx="2096543" cy="1360163"/>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Convert SFD into D0.1 unapproved (done by Editor)</a:t>
            </a:r>
          </a:p>
          <a:p>
            <a:pPr algn="ctr"/>
            <a:endParaRPr lang="en-US" sz="1400" dirty="0"/>
          </a:p>
          <a:p>
            <a:pPr algn="ctr"/>
            <a:r>
              <a:rPr lang="en-US" sz="1400" dirty="0"/>
              <a:t>Straw Poll to support this step?</a:t>
            </a:r>
          </a:p>
        </p:txBody>
      </p:sp>
      <p:sp>
        <p:nvSpPr>
          <p:cNvPr id="25" name="Rounded Rectangle 24">
            <a:extLst>
              <a:ext uri="{FF2B5EF4-FFF2-40B4-BE49-F238E27FC236}">
                <a16:creationId xmlns:a16="http://schemas.microsoft.com/office/drawing/2014/main" id="{9DB72608-E162-114B-B4DF-5C86A9EC0543}"/>
              </a:ext>
            </a:extLst>
          </p:cNvPr>
          <p:cNvSpPr/>
          <p:nvPr/>
        </p:nvSpPr>
        <p:spPr>
          <a:xfrm>
            <a:off x="4986932" y="2883695"/>
            <a:ext cx="1926399" cy="44571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D0.1 unapproved</a:t>
            </a:r>
          </a:p>
        </p:txBody>
      </p:sp>
      <p:cxnSp>
        <p:nvCxnSpPr>
          <p:cNvPr id="26" name="Straight Arrow Connector 25">
            <a:extLst>
              <a:ext uri="{FF2B5EF4-FFF2-40B4-BE49-F238E27FC236}">
                <a16:creationId xmlns:a16="http://schemas.microsoft.com/office/drawing/2014/main" id="{72BDCF84-3A9F-704A-B2C5-BDEC4A154069}"/>
              </a:ext>
            </a:extLst>
          </p:cNvPr>
          <p:cNvCxnSpPr>
            <a:cxnSpLocks/>
            <a:stCxn id="22" idx="2"/>
            <a:endCxn id="25" idx="1"/>
          </p:cNvCxnSpPr>
          <p:nvPr/>
        </p:nvCxnSpPr>
        <p:spPr>
          <a:xfrm flipV="1">
            <a:off x="4360931" y="3106553"/>
            <a:ext cx="626001" cy="1129787"/>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29" name="Parallelogram 28">
            <a:extLst>
              <a:ext uri="{FF2B5EF4-FFF2-40B4-BE49-F238E27FC236}">
                <a16:creationId xmlns:a16="http://schemas.microsoft.com/office/drawing/2014/main" id="{6E1F0D6A-131F-974F-AA67-C81B84D743F4}"/>
              </a:ext>
            </a:extLst>
          </p:cNvPr>
          <p:cNvSpPr/>
          <p:nvPr/>
        </p:nvSpPr>
        <p:spPr>
          <a:xfrm>
            <a:off x="6838307" y="3249229"/>
            <a:ext cx="2096543" cy="1129787"/>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eBallot</a:t>
            </a:r>
            <a:r>
              <a:rPr lang="en-US" sz="1400" dirty="0"/>
              <a:t> Motion or </a:t>
            </a:r>
            <a:r>
              <a:rPr lang="en-US" sz="1400" dirty="0" err="1"/>
              <a:t>TGbc</a:t>
            </a:r>
            <a:r>
              <a:rPr lang="en-US" sz="1400" dirty="0"/>
              <a:t> Straw Poll “Approve D0.2” and turn into D1.0</a:t>
            </a:r>
          </a:p>
        </p:txBody>
      </p:sp>
      <p:cxnSp>
        <p:nvCxnSpPr>
          <p:cNvPr id="30" name="Straight Arrow Connector 29">
            <a:extLst>
              <a:ext uri="{FF2B5EF4-FFF2-40B4-BE49-F238E27FC236}">
                <a16:creationId xmlns:a16="http://schemas.microsoft.com/office/drawing/2014/main" id="{6ADC9296-047F-784A-A0DA-A93F51E2FB4C}"/>
              </a:ext>
            </a:extLst>
          </p:cNvPr>
          <p:cNvCxnSpPr>
            <a:cxnSpLocks/>
            <a:stCxn id="50" idx="2"/>
            <a:endCxn id="29" idx="1"/>
          </p:cNvCxnSpPr>
          <p:nvPr/>
        </p:nvCxnSpPr>
        <p:spPr>
          <a:xfrm>
            <a:off x="7903435" y="2662735"/>
            <a:ext cx="124367" cy="586495"/>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33" name="Parallelogram 32">
            <a:extLst>
              <a:ext uri="{FF2B5EF4-FFF2-40B4-BE49-F238E27FC236}">
                <a16:creationId xmlns:a16="http://schemas.microsoft.com/office/drawing/2014/main" id="{66BF2F35-DFF4-6C47-B9F0-3FF9EE11A05A}"/>
              </a:ext>
            </a:extLst>
          </p:cNvPr>
          <p:cNvSpPr/>
          <p:nvPr/>
        </p:nvSpPr>
        <p:spPr>
          <a:xfrm>
            <a:off x="5891963" y="1260409"/>
            <a:ext cx="2096543" cy="497909"/>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eBallot</a:t>
            </a:r>
            <a:r>
              <a:rPr lang="en-US" sz="1400" dirty="0"/>
              <a:t> “Call for Comments’”</a:t>
            </a:r>
          </a:p>
        </p:txBody>
      </p:sp>
      <p:cxnSp>
        <p:nvCxnSpPr>
          <p:cNvPr id="35" name="Straight Arrow Connector 34">
            <a:extLst>
              <a:ext uri="{FF2B5EF4-FFF2-40B4-BE49-F238E27FC236}">
                <a16:creationId xmlns:a16="http://schemas.microsoft.com/office/drawing/2014/main" id="{1851D6AE-C826-D34A-8633-D2D4613BB9FD}"/>
              </a:ext>
            </a:extLst>
          </p:cNvPr>
          <p:cNvCxnSpPr>
            <a:cxnSpLocks/>
            <a:stCxn id="25" idx="0"/>
            <a:endCxn id="33" idx="5"/>
          </p:cNvCxnSpPr>
          <p:nvPr/>
        </p:nvCxnSpPr>
        <p:spPr>
          <a:xfrm flipV="1">
            <a:off x="5950132" y="1509364"/>
            <a:ext cx="4070" cy="1374331"/>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39" name="Straight Arrow Connector 38">
            <a:extLst>
              <a:ext uri="{FF2B5EF4-FFF2-40B4-BE49-F238E27FC236}">
                <a16:creationId xmlns:a16="http://schemas.microsoft.com/office/drawing/2014/main" id="{1D8BE756-F4DA-764D-9B29-9BA17AE06CB8}"/>
              </a:ext>
            </a:extLst>
          </p:cNvPr>
          <p:cNvCxnSpPr>
            <a:cxnSpLocks/>
            <a:stCxn id="33" idx="4"/>
            <a:endCxn id="50" idx="0"/>
          </p:cNvCxnSpPr>
          <p:nvPr/>
        </p:nvCxnSpPr>
        <p:spPr>
          <a:xfrm>
            <a:off x="6940234" y="1758318"/>
            <a:ext cx="963200" cy="458702"/>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50" name="Rounded Rectangle 49">
            <a:extLst>
              <a:ext uri="{FF2B5EF4-FFF2-40B4-BE49-F238E27FC236}">
                <a16:creationId xmlns:a16="http://schemas.microsoft.com/office/drawing/2014/main" id="{4AFC5E5E-B1EE-3C43-9716-D0235EF6CF51}"/>
              </a:ext>
            </a:extLst>
          </p:cNvPr>
          <p:cNvSpPr/>
          <p:nvPr/>
        </p:nvSpPr>
        <p:spPr>
          <a:xfrm>
            <a:off x="6940235" y="2217020"/>
            <a:ext cx="1926399" cy="44571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D0.2 unapproved</a:t>
            </a:r>
          </a:p>
        </p:txBody>
      </p:sp>
      <p:sp>
        <p:nvSpPr>
          <p:cNvPr id="34" name="Parallelogram 33">
            <a:extLst>
              <a:ext uri="{FF2B5EF4-FFF2-40B4-BE49-F238E27FC236}">
                <a16:creationId xmlns:a16="http://schemas.microsoft.com/office/drawing/2014/main" id="{1D540E91-8A75-4294-A69A-C8B790AC3C56}"/>
              </a:ext>
            </a:extLst>
          </p:cNvPr>
          <p:cNvSpPr/>
          <p:nvPr/>
        </p:nvSpPr>
        <p:spPr>
          <a:xfrm>
            <a:off x="4530952" y="4155823"/>
            <a:ext cx="2096543" cy="758271"/>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err="1"/>
              <a:t>eBallot</a:t>
            </a:r>
            <a:r>
              <a:rPr lang="en-US" sz="1400" dirty="0"/>
              <a:t> Motion “Request WG letter Ballot D1.0”</a:t>
            </a:r>
            <a:endParaRPr lang="en-GB" sz="1400" dirty="0"/>
          </a:p>
        </p:txBody>
      </p:sp>
      <p:cxnSp>
        <p:nvCxnSpPr>
          <p:cNvPr id="40" name="Straight Arrow Connector 39">
            <a:extLst>
              <a:ext uri="{FF2B5EF4-FFF2-40B4-BE49-F238E27FC236}">
                <a16:creationId xmlns:a16="http://schemas.microsoft.com/office/drawing/2014/main" id="{C68E831B-1840-4BD0-A173-AECB3272048E}"/>
              </a:ext>
            </a:extLst>
          </p:cNvPr>
          <p:cNvCxnSpPr>
            <a:cxnSpLocks/>
          </p:cNvCxnSpPr>
          <p:nvPr/>
        </p:nvCxnSpPr>
        <p:spPr>
          <a:xfrm flipH="1">
            <a:off x="6627495" y="3990110"/>
            <a:ext cx="312740" cy="291330"/>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8" name="Date Placeholder 7">
            <a:extLst>
              <a:ext uri="{FF2B5EF4-FFF2-40B4-BE49-F238E27FC236}">
                <a16:creationId xmlns:a16="http://schemas.microsoft.com/office/drawing/2014/main" id="{96AB1E86-4EF3-6F45-85CF-488EB558B65E}"/>
              </a:ext>
            </a:extLst>
          </p:cNvPr>
          <p:cNvSpPr>
            <a:spLocks noGrp="1"/>
          </p:cNvSpPr>
          <p:nvPr>
            <p:ph type="dt" idx="10"/>
          </p:nvPr>
        </p:nvSpPr>
        <p:spPr/>
        <p:txBody>
          <a:bodyPr/>
          <a:lstStyle/>
          <a:p>
            <a:r>
              <a:rPr lang="en-GB"/>
              <a:t>March 2021</a:t>
            </a:r>
          </a:p>
        </p:txBody>
      </p:sp>
      <p:sp>
        <p:nvSpPr>
          <p:cNvPr id="11" name="Footer Placeholder 10">
            <a:extLst>
              <a:ext uri="{FF2B5EF4-FFF2-40B4-BE49-F238E27FC236}">
                <a16:creationId xmlns:a16="http://schemas.microsoft.com/office/drawing/2014/main" id="{FDE429CB-8D89-A045-9164-B2162F0F7358}"/>
              </a:ext>
            </a:extLst>
          </p:cNvPr>
          <p:cNvSpPr>
            <a:spLocks noGrp="1"/>
          </p:cNvSpPr>
          <p:nvPr>
            <p:ph type="ftr" idx="11"/>
          </p:nvPr>
        </p:nvSpPr>
        <p:spPr/>
        <p:txBody>
          <a:bodyPr/>
          <a:lstStyle/>
          <a:p>
            <a:r>
              <a:rPr lang="de-DE"/>
              <a:t>Marc Emmelmann (Koden-TI)</a:t>
            </a:r>
            <a:endParaRPr lang="en-GB"/>
          </a:p>
        </p:txBody>
      </p:sp>
      <p:sp>
        <p:nvSpPr>
          <p:cNvPr id="12" name="Slide Number Placeholder 11">
            <a:extLst>
              <a:ext uri="{FF2B5EF4-FFF2-40B4-BE49-F238E27FC236}">
                <a16:creationId xmlns:a16="http://schemas.microsoft.com/office/drawing/2014/main" id="{1B5C600E-FF5C-6247-BEF0-99A4538F3C29}"/>
              </a:ext>
            </a:extLst>
          </p:cNvPr>
          <p:cNvSpPr>
            <a:spLocks noGrp="1"/>
          </p:cNvSpPr>
          <p:nvPr>
            <p:ph type="sldNum" idx="12"/>
          </p:nvPr>
        </p:nvSpPr>
        <p:spPr/>
        <p:txBody>
          <a:bodyPr/>
          <a:lstStyle/>
          <a:p>
            <a:r>
              <a:rPr lang="en-GB"/>
              <a:t>Slide </a:t>
            </a:r>
            <a:fld id="{F5D8E26B-7BCF-4D25-9C89-0168A6618F18}" type="slidenum">
              <a:rPr lang="en-GB" smtClean="0"/>
              <a:pPr/>
              <a:t>27</a:t>
            </a:fld>
            <a:endParaRPr lang="en-GB"/>
          </a:p>
        </p:txBody>
      </p:sp>
    </p:spTree>
    <p:extLst>
      <p:ext uri="{BB962C8B-B14F-4D97-AF65-F5344CB8AC3E}">
        <p14:creationId xmlns:p14="http://schemas.microsoft.com/office/powerpoint/2010/main" val="343874227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sz="3200" dirty="0"/>
              <a:t>Permission for Motions (information item)</a:t>
            </a:r>
            <a:br>
              <a:rPr lang="en-US" sz="3200" dirty="0"/>
            </a:br>
            <a:endParaRPr lang="en-US" dirty="0"/>
          </a:p>
        </p:txBody>
      </p:sp>
      <p:sp>
        <p:nvSpPr>
          <p:cNvPr id="8" name="Textplatzhalter 7"/>
          <p:cNvSpPr>
            <a:spLocks noGrp="1"/>
          </p:cNvSpPr>
          <p:nvPr>
            <p:ph type="body" idx="1"/>
          </p:nvPr>
        </p:nvSpPr>
        <p:spPr/>
        <p:txBody>
          <a:bodyPr/>
          <a:lstStyle/>
          <a:p>
            <a:r>
              <a:rPr lang="en-US" dirty="0"/>
              <a:t>Information item – per mail of WG Chair</a:t>
            </a:r>
          </a:p>
        </p:txBody>
      </p:sp>
      <p:sp>
        <p:nvSpPr>
          <p:cNvPr id="6" name="Datumsplatzhalter 5"/>
          <p:cNvSpPr>
            <a:spLocks noGrp="1"/>
          </p:cNvSpPr>
          <p:nvPr>
            <p:ph type="dt" idx="10"/>
          </p:nvPr>
        </p:nvSpPr>
        <p:spPr/>
        <p:txBody>
          <a:bodyPr/>
          <a:lstStyle/>
          <a:p>
            <a:r>
              <a:rPr lang="en-GB"/>
              <a:t>March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Tree>
    <p:extLst>
      <p:ext uri="{BB962C8B-B14F-4D97-AF65-F5344CB8AC3E}">
        <p14:creationId xmlns:p14="http://schemas.microsoft.com/office/powerpoint/2010/main" val="3216781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85623A-98CF-4248-A0E0-95644BD3F9C7}"/>
              </a:ext>
            </a:extLst>
          </p:cNvPr>
          <p:cNvSpPr>
            <a:spLocks noGrp="1"/>
          </p:cNvSpPr>
          <p:nvPr>
            <p:ph type="title"/>
          </p:nvPr>
        </p:nvSpPr>
        <p:spPr/>
        <p:txBody>
          <a:bodyPr/>
          <a:lstStyle/>
          <a:p>
            <a:r>
              <a:rPr lang="en-US" dirty="0"/>
              <a:t>Rule change (per WG Chair announcement)</a:t>
            </a:r>
          </a:p>
        </p:txBody>
      </p:sp>
      <p:sp>
        <p:nvSpPr>
          <p:cNvPr id="3" name="Content Placeholder 2">
            <a:extLst>
              <a:ext uri="{FF2B5EF4-FFF2-40B4-BE49-F238E27FC236}">
                <a16:creationId xmlns:a16="http://schemas.microsoft.com/office/drawing/2014/main" id="{47D0A923-1E4A-E244-BFA2-0C8C48F51209}"/>
              </a:ext>
            </a:extLst>
          </p:cNvPr>
          <p:cNvSpPr>
            <a:spLocks noGrp="1"/>
          </p:cNvSpPr>
          <p:nvPr>
            <p:ph idx="1"/>
          </p:nvPr>
        </p:nvSpPr>
        <p:spPr/>
        <p:txBody>
          <a:bodyPr/>
          <a:lstStyle/>
          <a:p>
            <a:r>
              <a:rPr lang="en-GB" sz="1050" dirty="0"/>
              <a:t>==========</a:t>
            </a:r>
            <a:endParaRPr lang="en-GB" sz="1050" b="0" dirty="0"/>
          </a:p>
          <a:p>
            <a:r>
              <a:rPr lang="en-GB" sz="1050" dirty="0"/>
              <a:t>Announcement of Rules Change:</a:t>
            </a:r>
            <a:endParaRPr lang="en-GB" sz="1050" b="0" dirty="0"/>
          </a:p>
          <a:p>
            <a:r>
              <a:rPr lang="en-GB" sz="1050" dirty="0"/>
              <a:t>To enable the timely and efficient progress of work during the exceptional circumstance of cancelled plenary and interim sessions: Effective immediately,</a:t>
            </a:r>
            <a:endParaRPr lang="en-GB" sz="1050" b="0" dirty="0"/>
          </a:p>
          <a:p>
            <a:r>
              <a:rPr lang="en-GB" sz="1050" dirty="0"/>
              <a:t>The following process change is in effect for the duration of time until WG11 is able to hold face-to-face meetings: </a:t>
            </a:r>
            <a:endParaRPr lang="en-GB" sz="1050" b="0" dirty="0"/>
          </a:p>
          <a:p>
            <a:r>
              <a:rPr lang="en-GB" sz="1050" dirty="0"/>
              <a:t>(a)</a:t>
            </a:r>
            <a:r>
              <a:rPr lang="en-GB" sz="1050" b="0" dirty="0"/>
              <a:t>     </a:t>
            </a:r>
            <a:r>
              <a:rPr lang="en-GB" sz="1050" dirty="0"/>
              <a:t>“Task Group (TG), Study Group (SG) and Standing Committee (SC) motions may be held during teleconference meetings. </a:t>
            </a:r>
            <a:endParaRPr lang="en-GB" sz="1050" b="0" dirty="0"/>
          </a:p>
          <a:p>
            <a:r>
              <a:rPr lang="en-GB" sz="1050" dirty="0"/>
              <a:t>(b)</a:t>
            </a:r>
            <a:r>
              <a:rPr lang="en-GB" sz="1050" b="0" dirty="0"/>
              <a:t>     </a:t>
            </a:r>
            <a:r>
              <a:rPr lang="en-GB" sz="1050" dirty="0"/>
              <a:t>TG/SG/SC teleconference meetings that will consider motions shall be approved by the WG Chair, and if approved, meetings and draft motions announced to the TG and WG11 reflectors 10 days prior to the meeting. </a:t>
            </a:r>
            <a:endParaRPr lang="en-GB" sz="1050" b="0" dirty="0"/>
          </a:p>
          <a:p>
            <a:r>
              <a:rPr lang="en-GB" sz="1050" dirty="0"/>
              <a:t>(c)</a:t>
            </a:r>
            <a:r>
              <a:rPr lang="en-GB" sz="1050" b="0" dirty="0"/>
              <a:t>     </a:t>
            </a:r>
            <a:r>
              <a:rPr lang="en-GB" sz="1050" dirty="0"/>
              <a:t>If a motion is not approved by unanimous consent, it shall be taken as a roll call [recorded] vote. </a:t>
            </a:r>
            <a:endParaRPr lang="en-GB" sz="1050" b="0" dirty="0"/>
          </a:p>
          <a:p>
            <a:r>
              <a:rPr lang="en-GB" sz="1050" dirty="0"/>
              <a:t>This change is NOT applicable to a TG operating under the accelerated process or as an IEEE-SA Ballot Comment Resolution Committee.</a:t>
            </a:r>
            <a:endParaRPr lang="en-GB" sz="1050" b="0" dirty="0"/>
          </a:p>
          <a:p>
            <a:r>
              <a:rPr lang="en-GB" sz="1050" dirty="0"/>
              <a:t>Implementation:</a:t>
            </a:r>
            <a:endParaRPr lang="en-GB" sz="1050" b="0" dirty="0"/>
          </a:p>
          <a:p>
            <a:r>
              <a:rPr lang="en-GB" sz="1050" dirty="0"/>
              <a:t>As a default, TG/SG/SC teleconferences during which motions are held will be scheduled at or near 9am Eastern (6AM Pacific, 2PM London, 9PM Beijing, 6:30PM Delhi). The goal being that teleconferences in which motions are held are not 11pm-6am for the majority of members. </a:t>
            </a:r>
            <a:endParaRPr lang="en-GB" sz="1050" b="0" dirty="0"/>
          </a:p>
          <a:p>
            <a:r>
              <a:rPr lang="en-GB" sz="1050" b="0" dirty="0"/>
              <a:t>========== </a:t>
            </a:r>
          </a:p>
        </p:txBody>
      </p:sp>
      <p:sp>
        <p:nvSpPr>
          <p:cNvPr id="4" name="Slide Number Placeholder 3">
            <a:extLst>
              <a:ext uri="{FF2B5EF4-FFF2-40B4-BE49-F238E27FC236}">
                <a16:creationId xmlns:a16="http://schemas.microsoft.com/office/drawing/2014/main" id="{A4AC28CF-9E01-174F-8346-277C3E2BFB47}"/>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977C37D3-D45E-8441-87C4-480D2C8F4277}"/>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5B810C93-690B-454C-9E12-9B4839AE0612}"/>
              </a:ext>
            </a:extLst>
          </p:cNvPr>
          <p:cNvSpPr>
            <a:spLocks noGrp="1"/>
          </p:cNvSpPr>
          <p:nvPr>
            <p:ph type="dt" idx="15"/>
          </p:nvPr>
        </p:nvSpPr>
        <p:spPr/>
        <p:txBody>
          <a:bodyPr/>
          <a:lstStyle/>
          <a:p>
            <a:r>
              <a:rPr lang="en-GB"/>
              <a:t>March 2021</a:t>
            </a:r>
            <a:endParaRPr lang="en-GB" dirty="0"/>
          </a:p>
        </p:txBody>
      </p:sp>
    </p:spTree>
    <p:extLst>
      <p:ext uri="{BB962C8B-B14F-4D97-AF65-F5344CB8AC3E}">
        <p14:creationId xmlns:p14="http://schemas.microsoft.com/office/powerpoint/2010/main" val="5744656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692F5D-9FB4-7646-ADE1-732B0B611BBB}"/>
              </a:ext>
            </a:extLst>
          </p:cNvPr>
          <p:cNvSpPr>
            <a:spLocks noGrp="1"/>
          </p:cNvSpPr>
          <p:nvPr>
            <p:ph type="title"/>
          </p:nvPr>
        </p:nvSpPr>
        <p:spPr/>
        <p:txBody>
          <a:bodyPr/>
          <a:lstStyle/>
          <a:p>
            <a:r>
              <a:rPr lang="en-US" dirty="0"/>
              <a:t>Dial-in Information</a:t>
            </a:r>
          </a:p>
        </p:txBody>
      </p:sp>
      <p:sp>
        <p:nvSpPr>
          <p:cNvPr id="3" name="Content Placeholder 2">
            <a:extLst>
              <a:ext uri="{FF2B5EF4-FFF2-40B4-BE49-F238E27FC236}">
                <a16:creationId xmlns:a16="http://schemas.microsoft.com/office/drawing/2014/main" id="{D2A20582-FCCB-B94D-8CEC-C2E5F6D359D2}"/>
              </a:ext>
            </a:extLst>
          </p:cNvPr>
          <p:cNvSpPr>
            <a:spLocks noGrp="1"/>
          </p:cNvSpPr>
          <p:nvPr>
            <p:ph idx="1"/>
          </p:nvPr>
        </p:nvSpPr>
        <p:spPr>
          <a:xfrm>
            <a:off x="1835696" y="1203598"/>
            <a:ext cx="5828110" cy="3084910"/>
          </a:xfrm>
        </p:spPr>
        <p:txBody>
          <a:bodyPr/>
          <a:lstStyle/>
          <a:p>
            <a:r>
              <a:rPr lang="en-GB" sz="1350" dirty="0"/>
              <a:t>IEEE 802.1bc Enhanced Broadcast Services Telco </a:t>
            </a:r>
            <a:br>
              <a:rPr lang="en-GB" sz="450" dirty="0"/>
            </a:br>
            <a:endParaRPr lang="en-GB" sz="450" dirty="0"/>
          </a:p>
          <a:p>
            <a:r>
              <a:rPr lang="en-GB" sz="1050" dirty="0"/>
              <a:t>Join the </a:t>
            </a:r>
            <a:r>
              <a:rPr lang="en-GB" sz="1050" dirty="0" err="1"/>
              <a:t>Webex</a:t>
            </a:r>
            <a:r>
              <a:rPr lang="en-GB" sz="1050" dirty="0"/>
              <a:t> meeting here:</a:t>
            </a:r>
          </a:p>
          <a:p>
            <a:r>
              <a:rPr lang="en-GB" sz="1050" dirty="0"/>
              <a:t>https://</a:t>
            </a:r>
            <a:r>
              <a:rPr lang="en-GB" sz="1050" dirty="0" err="1"/>
              <a:t>ieeesa.webex.com</a:t>
            </a:r>
            <a:r>
              <a:rPr lang="en-GB" sz="1050" dirty="0"/>
              <a:t>/</a:t>
            </a:r>
            <a:r>
              <a:rPr lang="en-GB" sz="1050" dirty="0" err="1"/>
              <a:t>ieeesa</a:t>
            </a:r>
            <a:r>
              <a:rPr lang="en-GB" sz="1050" dirty="0"/>
              <a:t>/</a:t>
            </a:r>
            <a:r>
              <a:rPr lang="en-GB" sz="1050" dirty="0" err="1"/>
              <a:t>j.php?MTID</a:t>
            </a:r>
            <a:r>
              <a:rPr lang="en-GB" sz="1050" dirty="0"/>
              <a:t>=m017616db71a291108a5d88b53a7f4c40</a:t>
            </a:r>
          </a:p>
          <a:p>
            <a:endParaRPr lang="en-GB" sz="1050" dirty="0"/>
          </a:p>
          <a:p>
            <a:r>
              <a:rPr lang="en-GB" sz="1050" dirty="0"/>
              <a:t>Meeting number: 179 871 4575</a:t>
            </a:r>
          </a:p>
          <a:p>
            <a:r>
              <a:rPr lang="en-GB" sz="1050" dirty="0"/>
              <a:t>Meeting password: wireless (94735377 from phones and video systems)</a:t>
            </a:r>
          </a:p>
        </p:txBody>
      </p:sp>
      <p:sp>
        <p:nvSpPr>
          <p:cNvPr id="4" name="Slide Number Placeholder 3">
            <a:extLst>
              <a:ext uri="{FF2B5EF4-FFF2-40B4-BE49-F238E27FC236}">
                <a16:creationId xmlns:a16="http://schemas.microsoft.com/office/drawing/2014/main" id="{1C11DD19-E0F4-A947-BD3D-0BE92BDDFADC}"/>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C0442344-DA53-1043-9CB8-1BE086184A75}"/>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42BA6EF-1B65-DE4D-AE3F-13C49EFF1A95}"/>
              </a:ext>
            </a:extLst>
          </p:cNvPr>
          <p:cNvSpPr>
            <a:spLocks noGrp="1"/>
          </p:cNvSpPr>
          <p:nvPr>
            <p:ph type="dt" idx="15"/>
          </p:nvPr>
        </p:nvSpPr>
        <p:spPr/>
        <p:txBody>
          <a:bodyPr/>
          <a:lstStyle/>
          <a:p>
            <a:r>
              <a:rPr lang="en-GB"/>
              <a:t>March 2021</a:t>
            </a:r>
            <a:endParaRPr lang="en-GB" dirty="0"/>
          </a:p>
        </p:txBody>
      </p:sp>
    </p:spTree>
    <p:extLst>
      <p:ext uri="{BB962C8B-B14F-4D97-AF65-F5344CB8AC3E}">
        <p14:creationId xmlns:p14="http://schemas.microsoft.com/office/powerpoint/2010/main" val="3923021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Call Meeting to Order</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March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1909618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Approval of Agenda</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March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8740677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332702-E3C7-4F4A-8AF6-72C1B41B11C4}"/>
              </a:ext>
            </a:extLst>
          </p:cNvPr>
          <p:cNvSpPr>
            <a:spLocks noGrp="1"/>
          </p:cNvSpPr>
          <p:nvPr>
            <p:ph type="title"/>
          </p:nvPr>
        </p:nvSpPr>
        <p:spPr/>
        <p:txBody>
          <a:bodyPr/>
          <a:lstStyle/>
          <a:p>
            <a:r>
              <a:rPr lang="en-US" dirty="0"/>
              <a:t>Agenda</a:t>
            </a:r>
          </a:p>
        </p:txBody>
      </p:sp>
      <p:sp>
        <p:nvSpPr>
          <p:cNvPr id="3" name="Content Placeholder 2">
            <a:extLst>
              <a:ext uri="{FF2B5EF4-FFF2-40B4-BE49-F238E27FC236}">
                <a16:creationId xmlns:a16="http://schemas.microsoft.com/office/drawing/2014/main" id="{284781B8-05C3-2A41-9D95-31E0F3BAA919}"/>
              </a:ext>
            </a:extLst>
          </p:cNvPr>
          <p:cNvSpPr>
            <a:spLocks noGrp="1"/>
          </p:cNvSpPr>
          <p:nvPr>
            <p:ph idx="1"/>
          </p:nvPr>
        </p:nvSpPr>
        <p:spPr>
          <a:xfrm>
            <a:off x="685801" y="1275606"/>
            <a:ext cx="7558607" cy="3084910"/>
          </a:xfrm>
        </p:spPr>
        <p:txBody>
          <a:bodyPr/>
          <a:lstStyle/>
          <a:p>
            <a:pPr>
              <a:buFont typeface="Arial" panose="020B0604020202020204" pitchFamily="34" charset="0"/>
              <a:buChar char="•"/>
            </a:pPr>
            <a:r>
              <a:rPr lang="en-US" sz="1200" dirty="0"/>
              <a:t>Call Meeting to order</a:t>
            </a:r>
          </a:p>
          <a:p>
            <a:pPr>
              <a:buFont typeface="Arial" panose="020B0604020202020204" pitchFamily="34" charset="0"/>
              <a:buChar char="•"/>
            </a:pPr>
            <a:r>
              <a:rPr lang="en-US" sz="1200" dirty="0"/>
              <a:t>Approval of agenda</a:t>
            </a:r>
          </a:p>
          <a:p>
            <a:pPr>
              <a:buFont typeface="Arial" panose="020B0604020202020204" pitchFamily="34" charset="0"/>
              <a:buChar char="•"/>
            </a:pPr>
            <a:r>
              <a:rPr lang="en-US" sz="1200" dirty="0"/>
              <a:t>Review Patent Policy &amp; Call for Essential Patents</a:t>
            </a:r>
          </a:p>
          <a:p>
            <a:pPr>
              <a:buFont typeface="Arial" panose="020B0604020202020204" pitchFamily="34" charset="0"/>
              <a:buChar char="•"/>
            </a:pPr>
            <a:r>
              <a:rPr lang="en-US" sz="1200" dirty="0"/>
              <a:t>Review of IEEE copyright policy</a:t>
            </a:r>
          </a:p>
          <a:p>
            <a:pPr>
              <a:buFont typeface="Arial" panose="020B0604020202020204" pitchFamily="34" charset="0"/>
              <a:buChar char="•"/>
            </a:pPr>
            <a:r>
              <a:rPr lang="en-US" sz="1200" dirty="0"/>
              <a:t>Attendance – IMAT</a:t>
            </a:r>
          </a:p>
          <a:p>
            <a:pPr>
              <a:buFont typeface="Arial" panose="020B0604020202020204" pitchFamily="34" charset="0"/>
              <a:buChar char="•"/>
            </a:pPr>
            <a:r>
              <a:rPr lang="en-US" sz="1200" dirty="0"/>
              <a:t>Planning of March Plenary Meeting</a:t>
            </a:r>
          </a:p>
          <a:p>
            <a:pPr>
              <a:buFont typeface="Arial" panose="020B0604020202020204" pitchFamily="34" charset="0"/>
              <a:buChar char="•"/>
            </a:pPr>
            <a:r>
              <a:rPr lang="en-US" sz="1200" strike="sngStrike" dirty="0"/>
              <a:t>Motions</a:t>
            </a:r>
          </a:p>
          <a:p>
            <a:pPr>
              <a:buFont typeface="Arial" panose="020B0604020202020204" pitchFamily="34" charset="0"/>
              <a:buChar char="•"/>
            </a:pPr>
            <a:r>
              <a:rPr lang="en-US" sz="1200" strike="sngStrike" dirty="0"/>
              <a:t>Straw Polls </a:t>
            </a:r>
          </a:p>
          <a:p>
            <a:pPr>
              <a:buFont typeface="Arial" panose="020B0604020202020204" pitchFamily="34" charset="0"/>
              <a:buChar char="•"/>
            </a:pPr>
            <a:r>
              <a:rPr lang="en-US" sz="1200" strike="sngStrike" dirty="0"/>
              <a:t>Editor’s report </a:t>
            </a:r>
          </a:p>
          <a:p>
            <a:pPr>
              <a:buFont typeface="Arial" panose="020B0604020202020204" pitchFamily="34" charset="0"/>
              <a:buChar char="•"/>
            </a:pPr>
            <a:r>
              <a:rPr lang="en-US" sz="1200" dirty="0"/>
              <a:t>Submissions (see next slide)</a:t>
            </a:r>
          </a:p>
          <a:p>
            <a:pPr>
              <a:buFont typeface="Arial" panose="020B0604020202020204" pitchFamily="34" charset="0"/>
              <a:buChar char="•"/>
            </a:pPr>
            <a:r>
              <a:rPr lang="en-US" sz="1200" strike="sngStrike" dirty="0"/>
              <a:t>Telco Schedule</a:t>
            </a:r>
          </a:p>
          <a:p>
            <a:pPr>
              <a:buFont typeface="Arial" panose="020B0604020202020204" pitchFamily="34" charset="0"/>
              <a:buChar char="•"/>
            </a:pPr>
            <a:r>
              <a:rPr lang="en-US" sz="1200" dirty="0"/>
              <a:t>AOB</a:t>
            </a:r>
          </a:p>
          <a:p>
            <a:pPr>
              <a:buFont typeface="Arial" panose="020B0604020202020204" pitchFamily="34" charset="0"/>
              <a:buChar char="•"/>
            </a:pPr>
            <a:r>
              <a:rPr lang="en-US" sz="1200" dirty="0"/>
              <a:t>Adjourn</a:t>
            </a:r>
          </a:p>
        </p:txBody>
      </p:sp>
      <p:sp>
        <p:nvSpPr>
          <p:cNvPr id="4" name="Slide Number Placeholder 3">
            <a:extLst>
              <a:ext uri="{FF2B5EF4-FFF2-40B4-BE49-F238E27FC236}">
                <a16:creationId xmlns:a16="http://schemas.microsoft.com/office/drawing/2014/main" id="{C1917D17-9995-A843-BBB2-AEA7DB67828B}"/>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68ADBD77-E17E-A34E-BB56-007C2A217E3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3AB7CBF-8217-0C43-BBD6-6C99E6337EAF}"/>
              </a:ext>
            </a:extLst>
          </p:cNvPr>
          <p:cNvSpPr>
            <a:spLocks noGrp="1"/>
          </p:cNvSpPr>
          <p:nvPr>
            <p:ph type="dt" idx="15"/>
          </p:nvPr>
        </p:nvSpPr>
        <p:spPr/>
        <p:txBody>
          <a:bodyPr/>
          <a:lstStyle/>
          <a:p>
            <a:r>
              <a:rPr lang="en-GB"/>
              <a:t>March 2021</a:t>
            </a:r>
            <a:endParaRPr lang="en-GB" dirty="0"/>
          </a:p>
        </p:txBody>
      </p:sp>
    </p:spTree>
    <p:extLst>
      <p:ext uri="{BB962C8B-B14F-4D97-AF65-F5344CB8AC3E}">
        <p14:creationId xmlns:p14="http://schemas.microsoft.com/office/powerpoint/2010/main" val="28837591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9CF671-3D29-FA48-B777-D4F63AAF2ACD}"/>
              </a:ext>
            </a:extLst>
          </p:cNvPr>
          <p:cNvSpPr>
            <a:spLocks noGrp="1"/>
          </p:cNvSpPr>
          <p:nvPr>
            <p:ph type="title"/>
          </p:nvPr>
        </p:nvSpPr>
        <p:spPr/>
        <p:txBody>
          <a:bodyPr/>
          <a:lstStyle/>
          <a:p>
            <a:r>
              <a:rPr lang="en-US" dirty="0"/>
              <a:t>List of Submission</a:t>
            </a:r>
          </a:p>
        </p:txBody>
      </p:sp>
      <p:sp>
        <p:nvSpPr>
          <p:cNvPr id="4" name="Slide Number Placeholder 3">
            <a:extLst>
              <a:ext uri="{FF2B5EF4-FFF2-40B4-BE49-F238E27FC236}">
                <a16:creationId xmlns:a16="http://schemas.microsoft.com/office/drawing/2014/main" id="{C3D3515D-65B1-1545-8A3D-0FC0DDD992D5}"/>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B3983220-3BD0-E241-8871-1662F62B2C6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B585D14-CEE9-2546-81F0-9C9257C0EACB}"/>
              </a:ext>
            </a:extLst>
          </p:cNvPr>
          <p:cNvSpPr>
            <a:spLocks noGrp="1"/>
          </p:cNvSpPr>
          <p:nvPr>
            <p:ph type="dt" idx="15"/>
          </p:nvPr>
        </p:nvSpPr>
        <p:spPr/>
        <p:txBody>
          <a:bodyPr/>
          <a:lstStyle/>
          <a:p>
            <a:r>
              <a:rPr lang="en-GB"/>
              <a:t>March 2021</a:t>
            </a:r>
            <a:endParaRPr lang="en-GB" dirty="0"/>
          </a:p>
        </p:txBody>
      </p:sp>
      <p:sp>
        <p:nvSpPr>
          <p:cNvPr id="3" name="TextBox 2">
            <a:extLst>
              <a:ext uri="{FF2B5EF4-FFF2-40B4-BE49-F238E27FC236}">
                <a16:creationId xmlns:a16="http://schemas.microsoft.com/office/drawing/2014/main" id="{7CBEF192-30E9-C74D-B6C6-23BAEBCDD1BE}"/>
              </a:ext>
            </a:extLst>
          </p:cNvPr>
          <p:cNvSpPr txBox="1"/>
          <p:nvPr/>
        </p:nvSpPr>
        <p:spPr>
          <a:xfrm>
            <a:off x="1258839" y="3743721"/>
            <a:ext cx="6624736" cy="523220"/>
          </a:xfrm>
          <a:prstGeom prst="rect">
            <a:avLst/>
          </a:prstGeom>
          <a:noFill/>
        </p:spPr>
        <p:txBody>
          <a:bodyPr wrap="square" rtlCol="0">
            <a:spAutoFit/>
          </a:bodyPr>
          <a:lstStyle/>
          <a:p>
            <a:r>
              <a:rPr lang="en-US" sz="1400" dirty="0">
                <a:solidFill>
                  <a:schemeClr val="tx1"/>
                </a:solidFill>
              </a:rPr>
              <a:t>Note – please check if any additional submissions should be scheduled, also in view of the upcoming plenary meeting.</a:t>
            </a:r>
          </a:p>
        </p:txBody>
      </p:sp>
      <p:graphicFrame>
        <p:nvGraphicFramePr>
          <p:cNvPr id="8" name="Table 7">
            <a:extLst>
              <a:ext uri="{FF2B5EF4-FFF2-40B4-BE49-F238E27FC236}">
                <a16:creationId xmlns:a16="http://schemas.microsoft.com/office/drawing/2014/main" id="{CAB7BDFA-3455-A847-872F-53AD7BD0544C}"/>
              </a:ext>
            </a:extLst>
          </p:cNvPr>
          <p:cNvGraphicFramePr>
            <a:graphicFrameLocks noGrp="1"/>
          </p:cNvGraphicFramePr>
          <p:nvPr>
            <p:extLst>
              <p:ext uri="{D42A27DB-BD31-4B8C-83A1-F6EECF244321}">
                <p14:modId xmlns:p14="http://schemas.microsoft.com/office/powerpoint/2010/main" val="3007549906"/>
              </p:ext>
            </p:extLst>
          </p:nvPr>
        </p:nvGraphicFramePr>
        <p:xfrm>
          <a:off x="723899" y="1320761"/>
          <a:ext cx="7770815" cy="1925677"/>
        </p:xfrm>
        <a:graphic>
          <a:graphicData uri="http://schemas.openxmlformats.org/drawingml/2006/table">
            <a:tbl>
              <a:tblPr>
                <a:tableStyleId>{5C22544A-7EE6-4342-B048-85BDC9FD1C3A}</a:tableStyleId>
              </a:tblPr>
              <a:tblGrid>
                <a:gridCol w="685660">
                  <a:extLst>
                    <a:ext uri="{9D8B030D-6E8A-4147-A177-3AD203B41FA5}">
                      <a16:colId xmlns:a16="http://schemas.microsoft.com/office/drawing/2014/main" val="4281275618"/>
                    </a:ext>
                  </a:extLst>
                </a:gridCol>
                <a:gridCol w="388541">
                  <a:extLst>
                    <a:ext uri="{9D8B030D-6E8A-4147-A177-3AD203B41FA5}">
                      <a16:colId xmlns:a16="http://schemas.microsoft.com/office/drawing/2014/main" val="2826710995"/>
                    </a:ext>
                  </a:extLst>
                </a:gridCol>
                <a:gridCol w="388541">
                  <a:extLst>
                    <a:ext uri="{9D8B030D-6E8A-4147-A177-3AD203B41FA5}">
                      <a16:colId xmlns:a16="http://schemas.microsoft.com/office/drawing/2014/main" val="2489837546"/>
                    </a:ext>
                  </a:extLst>
                </a:gridCol>
                <a:gridCol w="388541">
                  <a:extLst>
                    <a:ext uri="{9D8B030D-6E8A-4147-A177-3AD203B41FA5}">
                      <a16:colId xmlns:a16="http://schemas.microsoft.com/office/drawing/2014/main" val="2156873393"/>
                    </a:ext>
                  </a:extLst>
                </a:gridCol>
                <a:gridCol w="2102691">
                  <a:extLst>
                    <a:ext uri="{9D8B030D-6E8A-4147-A177-3AD203B41FA5}">
                      <a16:colId xmlns:a16="http://schemas.microsoft.com/office/drawing/2014/main" val="4098669435"/>
                    </a:ext>
                  </a:extLst>
                </a:gridCol>
                <a:gridCol w="2102691">
                  <a:extLst>
                    <a:ext uri="{9D8B030D-6E8A-4147-A177-3AD203B41FA5}">
                      <a16:colId xmlns:a16="http://schemas.microsoft.com/office/drawing/2014/main" val="2457330804"/>
                    </a:ext>
                  </a:extLst>
                </a:gridCol>
                <a:gridCol w="1714150">
                  <a:extLst>
                    <a:ext uri="{9D8B030D-6E8A-4147-A177-3AD203B41FA5}">
                      <a16:colId xmlns:a16="http://schemas.microsoft.com/office/drawing/2014/main" val="3042291775"/>
                    </a:ext>
                  </a:extLst>
                </a:gridCol>
              </a:tblGrid>
              <a:tr h="319975">
                <a:tc>
                  <a:txBody>
                    <a:bodyPr/>
                    <a:lstStyle/>
                    <a:p>
                      <a:pPr algn="ctr" fontAlgn="b"/>
                      <a:r>
                        <a:rPr lang="en-GB" sz="900" u="none" strike="noStrike">
                          <a:effectLst/>
                        </a:rPr>
                        <a:t>Discussion Order</a:t>
                      </a:r>
                      <a:endParaRPr lang="en-GB" sz="900" b="0" i="0" u="none" strike="noStrike">
                        <a:effectLst/>
                        <a:latin typeface="Arial" panose="020B0604020202020204" pitchFamily="34" charset="0"/>
                      </a:endParaRPr>
                    </a:p>
                  </a:txBody>
                  <a:tcPr marL="8571" marR="8571" marT="8571" marB="0" anchor="b"/>
                </a:tc>
                <a:tc>
                  <a:txBody>
                    <a:bodyPr/>
                    <a:lstStyle/>
                    <a:p>
                      <a:pPr algn="l" fontAlgn="b"/>
                      <a:r>
                        <a:rPr lang="en-GB" sz="900" u="none" strike="noStrike">
                          <a:effectLst/>
                        </a:rPr>
                        <a:t>Year</a:t>
                      </a:r>
                      <a:endParaRPr lang="en-GB" sz="900" b="0" i="0" u="none" strike="noStrike">
                        <a:effectLst/>
                        <a:latin typeface="Arial" panose="020B0604020202020204" pitchFamily="34" charset="0"/>
                      </a:endParaRPr>
                    </a:p>
                  </a:txBody>
                  <a:tcPr marL="8571" marR="8571" marT="8571" marB="0" anchor="b"/>
                </a:tc>
                <a:tc>
                  <a:txBody>
                    <a:bodyPr/>
                    <a:lstStyle/>
                    <a:p>
                      <a:pPr algn="l" fontAlgn="b"/>
                      <a:r>
                        <a:rPr lang="en-GB" sz="900" u="none" strike="noStrike">
                          <a:effectLst/>
                        </a:rPr>
                        <a:t>DCN</a:t>
                      </a:r>
                      <a:endParaRPr lang="en-GB" sz="900" b="0" i="0" u="none" strike="noStrike">
                        <a:effectLst/>
                        <a:latin typeface="Arial" panose="020B0604020202020204" pitchFamily="34" charset="0"/>
                      </a:endParaRPr>
                    </a:p>
                  </a:txBody>
                  <a:tcPr marL="8571" marR="8571" marT="8571" marB="0" anchor="b"/>
                </a:tc>
                <a:tc>
                  <a:txBody>
                    <a:bodyPr/>
                    <a:lstStyle/>
                    <a:p>
                      <a:pPr algn="l" fontAlgn="b"/>
                      <a:r>
                        <a:rPr lang="en-GB" sz="900" u="none" strike="noStrike">
                          <a:effectLst/>
                        </a:rPr>
                        <a:t>Rev</a:t>
                      </a:r>
                      <a:endParaRPr lang="en-GB" sz="900" b="0" i="0" u="none" strike="noStrike">
                        <a:effectLst/>
                        <a:latin typeface="Arial" panose="020B0604020202020204" pitchFamily="34" charset="0"/>
                      </a:endParaRPr>
                    </a:p>
                  </a:txBody>
                  <a:tcPr marL="8571" marR="8571" marT="8571" marB="0" anchor="b"/>
                </a:tc>
                <a:tc>
                  <a:txBody>
                    <a:bodyPr/>
                    <a:lstStyle/>
                    <a:p>
                      <a:pPr algn="l" fontAlgn="b"/>
                      <a:r>
                        <a:rPr lang="en-GB" sz="900" u="none" strike="noStrike">
                          <a:effectLst/>
                        </a:rPr>
                        <a:t>Title</a:t>
                      </a:r>
                      <a:endParaRPr lang="en-GB" sz="900" b="0" i="0" u="none" strike="noStrike">
                        <a:effectLst/>
                        <a:latin typeface="Arial" panose="020B0604020202020204" pitchFamily="34" charset="0"/>
                      </a:endParaRPr>
                    </a:p>
                  </a:txBody>
                  <a:tcPr marL="8571" marR="8571" marT="8571" marB="0" anchor="b"/>
                </a:tc>
                <a:tc>
                  <a:txBody>
                    <a:bodyPr/>
                    <a:lstStyle/>
                    <a:p>
                      <a:pPr algn="l" fontAlgn="b"/>
                      <a:r>
                        <a:rPr lang="en-GB" sz="900" u="none" strike="noStrike">
                          <a:effectLst/>
                        </a:rPr>
                        <a:t>Author (Affiliation)</a:t>
                      </a:r>
                      <a:endParaRPr lang="en-GB" sz="900" b="0" i="0" u="none" strike="noStrike">
                        <a:effectLst/>
                        <a:latin typeface="Arial" panose="020B0604020202020204" pitchFamily="34" charset="0"/>
                      </a:endParaRPr>
                    </a:p>
                  </a:txBody>
                  <a:tcPr marL="8571" marR="8571" marT="8571" marB="0" anchor="b"/>
                </a:tc>
                <a:tc>
                  <a:txBody>
                    <a:bodyPr/>
                    <a:lstStyle/>
                    <a:p>
                      <a:pPr algn="l" fontAlgn="b"/>
                      <a:r>
                        <a:rPr lang="en-GB" sz="900" u="none" strike="noStrike">
                          <a:effectLst/>
                        </a:rPr>
                        <a:t>Comment</a:t>
                      </a:r>
                      <a:endParaRPr lang="en-GB" sz="900" b="0" i="0" u="none" strike="noStrike">
                        <a:effectLst/>
                        <a:latin typeface="Arial" panose="020B0604020202020204" pitchFamily="34" charset="0"/>
                      </a:endParaRPr>
                    </a:p>
                  </a:txBody>
                  <a:tcPr marL="8571" marR="8571" marT="8571" marB="0" anchor="b"/>
                </a:tc>
                <a:extLst>
                  <a:ext uri="{0D108BD9-81ED-4DB2-BD59-A6C34878D82A}">
                    <a16:rowId xmlns:a16="http://schemas.microsoft.com/office/drawing/2014/main" val="2506503088"/>
                  </a:ext>
                </a:extLst>
              </a:tr>
              <a:tr h="148560">
                <a:tc>
                  <a:txBody>
                    <a:bodyPr/>
                    <a:lstStyle/>
                    <a:p>
                      <a:pPr algn="ctr" fontAlgn="b"/>
                      <a:r>
                        <a:rPr lang="en-GB" sz="900" u="none" strike="noStrike">
                          <a:effectLst/>
                        </a:rPr>
                        <a:t>20</a:t>
                      </a:r>
                      <a:endParaRPr lang="en-GB" sz="900" b="0" i="0" u="none" strike="noStrike">
                        <a:effectLst/>
                        <a:latin typeface="Arial" panose="020B0604020202020204" pitchFamily="34" charset="0"/>
                      </a:endParaRPr>
                    </a:p>
                  </a:txBody>
                  <a:tcPr marL="8571" marR="8571" marT="8571" marB="0" anchor="b"/>
                </a:tc>
                <a:tc>
                  <a:txBody>
                    <a:bodyPr/>
                    <a:lstStyle/>
                    <a:p>
                      <a:pPr algn="r" fontAlgn="b"/>
                      <a:r>
                        <a:rPr lang="en-GB" sz="900" u="none" strike="noStrike">
                          <a:effectLst/>
                        </a:rPr>
                        <a:t>2021</a:t>
                      </a:r>
                      <a:endParaRPr lang="en-GB" sz="900" b="0" i="0" u="none" strike="noStrike">
                        <a:effectLst/>
                        <a:latin typeface="Arial" panose="020B0604020202020204" pitchFamily="34" charset="0"/>
                      </a:endParaRPr>
                    </a:p>
                  </a:txBody>
                  <a:tcPr marL="8571" marR="8571" marT="8571" marB="0" anchor="b"/>
                </a:tc>
                <a:tc>
                  <a:txBody>
                    <a:bodyPr/>
                    <a:lstStyle/>
                    <a:p>
                      <a:pPr algn="r" fontAlgn="b"/>
                      <a:r>
                        <a:rPr lang="en-GB" sz="900" u="none" strike="noStrike">
                          <a:effectLst/>
                        </a:rPr>
                        <a:t>314</a:t>
                      </a:r>
                      <a:endParaRPr lang="en-GB" sz="900" b="0" i="0" u="none" strike="noStrike">
                        <a:effectLst/>
                        <a:latin typeface="Arial" panose="020B0604020202020204" pitchFamily="34" charset="0"/>
                      </a:endParaRPr>
                    </a:p>
                  </a:txBody>
                  <a:tcPr marL="8571" marR="8571" marT="8571" marB="0" anchor="b"/>
                </a:tc>
                <a:tc>
                  <a:txBody>
                    <a:bodyPr/>
                    <a:lstStyle/>
                    <a:p>
                      <a:pPr algn="r" fontAlgn="b"/>
                      <a:r>
                        <a:rPr lang="en-GB" sz="900" u="none" strike="noStrike">
                          <a:effectLst/>
                        </a:rPr>
                        <a:t>1</a:t>
                      </a:r>
                      <a:endParaRPr lang="en-GB" sz="900" b="0" i="0" u="none" strike="noStrike">
                        <a:effectLst/>
                        <a:latin typeface="Arial" panose="020B0604020202020204" pitchFamily="34" charset="0"/>
                      </a:endParaRPr>
                    </a:p>
                  </a:txBody>
                  <a:tcPr marL="8571" marR="8571" marT="8571" marB="0" anchor="b"/>
                </a:tc>
                <a:tc>
                  <a:txBody>
                    <a:bodyPr/>
                    <a:lstStyle/>
                    <a:p>
                      <a:pPr algn="l" fontAlgn="b"/>
                      <a:r>
                        <a:rPr lang="en-GB" sz="900" u="none" strike="noStrike">
                          <a:effectLst/>
                        </a:rPr>
                        <a:t>Discussion on 9.4.5.100</a:t>
                      </a:r>
                      <a:endParaRPr lang="en-GB" sz="900" b="0" i="0" u="none" strike="noStrike">
                        <a:effectLst/>
                        <a:latin typeface="Arial" panose="020B0604020202020204" pitchFamily="34" charset="0"/>
                      </a:endParaRPr>
                    </a:p>
                  </a:txBody>
                  <a:tcPr marL="8571" marR="8571" marT="8571" marB="0" anchor="b"/>
                </a:tc>
                <a:tc>
                  <a:txBody>
                    <a:bodyPr/>
                    <a:lstStyle/>
                    <a:p>
                      <a:pPr algn="l" fontAlgn="b"/>
                      <a:r>
                        <a:rPr lang="en-GB" sz="900" u="none" strike="noStrike">
                          <a:effectLst/>
                        </a:rPr>
                        <a:t>Antonio de la Oliva (InterDigital)</a:t>
                      </a:r>
                      <a:endParaRPr lang="en-GB" sz="900" b="0" i="0" u="none" strike="noStrike">
                        <a:effectLst/>
                        <a:latin typeface="Arial" panose="020B0604020202020204" pitchFamily="34" charset="0"/>
                      </a:endParaRPr>
                    </a:p>
                  </a:txBody>
                  <a:tcPr marL="8571" marR="8571" marT="8571" marB="0" anchor="b"/>
                </a:tc>
                <a:tc>
                  <a:txBody>
                    <a:bodyPr/>
                    <a:lstStyle/>
                    <a:p>
                      <a:pPr algn="l" fontAlgn="b"/>
                      <a:endParaRPr lang="en-GB" sz="900" b="0" i="0" u="none" strike="noStrike">
                        <a:effectLst/>
                        <a:latin typeface="Arial" panose="020B0604020202020204" pitchFamily="34" charset="0"/>
                      </a:endParaRPr>
                    </a:p>
                  </a:txBody>
                  <a:tcPr marL="8571" marR="8571" marT="8571" marB="0" anchor="b"/>
                </a:tc>
                <a:extLst>
                  <a:ext uri="{0D108BD9-81ED-4DB2-BD59-A6C34878D82A}">
                    <a16:rowId xmlns:a16="http://schemas.microsoft.com/office/drawing/2014/main" val="4117193565"/>
                  </a:ext>
                </a:extLst>
              </a:tr>
              <a:tr h="282835">
                <a:tc>
                  <a:txBody>
                    <a:bodyPr/>
                    <a:lstStyle/>
                    <a:p>
                      <a:pPr algn="ctr" fontAlgn="b"/>
                      <a:r>
                        <a:rPr lang="en-GB" sz="900" u="none" strike="noStrike">
                          <a:effectLst/>
                        </a:rPr>
                        <a:t>21</a:t>
                      </a:r>
                      <a:endParaRPr lang="en-GB" sz="900" b="0" i="0" u="none" strike="noStrike">
                        <a:effectLst/>
                        <a:latin typeface="Arial" panose="020B0604020202020204" pitchFamily="34" charset="0"/>
                      </a:endParaRPr>
                    </a:p>
                  </a:txBody>
                  <a:tcPr marL="8571" marR="8571" marT="8571" marB="0" anchor="b"/>
                </a:tc>
                <a:tc>
                  <a:txBody>
                    <a:bodyPr/>
                    <a:lstStyle/>
                    <a:p>
                      <a:pPr algn="r" fontAlgn="b"/>
                      <a:r>
                        <a:rPr lang="en-GB" sz="900" u="none" strike="noStrike">
                          <a:effectLst/>
                        </a:rPr>
                        <a:t>2021</a:t>
                      </a:r>
                      <a:endParaRPr lang="en-GB" sz="900" b="0" i="0" u="none" strike="noStrike">
                        <a:effectLst/>
                        <a:latin typeface="Arial" panose="020B0604020202020204" pitchFamily="34" charset="0"/>
                      </a:endParaRPr>
                    </a:p>
                  </a:txBody>
                  <a:tcPr marL="8571" marR="8571" marT="8571" marB="0" anchor="b"/>
                </a:tc>
                <a:tc>
                  <a:txBody>
                    <a:bodyPr/>
                    <a:lstStyle/>
                    <a:p>
                      <a:pPr algn="r" fontAlgn="b"/>
                      <a:r>
                        <a:rPr lang="en-GB" sz="900" u="none" strike="noStrike">
                          <a:effectLst/>
                        </a:rPr>
                        <a:t>341</a:t>
                      </a:r>
                      <a:endParaRPr lang="en-GB" sz="900" b="0" i="0" u="none" strike="noStrike">
                        <a:effectLst/>
                        <a:latin typeface="Arial" panose="020B0604020202020204" pitchFamily="34" charset="0"/>
                      </a:endParaRPr>
                    </a:p>
                  </a:txBody>
                  <a:tcPr marL="8571" marR="8571" marT="8571" marB="0" anchor="b"/>
                </a:tc>
                <a:tc>
                  <a:txBody>
                    <a:bodyPr/>
                    <a:lstStyle/>
                    <a:p>
                      <a:pPr algn="r" fontAlgn="b"/>
                      <a:r>
                        <a:rPr lang="en-GB" sz="900" u="none" strike="noStrike">
                          <a:effectLst/>
                        </a:rPr>
                        <a:t>0</a:t>
                      </a:r>
                      <a:endParaRPr lang="en-GB" sz="900" b="0" i="0" u="none" strike="noStrike">
                        <a:effectLst/>
                        <a:latin typeface="Arial" panose="020B0604020202020204" pitchFamily="34" charset="0"/>
                      </a:endParaRPr>
                    </a:p>
                  </a:txBody>
                  <a:tcPr marL="8571" marR="8571" marT="8571" marB="0" anchor="b"/>
                </a:tc>
                <a:tc>
                  <a:txBody>
                    <a:bodyPr/>
                    <a:lstStyle/>
                    <a:p>
                      <a:pPr algn="l" fontAlgn="b"/>
                      <a:r>
                        <a:rPr lang="en-GB" sz="900" u="none" strike="noStrike">
                          <a:effectLst/>
                        </a:rPr>
                        <a:t>Supporting document CIDs 1011, 1012, 1046, 1047, 1069</a:t>
                      </a:r>
                      <a:endParaRPr lang="en-GB" sz="900" b="0" i="0" u="none" strike="noStrike">
                        <a:effectLst/>
                        <a:latin typeface="Arial" panose="020B0604020202020204" pitchFamily="34" charset="0"/>
                      </a:endParaRPr>
                    </a:p>
                  </a:txBody>
                  <a:tcPr marL="8571" marR="8571" marT="8571" marB="0" anchor="b"/>
                </a:tc>
                <a:tc>
                  <a:txBody>
                    <a:bodyPr/>
                    <a:lstStyle/>
                    <a:p>
                      <a:pPr algn="l" fontAlgn="b"/>
                      <a:r>
                        <a:rPr lang="en-GB" sz="900" u="none" strike="noStrike">
                          <a:effectLst/>
                        </a:rPr>
                        <a:t>Antonio de la Oliva (InterDigital)</a:t>
                      </a:r>
                      <a:endParaRPr lang="en-GB" sz="900" b="0" i="0" u="none" strike="noStrike">
                        <a:effectLst/>
                        <a:latin typeface="Arial" panose="020B0604020202020204" pitchFamily="34" charset="0"/>
                      </a:endParaRPr>
                    </a:p>
                  </a:txBody>
                  <a:tcPr marL="8571" marR="8571" marT="8571" marB="0" anchor="b"/>
                </a:tc>
                <a:tc>
                  <a:txBody>
                    <a:bodyPr/>
                    <a:lstStyle/>
                    <a:p>
                      <a:pPr algn="l" fontAlgn="b"/>
                      <a:endParaRPr lang="en-GB" sz="900" b="0" i="0" u="none" strike="noStrike">
                        <a:effectLst/>
                        <a:latin typeface="Arial" panose="020B0604020202020204" pitchFamily="34" charset="0"/>
                      </a:endParaRPr>
                    </a:p>
                  </a:txBody>
                  <a:tcPr marL="8571" marR="8571" marT="8571" marB="0" anchor="b"/>
                </a:tc>
                <a:extLst>
                  <a:ext uri="{0D108BD9-81ED-4DB2-BD59-A6C34878D82A}">
                    <a16:rowId xmlns:a16="http://schemas.microsoft.com/office/drawing/2014/main" val="2326387570"/>
                  </a:ext>
                </a:extLst>
              </a:tr>
              <a:tr h="148560">
                <a:tc>
                  <a:txBody>
                    <a:bodyPr/>
                    <a:lstStyle/>
                    <a:p>
                      <a:pPr algn="ctr" fontAlgn="b"/>
                      <a:r>
                        <a:rPr lang="en-GB" sz="900" u="none" strike="noStrike" dirty="0">
                          <a:effectLst/>
                        </a:rPr>
                        <a:t>30</a:t>
                      </a:r>
                      <a:endParaRPr lang="en-GB" sz="900" b="0" i="0" u="none" strike="noStrike" dirty="0">
                        <a:effectLst/>
                        <a:latin typeface="Arial" panose="020B0604020202020204" pitchFamily="34" charset="0"/>
                      </a:endParaRPr>
                    </a:p>
                  </a:txBody>
                  <a:tcPr marL="8571" marR="8571" marT="8571" marB="0" anchor="b"/>
                </a:tc>
                <a:tc>
                  <a:txBody>
                    <a:bodyPr/>
                    <a:lstStyle/>
                    <a:p>
                      <a:pPr algn="r" fontAlgn="b"/>
                      <a:r>
                        <a:rPr lang="en-GB" sz="900" u="none" strike="noStrike">
                          <a:effectLst/>
                        </a:rPr>
                        <a:t>2021</a:t>
                      </a:r>
                      <a:endParaRPr lang="en-GB" sz="900" b="0" i="0" u="none" strike="noStrike">
                        <a:effectLst/>
                        <a:latin typeface="Arial" panose="020B0604020202020204" pitchFamily="34" charset="0"/>
                      </a:endParaRPr>
                    </a:p>
                  </a:txBody>
                  <a:tcPr marL="8571" marR="8571" marT="8571" marB="0" anchor="b"/>
                </a:tc>
                <a:tc>
                  <a:txBody>
                    <a:bodyPr/>
                    <a:lstStyle/>
                    <a:p>
                      <a:pPr algn="r" fontAlgn="b"/>
                      <a:r>
                        <a:rPr lang="en-GB" sz="900" u="none" strike="noStrike">
                          <a:effectLst/>
                        </a:rPr>
                        <a:t>176</a:t>
                      </a:r>
                      <a:endParaRPr lang="en-GB" sz="900" b="0" i="0" u="none" strike="noStrike">
                        <a:effectLst/>
                        <a:latin typeface="Arial" panose="020B0604020202020204" pitchFamily="34" charset="0"/>
                      </a:endParaRPr>
                    </a:p>
                  </a:txBody>
                  <a:tcPr marL="8571" marR="8571" marT="8571" marB="0" anchor="b"/>
                </a:tc>
                <a:tc>
                  <a:txBody>
                    <a:bodyPr/>
                    <a:lstStyle/>
                    <a:p>
                      <a:pPr algn="r" fontAlgn="b"/>
                      <a:r>
                        <a:rPr lang="en-GB" sz="900" u="none" strike="noStrike">
                          <a:effectLst/>
                        </a:rPr>
                        <a:t>2</a:t>
                      </a:r>
                      <a:endParaRPr lang="en-GB" sz="900" b="0" i="0" u="none" strike="noStrike">
                        <a:effectLst/>
                        <a:latin typeface="Arial" panose="020B0604020202020204" pitchFamily="34" charset="0"/>
                      </a:endParaRPr>
                    </a:p>
                  </a:txBody>
                  <a:tcPr marL="8571" marR="8571" marT="8571" marB="0" anchor="b"/>
                </a:tc>
                <a:tc>
                  <a:txBody>
                    <a:bodyPr/>
                    <a:lstStyle/>
                    <a:p>
                      <a:pPr algn="l" fontAlgn="b"/>
                      <a:r>
                        <a:rPr lang="en-GB" sz="900" u="none" strike="noStrike">
                          <a:effectLst/>
                        </a:rPr>
                        <a:t>Excel with resolution assigned to Antonio</a:t>
                      </a:r>
                      <a:endParaRPr lang="en-GB" sz="900" b="0" i="0" u="none" strike="noStrike">
                        <a:effectLst/>
                        <a:latin typeface="Arial" panose="020B0604020202020204" pitchFamily="34" charset="0"/>
                      </a:endParaRPr>
                    </a:p>
                  </a:txBody>
                  <a:tcPr marL="8571" marR="8571" marT="8571" marB="0" anchor="b"/>
                </a:tc>
                <a:tc>
                  <a:txBody>
                    <a:bodyPr/>
                    <a:lstStyle/>
                    <a:p>
                      <a:pPr algn="l" fontAlgn="b"/>
                      <a:r>
                        <a:rPr lang="en-GB" sz="900" u="none" strike="noStrike">
                          <a:effectLst/>
                        </a:rPr>
                        <a:t>Antonio de la Oliva (InterDigital)</a:t>
                      </a:r>
                      <a:endParaRPr lang="en-GB" sz="900" b="0" i="0" u="none" strike="noStrike">
                        <a:effectLst/>
                        <a:latin typeface="Arial" panose="020B0604020202020204" pitchFamily="34" charset="0"/>
                      </a:endParaRPr>
                    </a:p>
                  </a:txBody>
                  <a:tcPr marL="8571" marR="8571" marT="8571" marB="0" anchor="b"/>
                </a:tc>
                <a:tc>
                  <a:txBody>
                    <a:bodyPr/>
                    <a:lstStyle/>
                    <a:p>
                      <a:pPr algn="l" fontAlgn="b"/>
                      <a:endParaRPr lang="en-GB" sz="900" b="0" i="0" u="none" strike="noStrike">
                        <a:effectLst/>
                        <a:latin typeface="Arial" panose="020B0604020202020204" pitchFamily="34" charset="0"/>
                      </a:endParaRPr>
                    </a:p>
                  </a:txBody>
                  <a:tcPr marL="8571" marR="8571" marT="8571" marB="0" anchor="b"/>
                </a:tc>
                <a:extLst>
                  <a:ext uri="{0D108BD9-81ED-4DB2-BD59-A6C34878D82A}">
                    <a16:rowId xmlns:a16="http://schemas.microsoft.com/office/drawing/2014/main" val="1974138377"/>
                  </a:ext>
                </a:extLst>
              </a:tr>
              <a:tr h="148560">
                <a:tc>
                  <a:txBody>
                    <a:bodyPr/>
                    <a:lstStyle/>
                    <a:p>
                      <a:pPr algn="ctr" fontAlgn="b"/>
                      <a:r>
                        <a:rPr lang="en-GB" sz="900" u="none" strike="noStrike">
                          <a:effectLst/>
                        </a:rPr>
                        <a:t>31</a:t>
                      </a:r>
                      <a:endParaRPr lang="en-GB" sz="900" b="0" i="0" u="none" strike="noStrike">
                        <a:effectLst/>
                        <a:latin typeface="Arial" panose="020B0604020202020204" pitchFamily="34" charset="0"/>
                      </a:endParaRPr>
                    </a:p>
                  </a:txBody>
                  <a:tcPr marL="8571" marR="8571" marT="8571" marB="0" anchor="b"/>
                </a:tc>
                <a:tc>
                  <a:txBody>
                    <a:bodyPr/>
                    <a:lstStyle/>
                    <a:p>
                      <a:pPr algn="r" fontAlgn="b"/>
                      <a:r>
                        <a:rPr lang="en-GB" sz="900" u="none" strike="noStrike">
                          <a:effectLst/>
                        </a:rPr>
                        <a:t>2021</a:t>
                      </a:r>
                      <a:endParaRPr lang="en-GB" sz="900" b="0" i="0" u="none" strike="noStrike">
                        <a:effectLst/>
                        <a:latin typeface="Arial" panose="020B0604020202020204" pitchFamily="34" charset="0"/>
                      </a:endParaRPr>
                    </a:p>
                  </a:txBody>
                  <a:tcPr marL="8571" marR="8571" marT="8571" marB="0" anchor="b"/>
                </a:tc>
                <a:tc>
                  <a:txBody>
                    <a:bodyPr/>
                    <a:lstStyle/>
                    <a:p>
                      <a:pPr algn="r" fontAlgn="b"/>
                      <a:r>
                        <a:rPr lang="en-GB" sz="900" u="none" strike="noStrike">
                          <a:effectLst/>
                        </a:rPr>
                        <a:t>175</a:t>
                      </a:r>
                      <a:endParaRPr lang="en-GB" sz="900" b="0" i="0" u="none" strike="noStrike">
                        <a:effectLst/>
                        <a:latin typeface="Arial" panose="020B0604020202020204" pitchFamily="34" charset="0"/>
                      </a:endParaRPr>
                    </a:p>
                  </a:txBody>
                  <a:tcPr marL="8571" marR="8571" marT="8571" marB="0" anchor="b"/>
                </a:tc>
                <a:tc>
                  <a:txBody>
                    <a:bodyPr/>
                    <a:lstStyle/>
                    <a:p>
                      <a:pPr algn="r" fontAlgn="b"/>
                      <a:r>
                        <a:rPr lang="en-GB" sz="900" u="none" strike="noStrike">
                          <a:effectLst/>
                        </a:rPr>
                        <a:t>1</a:t>
                      </a:r>
                      <a:endParaRPr lang="en-GB" sz="900" b="0" i="0" u="none" strike="noStrike">
                        <a:effectLst/>
                        <a:latin typeface="Arial" panose="020B0604020202020204" pitchFamily="34" charset="0"/>
                      </a:endParaRPr>
                    </a:p>
                  </a:txBody>
                  <a:tcPr marL="8571" marR="8571" marT="8571" marB="0" anchor="b"/>
                </a:tc>
                <a:tc>
                  <a:txBody>
                    <a:bodyPr/>
                    <a:lstStyle/>
                    <a:p>
                      <a:pPr algn="l" fontAlgn="b"/>
                      <a:r>
                        <a:rPr lang="en-GB" sz="900" u="none" strike="noStrike">
                          <a:effectLst/>
                        </a:rPr>
                        <a:t>LB255_CIDs_section_9.4.5.100</a:t>
                      </a:r>
                      <a:endParaRPr lang="en-GB" sz="900" b="0" i="0" u="none" strike="noStrike">
                        <a:effectLst/>
                        <a:latin typeface="Arial" panose="020B0604020202020204" pitchFamily="34" charset="0"/>
                      </a:endParaRPr>
                    </a:p>
                  </a:txBody>
                  <a:tcPr marL="8571" marR="8571" marT="8571" marB="0" anchor="b"/>
                </a:tc>
                <a:tc>
                  <a:txBody>
                    <a:bodyPr/>
                    <a:lstStyle/>
                    <a:p>
                      <a:pPr algn="l" fontAlgn="b"/>
                      <a:r>
                        <a:rPr lang="en-GB" sz="900" u="none" strike="noStrike">
                          <a:effectLst/>
                        </a:rPr>
                        <a:t>Antonio de la Oliva (InterDigital)</a:t>
                      </a:r>
                      <a:endParaRPr lang="en-GB" sz="900" b="0" i="0" u="none" strike="noStrike">
                        <a:effectLst/>
                        <a:latin typeface="Arial" panose="020B0604020202020204" pitchFamily="34" charset="0"/>
                      </a:endParaRPr>
                    </a:p>
                  </a:txBody>
                  <a:tcPr marL="8571" marR="8571" marT="8571" marB="0" anchor="b"/>
                </a:tc>
                <a:tc>
                  <a:txBody>
                    <a:bodyPr/>
                    <a:lstStyle/>
                    <a:p>
                      <a:pPr algn="l" fontAlgn="b"/>
                      <a:r>
                        <a:rPr lang="en-GB" sz="900" u="none" strike="noStrike">
                          <a:effectLst/>
                        </a:rPr>
                        <a:t>Discussion needed or obsolete?</a:t>
                      </a:r>
                      <a:endParaRPr lang="en-GB" sz="900" b="0" i="0" u="none" strike="noStrike">
                        <a:effectLst/>
                        <a:latin typeface="Arial" panose="020B0604020202020204" pitchFamily="34" charset="0"/>
                      </a:endParaRPr>
                    </a:p>
                  </a:txBody>
                  <a:tcPr marL="8571" marR="8571" marT="8571" marB="0" anchor="b"/>
                </a:tc>
                <a:extLst>
                  <a:ext uri="{0D108BD9-81ED-4DB2-BD59-A6C34878D82A}">
                    <a16:rowId xmlns:a16="http://schemas.microsoft.com/office/drawing/2014/main" val="2310593954"/>
                  </a:ext>
                </a:extLst>
              </a:tr>
              <a:tr h="282835">
                <a:tc>
                  <a:txBody>
                    <a:bodyPr/>
                    <a:lstStyle/>
                    <a:p>
                      <a:pPr algn="ctr" fontAlgn="b"/>
                      <a:r>
                        <a:rPr lang="en-GB" sz="900" u="none" strike="noStrike">
                          <a:effectLst/>
                        </a:rPr>
                        <a:t>40</a:t>
                      </a:r>
                      <a:endParaRPr lang="en-GB" sz="900" b="0" i="0" u="none" strike="noStrike">
                        <a:effectLst/>
                        <a:latin typeface="Arial" panose="020B0604020202020204" pitchFamily="34" charset="0"/>
                      </a:endParaRPr>
                    </a:p>
                  </a:txBody>
                  <a:tcPr marL="8571" marR="8571" marT="8571" marB="0" anchor="b"/>
                </a:tc>
                <a:tc>
                  <a:txBody>
                    <a:bodyPr/>
                    <a:lstStyle/>
                    <a:p>
                      <a:pPr algn="r" fontAlgn="b"/>
                      <a:r>
                        <a:rPr lang="en-GB" sz="900" u="none" strike="noStrike">
                          <a:effectLst/>
                        </a:rPr>
                        <a:t>2021</a:t>
                      </a:r>
                      <a:endParaRPr lang="en-GB" sz="900" b="0" i="0" u="none" strike="noStrike">
                        <a:effectLst/>
                        <a:latin typeface="Arial" panose="020B0604020202020204" pitchFamily="34" charset="0"/>
                      </a:endParaRPr>
                    </a:p>
                  </a:txBody>
                  <a:tcPr marL="8571" marR="8571" marT="8571" marB="0" anchor="b"/>
                </a:tc>
                <a:tc>
                  <a:txBody>
                    <a:bodyPr/>
                    <a:lstStyle/>
                    <a:p>
                      <a:pPr algn="r" fontAlgn="b"/>
                      <a:r>
                        <a:rPr lang="en-GB" sz="900" u="none" strike="noStrike">
                          <a:effectLst/>
                        </a:rPr>
                        <a:t>86</a:t>
                      </a:r>
                      <a:endParaRPr lang="en-GB" sz="900" b="0" i="0" u="none" strike="noStrike">
                        <a:effectLst/>
                        <a:latin typeface="Arial" panose="020B0604020202020204" pitchFamily="34" charset="0"/>
                      </a:endParaRPr>
                    </a:p>
                  </a:txBody>
                  <a:tcPr marL="8571" marR="8571" marT="8571" marB="0" anchor="b"/>
                </a:tc>
                <a:tc>
                  <a:txBody>
                    <a:bodyPr/>
                    <a:lstStyle/>
                    <a:p>
                      <a:pPr algn="r" fontAlgn="b"/>
                      <a:r>
                        <a:rPr lang="en-GB" sz="900" u="none" strike="noStrike">
                          <a:effectLst/>
                        </a:rPr>
                        <a:t>1</a:t>
                      </a:r>
                      <a:endParaRPr lang="en-GB" sz="900" b="0" i="0" u="none" strike="noStrike">
                        <a:effectLst/>
                        <a:latin typeface="Arial" panose="020B0604020202020204" pitchFamily="34" charset="0"/>
                      </a:endParaRPr>
                    </a:p>
                  </a:txBody>
                  <a:tcPr marL="8571" marR="8571" marT="8571" marB="0" anchor="b"/>
                </a:tc>
                <a:tc>
                  <a:txBody>
                    <a:bodyPr/>
                    <a:lstStyle/>
                    <a:p>
                      <a:pPr algn="l" fontAlgn="b"/>
                      <a:r>
                        <a:rPr lang="en-GB" sz="900" u="none" strike="noStrike">
                          <a:effectLst/>
                        </a:rPr>
                        <a:t>proposed-comment-resolution-document-for-lb252</a:t>
                      </a:r>
                      <a:endParaRPr lang="en-GB" sz="900" b="0" i="0" u="none" strike="noStrike">
                        <a:effectLst/>
                        <a:latin typeface="Arial" panose="020B0604020202020204" pitchFamily="34" charset="0"/>
                      </a:endParaRPr>
                    </a:p>
                  </a:txBody>
                  <a:tcPr marL="8571" marR="8571" marT="8571" marB="0" anchor="b"/>
                </a:tc>
                <a:tc>
                  <a:txBody>
                    <a:bodyPr/>
                    <a:lstStyle/>
                    <a:p>
                      <a:pPr algn="l" fontAlgn="b"/>
                      <a:r>
                        <a:rPr lang="en-GB" sz="900" u="none" strike="noStrike">
                          <a:effectLst/>
                        </a:rPr>
                        <a:t>Stephen McCann (Huawei)</a:t>
                      </a:r>
                      <a:endParaRPr lang="en-GB" sz="900" b="0" i="0" u="none" strike="noStrike">
                        <a:effectLst/>
                        <a:latin typeface="Arial" panose="020B0604020202020204" pitchFamily="34" charset="0"/>
                      </a:endParaRPr>
                    </a:p>
                  </a:txBody>
                  <a:tcPr marL="8571" marR="8571" marT="8571" marB="0" anchor="b"/>
                </a:tc>
                <a:tc>
                  <a:txBody>
                    <a:bodyPr/>
                    <a:lstStyle/>
                    <a:p>
                      <a:pPr algn="l" fontAlgn="b"/>
                      <a:endParaRPr lang="en-GB" sz="900" b="0" i="0" u="none" strike="noStrike">
                        <a:effectLst/>
                        <a:latin typeface="Arial" panose="020B0604020202020204" pitchFamily="34" charset="0"/>
                      </a:endParaRPr>
                    </a:p>
                  </a:txBody>
                  <a:tcPr marL="8571" marR="8571" marT="8571" marB="0" anchor="b"/>
                </a:tc>
                <a:extLst>
                  <a:ext uri="{0D108BD9-81ED-4DB2-BD59-A6C34878D82A}">
                    <a16:rowId xmlns:a16="http://schemas.microsoft.com/office/drawing/2014/main" val="2170085557"/>
                  </a:ext>
                </a:extLst>
              </a:tr>
              <a:tr h="148560">
                <a:tc>
                  <a:txBody>
                    <a:bodyPr/>
                    <a:lstStyle/>
                    <a:p>
                      <a:pPr algn="ctr" fontAlgn="b"/>
                      <a:r>
                        <a:rPr lang="en-GB" sz="900" u="none" strike="noStrike">
                          <a:effectLst/>
                        </a:rPr>
                        <a:t>41</a:t>
                      </a:r>
                      <a:endParaRPr lang="en-GB" sz="900" b="0" i="0" u="none" strike="noStrike">
                        <a:effectLst/>
                        <a:latin typeface="Arial" panose="020B0604020202020204" pitchFamily="34" charset="0"/>
                      </a:endParaRPr>
                    </a:p>
                  </a:txBody>
                  <a:tcPr marL="8571" marR="8571" marT="8571" marB="0" anchor="b"/>
                </a:tc>
                <a:tc>
                  <a:txBody>
                    <a:bodyPr/>
                    <a:lstStyle/>
                    <a:p>
                      <a:pPr algn="r" fontAlgn="b"/>
                      <a:r>
                        <a:rPr lang="en-GB" sz="900" u="none" strike="noStrike">
                          <a:effectLst/>
                        </a:rPr>
                        <a:t>2021</a:t>
                      </a:r>
                      <a:endParaRPr lang="en-GB" sz="900" b="0" i="0" u="none" strike="noStrike">
                        <a:effectLst/>
                        <a:latin typeface="Arial" panose="020B0604020202020204" pitchFamily="34" charset="0"/>
                      </a:endParaRPr>
                    </a:p>
                  </a:txBody>
                  <a:tcPr marL="8571" marR="8571" marT="8571" marB="0" anchor="b"/>
                </a:tc>
                <a:tc>
                  <a:txBody>
                    <a:bodyPr/>
                    <a:lstStyle/>
                    <a:p>
                      <a:pPr algn="r" fontAlgn="b"/>
                      <a:r>
                        <a:rPr lang="en-GB" sz="900" u="none" strike="noStrike">
                          <a:effectLst/>
                        </a:rPr>
                        <a:t>85</a:t>
                      </a:r>
                      <a:endParaRPr lang="en-GB" sz="900" b="0" i="0" u="none" strike="noStrike">
                        <a:effectLst/>
                        <a:latin typeface="Arial" panose="020B0604020202020204" pitchFamily="34" charset="0"/>
                      </a:endParaRPr>
                    </a:p>
                  </a:txBody>
                  <a:tcPr marL="8571" marR="8571" marT="8571" marB="0" anchor="b"/>
                </a:tc>
                <a:tc>
                  <a:txBody>
                    <a:bodyPr/>
                    <a:lstStyle/>
                    <a:p>
                      <a:pPr algn="r" fontAlgn="b"/>
                      <a:r>
                        <a:rPr lang="en-GB" sz="900" u="none" strike="noStrike">
                          <a:effectLst/>
                        </a:rPr>
                        <a:t>4</a:t>
                      </a:r>
                      <a:endParaRPr lang="en-GB" sz="900" b="0" i="0" u="none" strike="noStrike">
                        <a:effectLst/>
                        <a:latin typeface="Arial" panose="020B0604020202020204" pitchFamily="34" charset="0"/>
                      </a:endParaRPr>
                    </a:p>
                  </a:txBody>
                  <a:tcPr marL="8571" marR="8571" marT="8571" marB="0" anchor="b"/>
                </a:tc>
                <a:tc>
                  <a:txBody>
                    <a:bodyPr/>
                    <a:lstStyle/>
                    <a:p>
                      <a:pPr algn="l" fontAlgn="b"/>
                      <a:r>
                        <a:rPr lang="en-GB" sz="900" u="none" strike="noStrike">
                          <a:effectLst/>
                        </a:rPr>
                        <a:t>comment-resolutions-for-lb252</a:t>
                      </a:r>
                      <a:endParaRPr lang="en-GB" sz="900" b="0" i="0" u="none" strike="noStrike">
                        <a:effectLst/>
                        <a:latin typeface="Arial" panose="020B0604020202020204" pitchFamily="34" charset="0"/>
                      </a:endParaRPr>
                    </a:p>
                  </a:txBody>
                  <a:tcPr marL="8571" marR="8571" marT="8571" marB="0" anchor="b"/>
                </a:tc>
                <a:tc>
                  <a:txBody>
                    <a:bodyPr/>
                    <a:lstStyle/>
                    <a:p>
                      <a:pPr algn="l" fontAlgn="b"/>
                      <a:r>
                        <a:rPr lang="en-GB" sz="900" u="none" strike="noStrike">
                          <a:effectLst/>
                        </a:rPr>
                        <a:t>Stephen McCann (Huawei)</a:t>
                      </a:r>
                      <a:endParaRPr lang="en-GB" sz="900" b="0" i="0" u="none" strike="noStrike">
                        <a:effectLst/>
                        <a:latin typeface="Arial" panose="020B0604020202020204" pitchFamily="34" charset="0"/>
                      </a:endParaRPr>
                    </a:p>
                  </a:txBody>
                  <a:tcPr marL="8571" marR="8571" marT="8571" marB="0" anchor="b"/>
                </a:tc>
                <a:tc>
                  <a:txBody>
                    <a:bodyPr/>
                    <a:lstStyle/>
                    <a:p>
                      <a:pPr algn="l" fontAlgn="b"/>
                      <a:endParaRPr lang="en-GB" sz="900" b="0" i="0" u="none" strike="noStrike">
                        <a:effectLst/>
                        <a:latin typeface="Arial" panose="020B0604020202020204" pitchFamily="34" charset="0"/>
                      </a:endParaRPr>
                    </a:p>
                  </a:txBody>
                  <a:tcPr marL="8571" marR="8571" marT="8571" marB="0" anchor="b"/>
                </a:tc>
                <a:extLst>
                  <a:ext uri="{0D108BD9-81ED-4DB2-BD59-A6C34878D82A}">
                    <a16:rowId xmlns:a16="http://schemas.microsoft.com/office/drawing/2014/main" val="2004857089"/>
                  </a:ext>
                </a:extLst>
              </a:tr>
              <a:tr h="148560">
                <a:tc>
                  <a:txBody>
                    <a:bodyPr/>
                    <a:lstStyle/>
                    <a:p>
                      <a:pPr algn="ctr" fontAlgn="b"/>
                      <a:r>
                        <a:rPr lang="en-GB" sz="900" u="none" strike="noStrike">
                          <a:effectLst/>
                        </a:rPr>
                        <a:t>90</a:t>
                      </a:r>
                      <a:endParaRPr lang="en-GB" sz="900" b="0" i="0" u="none" strike="noStrike">
                        <a:effectLst/>
                        <a:latin typeface="Arial" panose="020B0604020202020204" pitchFamily="34" charset="0"/>
                      </a:endParaRPr>
                    </a:p>
                  </a:txBody>
                  <a:tcPr marL="8571" marR="8571" marT="8571" marB="0" anchor="b"/>
                </a:tc>
                <a:tc>
                  <a:txBody>
                    <a:bodyPr/>
                    <a:lstStyle/>
                    <a:p>
                      <a:pPr algn="r" fontAlgn="b"/>
                      <a:r>
                        <a:rPr lang="en-GB" sz="900" u="none" strike="noStrike">
                          <a:effectLst/>
                        </a:rPr>
                        <a:t>2021</a:t>
                      </a:r>
                      <a:endParaRPr lang="en-GB" sz="900" b="0" i="0" u="none" strike="noStrike">
                        <a:effectLst/>
                        <a:latin typeface="Arial" panose="020B0604020202020204" pitchFamily="34" charset="0"/>
                      </a:endParaRPr>
                    </a:p>
                  </a:txBody>
                  <a:tcPr marL="8571" marR="8571" marT="8571" marB="0" anchor="b"/>
                </a:tc>
                <a:tc>
                  <a:txBody>
                    <a:bodyPr/>
                    <a:lstStyle/>
                    <a:p>
                      <a:pPr algn="r" fontAlgn="b"/>
                      <a:r>
                        <a:rPr lang="en-GB" sz="900" u="none" strike="noStrike">
                          <a:effectLst/>
                        </a:rPr>
                        <a:t>84</a:t>
                      </a:r>
                      <a:endParaRPr lang="en-GB" sz="900" b="0" i="0" u="none" strike="noStrike">
                        <a:effectLst/>
                        <a:latin typeface="Arial" panose="020B0604020202020204" pitchFamily="34" charset="0"/>
                      </a:endParaRPr>
                    </a:p>
                  </a:txBody>
                  <a:tcPr marL="8571" marR="8571" marT="8571" marB="0" anchor="b"/>
                </a:tc>
                <a:tc>
                  <a:txBody>
                    <a:bodyPr/>
                    <a:lstStyle/>
                    <a:p>
                      <a:pPr algn="r" fontAlgn="b"/>
                      <a:r>
                        <a:rPr lang="en-GB" sz="900" u="none" strike="noStrike">
                          <a:effectLst/>
                        </a:rPr>
                        <a:t>3</a:t>
                      </a:r>
                      <a:endParaRPr lang="en-GB" sz="900" b="0" i="0" u="none" strike="noStrike">
                        <a:effectLst/>
                        <a:latin typeface="Arial" panose="020B0604020202020204" pitchFamily="34" charset="0"/>
                      </a:endParaRPr>
                    </a:p>
                  </a:txBody>
                  <a:tcPr marL="8571" marR="8571" marT="8571" marB="0" anchor="b"/>
                </a:tc>
                <a:tc>
                  <a:txBody>
                    <a:bodyPr/>
                    <a:lstStyle/>
                    <a:p>
                      <a:pPr algn="l" fontAlgn="b"/>
                      <a:r>
                        <a:rPr lang="en-GB" sz="900" u="none" strike="noStrike">
                          <a:effectLst/>
                        </a:rPr>
                        <a:t>Resolutions for Clause 9.6.7.101</a:t>
                      </a:r>
                      <a:endParaRPr lang="en-GB" sz="900" b="0" i="0" u="none" strike="noStrike">
                        <a:effectLst/>
                        <a:latin typeface="Arial" panose="020B0604020202020204" pitchFamily="34" charset="0"/>
                      </a:endParaRPr>
                    </a:p>
                  </a:txBody>
                  <a:tcPr marL="8571" marR="8571" marT="8571" marB="0" anchor="b"/>
                </a:tc>
                <a:tc>
                  <a:txBody>
                    <a:bodyPr/>
                    <a:lstStyle/>
                    <a:p>
                      <a:pPr algn="l" fontAlgn="b"/>
                      <a:r>
                        <a:rPr lang="en-GB" sz="900" u="none" strike="noStrike">
                          <a:effectLst/>
                        </a:rPr>
                        <a:t>Hitoshi Morioka (Koden TI)</a:t>
                      </a:r>
                      <a:endParaRPr lang="en-GB" sz="900" b="0" i="0" u="none" strike="noStrike">
                        <a:effectLst/>
                        <a:latin typeface="Arial" panose="020B0604020202020204" pitchFamily="34" charset="0"/>
                      </a:endParaRPr>
                    </a:p>
                  </a:txBody>
                  <a:tcPr marL="8571" marR="8571" marT="8571" marB="0" anchor="b"/>
                </a:tc>
                <a:tc>
                  <a:txBody>
                    <a:bodyPr/>
                    <a:lstStyle/>
                    <a:p>
                      <a:pPr algn="l" fontAlgn="b"/>
                      <a:endParaRPr lang="en-GB" sz="900" b="0" i="0" u="none" strike="noStrike">
                        <a:effectLst/>
                        <a:latin typeface="Arial" panose="020B0604020202020204" pitchFamily="34" charset="0"/>
                      </a:endParaRPr>
                    </a:p>
                  </a:txBody>
                  <a:tcPr marL="8571" marR="8571" marT="8571" marB="0" anchor="b"/>
                </a:tc>
                <a:extLst>
                  <a:ext uri="{0D108BD9-81ED-4DB2-BD59-A6C34878D82A}">
                    <a16:rowId xmlns:a16="http://schemas.microsoft.com/office/drawing/2014/main" val="3924556493"/>
                  </a:ext>
                </a:extLst>
              </a:tr>
              <a:tr h="148560">
                <a:tc>
                  <a:txBody>
                    <a:bodyPr/>
                    <a:lstStyle/>
                    <a:p>
                      <a:pPr algn="ctr" fontAlgn="b"/>
                      <a:r>
                        <a:rPr lang="en-GB" sz="900" u="none" strike="noStrike">
                          <a:effectLst/>
                        </a:rPr>
                        <a:t>60</a:t>
                      </a:r>
                      <a:endParaRPr lang="en-GB" sz="900" b="0" i="0" u="none" strike="noStrike">
                        <a:effectLst/>
                        <a:latin typeface="Arial" panose="020B0604020202020204" pitchFamily="34" charset="0"/>
                      </a:endParaRPr>
                    </a:p>
                  </a:txBody>
                  <a:tcPr marL="8571" marR="8571" marT="8571" marB="0" anchor="b"/>
                </a:tc>
                <a:tc>
                  <a:txBody>
                    <a:bodyPr/>
                    <a:lstStyle/>
                    <a:p>
                      <a:pPr algn="r" fontAlgn="b"/>
                      <a:r>
                        <a:rPr lang="en-GB" sz="900" u="none" strike="noStrike">
                          <a:effectLst/>
                        </a:rPr>
                        <a:t>2021</a:t>
                      </a:r>
                      <a:endParaRPr lang="en-GB" sz="900" b="0" i="0" u="none" strike="noStrike">
                        <a:effectLst/>
                        <a:latin typeface="Arial" panose="020B0604020202020204" pitchFamily="34" charset="0"/>
                      </a:endParaRPr>
                    </a:p>
                  </a:txBody>
                  <a:tcPr marL="8571" marR="8571" marT="8571" marB="0" anchor="b"/>
                </a:tc>
                <a:tc>
                  <a:txBody>
                    <a:bodyPr/>
                    <a:lstStyle/>
                    <a:p>
                      <a:pPr algn="r" fontAlgn="b"/>
                      <a:r>
                        <a:rPr lang="en-GB" sz="900" u="none" strike="noStrike">
                          <a:effectLst/>
                        </a:rPr>
                        <a:t>238</a:t>
                      </a:r>
                      <a:endParaRPr lang="en-GB" sz="900" b="0" i="0" u="none" strike="noStrike">
                        <a:effectLst/>
                        <a:latin typeface="Arial" panose="020B0604020202020204" pitchFamily="34" charset="0"/>
                      </a:endParaRPr>
                    </a:p>
                  </a:txBody>
                  <a:tcPr marL="8571" marR="8571" marT="8571" marB="0" anchor="b"/>
                </a:tc>
                <a:tc>
                  <a:txBody>
                    <a:bodyPr/>
                    <a:lstStyle/>
                    <a:p>
                      <a:pPr algn="r" fontAlgn="b"/>
                      <a:r>
                        <a:rPr lang="en-GB" sz="900" u="none" strike="noStrike">
                          <a:effectLst/>
                        </a:rPr>
                        <a:t>3</a:t>
                      </a:r>
                      <a:endParaRPr lang="en-GB" sz="900" b="0" i="0" u="none" strike="noStrike">
                        <a:effectLst/>
                        <a:latin typeface="Arial" panose="020B0604020202020204" pitchFamily="34" charset="0"/>
                      </a:endParaRPr>
                    </a:p>
                  </a:txBody>
                  <a:tcPr marL="8571" marR="8571" marT="8571" marB="0" anchor="b"/>
                </a:tc>
                <a:tc>
                  <a:txBody>
                    <a:bodyPr/>
                    <a:lstStyle/>
                    <a:p>
                      <a:pPr algn="l" fontAlgn="b"/>
                      <a:r>
                        <a:rPr lang="en-GB" sz="900" u="none" strike="noStrike">
                          <a:effectLst/>
                        </a:rPr>
                        <a:t>Resolution for CID1237</a:t>
                      </a:r>
                      <a:endParaRPr lang="en-GB" sz="900" b="0" i="0" u="none" strike="noStrike">
                        <a:effectLst/>
                        <a:latin typeface="Arial" panose="020B0604020202020204" pitchFamily="34" charset="0"/>
                      </a:endParaRPr>
                    </a:p>
                  </a:txBody>
                  <a:tcPr marL="8571" marR="8571" marT="8571" marB="0" anchor="b"/>
                </a:tc>
                <a:tc>
                  <a:txBody>
                    <a:bodyPr/>
                    <a:lstStyle/>
                    <a:p>
                      <a:pPr algn="l" fontAlgn="b"/>
                      <a:r>
                        <a:rPr lang="en-GB" sz="900" u="none" strike="noStrike">
                          <a:effectLst/>
                        </a:rPr>
                        <a:t>Hitoshi Morioka (Koden TI)</a:t>
                      </a:r>
                      <a:endParaRPr lang="en-GB" sz="900" b="0" i="0" u="none" strike="noStrike">
                        <a:effectLst/>
                        <a:latin typeface="Arial" panose="020B0604020202020204" pitchFamily="34" charset="0"/>
                      </a:endParaRPr>
                    </a:p>
                  </a:txBody>
                  <a:tcPr marL="8571" marR="8571" marT="8571" marB="0" anchor="b"/>
                </a:tc>
                <a:tc>
                  <a:txBody>
                    <a:bodyPr/>
                    <a:lstStyle/>
                    <a:p>
                      <a:pPr algn="l" fontAlgn="b"/>
                      <a:endParaRPr lang="en-GB" sz="900" b="0" i="0" u="none" strike="noStrike">
                        <a:effectLst/>
                        <a:latin typeface="Arial" panose="020B0604020202020204" pitchFamily="34" charset="0"/>
                      </a:endParaRPr>
                    </a:p>
                  </a:txBody>
                  <a:tcPr marL="8571" marR="8571" marT="8571" marB="0" anchor="b"/>
                </a:tc>
                <a:extLst>
                  <a:ext uri="{0D108BD9-81ED-4DB2-BD59-A6C34878D82A}">
                    <a16:rowId xmlns:a16="http://schemas.microsoft.com/office/drawing/2014/main" val="2866785017"/>
                  </a:ext>
                </a:extLst>
              </a:tr>
              <a:tr h="148560">
                <a:tc>
                  <a:txBody>
                    <a:bodyPr/>
                    <a:lstStyle/>
                    <a:p>
                      <a:pPr algn="ctr" fontAlgn="b"/>
                      <a:r>
                        <a:rPr lang="en-GB" sz="900" u="none" strike="noStrike">
                          <a:effectLst/>
                        </a:rPr>
                        <a:t>1010</a:t>
                      </a:r>
                      <a:endParaRPr lang="en-GB" sz="900" b="0" i="0" u="none" strike="noStrike">
                        <a:effectLst/>
                        <a:latin typeface="Arial" panose="020B0604020202020204" pitchFamily="34" charset="0"/>
                      </a:endParaRPr>
                    </a:p>
                  </a:txBody>
                  <a:tcPr marL="8571" marR="8571" marT="8571" marB="0" anchor="b"/>
                </a:tc>
                <a:tc>
                  <a:txBody>
                    <a:bodyPr/>
                    <a:lstStyle/>
                    <a:p>
                      <a:pPr algn="r" fontAlgn="b"/>
                      <a:r>
                        <a:rPr lang="en-GB" sz="900" u="none" strike="noStrike">
                          <a:effectLst/>
                        </a:rPr>
                        <a:t>2021</a:t>
                      </a:r>
                      <a:endParaRPr lang="en-GB" sz="900" b="0" i="0" u="none" strike="noStrike">
                        <a:effectLst/>
                        <a:latin typeface="Arial" panose="020B0604020202020204" pitchFamily="34" charset="0"/>
                      </a:endParaRPr>
                    </a:p>
                  </a:txBody>
                  <a:tcPr marL="8571" marR="8571" marT="8571" marB="0" anchor="b"/>
                </a:tc>
                <a:tc>
                  <a:txBody>
                    <a:bodyPr/>
                    <a:lstStyle/>
                    <a:p>
                      <a:pPr algn="r" fontAlgn="b"/>
                      <a:r>
                        <a:rPr lang="en-GB" sz="900" u="none" strike="noStrike">
                          <a:effectLst/>
                        </a:rPr>
                        <a:t>239</a:t>
                      </a:r>
                      <a:endParaRPr lang="en-GB" sz="900" b="0" i="0" u="none" strike="noStrike">
                        <a:effectLst/>
                        <a:latin typeface="Arial" panose="020B0604020202020204" pitchFamily="34" charset="0"/>
                      </a:endParaRPr>
                    </a:p>
                  </a:txBody>
                  <a:tcPr marL="8571" marR="8571" marT="8571" marB="0" anchor="b"/>
                </a:tc>
                <a:tc>
                  <a:txBody>
                    <a:bodyPr/>
                    <a:lstStyle/>
                    <a:p>
                      <a:pPr algn="r" fontAlgn="b"/>
                      <a:r>
                        <a:rPr lang="en-GB" sz="900" u="none" strike="noStrike">
                          <a:effectLst/>
                        </a:rPr>
                        <a:t>0</a:t>
                      </a:r>
                      <a:endParaRPr lang="en-GB" sz="900" b="0" i="0" u="none" strike="noStrike">
                        <a:effectLst/>
                        <a:latin typeface="Arial" panose="020B0604020202020204" pitchFamily="34" charset="0"/>
                      </a:endParaRPr>
                    </a:p>
                  </a:txBody>
                  <a:tcPr marL="8571" marR="8571" marT="8571" marB="0" anchor="b"/>
                </a:tc>
                <a:tc>
                  <a:txBody>
                    <a:bodyPr/>
                    <a:lstStyle/>
                    <a:p>
                      <a:pPr algn="l" fontAlgn="b"/>
                      <a:r>
                        <a:rPr lang="en-GB" sz="900" u="none" strike="noStrike">
                          <a:effectLst/>
                        </a:rPr>
                        <a:t>Resolutions for Clause 11.100.2</a:t>
                      </a:r>
                      <a:endParaRPr lang="en-GB" sz="900" b="0" i="0" u="none" strike="noStrike">
                        <a:effectLst/>
                        <a:latin typeface="Arial" panose="020B0604020202020204" pitchFamily="34" charset="0"/>
                      </a:endParaRPr>
                    </a:p>
                  </a:txBody>
                  <a:tcPr marL="8571" marR="8571" marT="8571" marB="0" anchor="b"/>
                </a:tc>
                <a:tc>
                  <a:txBody>
                    <a:bodyPr/>
                    <a:lstStyle/>
                    <a:p>
                      <a:pPr algn="l" fontAlgn="b"/>
                      <a:r>
                        <a:rPr lang="en-GB" sz="900" u="none" strike="noStrike">
                          <a:effectLst/>
                        </a:rPr>
                        <a:t>Hitoshi Morioka (Koden TI)</a:t>
                      </a:r>
                      <a:endParaRPr lang="en-GB" sz="900" b="0" i="0" u="none" strike="noStrike">
                        <a:effectLst/>
                        <a:latin typeface="Arial" panose="020B0604020202020204" pitchFamily="34" charset="0"/>
                      </a:endParaRPr>
                    </a:p>
                  </a:txBody>
                  <a:tcPr marL="8571" marR="8571" marT="8571" marB="0" anchor="b"/>
                </a:tc>
                <a:tc>
                  <a:txBody>
                    <a:bodyPr/>
                    <a:lstStyle/>
                    <a:p>
                      <a:pPr algn="l" fontAlgn="b"/>
                      <a:endParaRPr lang="en-GB" sz="900" b="0" i="0" u="none" strike="noStrike" dirty="0">
                        <a:effectLst/>
                        <a:latin typeface="Arial" panose="020B0604020202020204" pitchFamily="34" charset="0"/>
                      </a:endParaRPr>
                    </a:p>
                  </a:txBody>
                  <a:tcPr marL="8571" marR="8571" marT="8571" marB="0" anchor="b"/>
                </a:tc>
                <a:extLst>
                  <a:ext uri="{0D108BD9-81ED-4DB2-BD59-A6C34878D82A}">
                    <a16:rowId xmlns:a16="http://schemas.microsoft.com/office/drawing/2014/main" val="3063592945"/>
                  </a:ext>
                </a:extLst>
              </a:tr>
            </a:tbl>
          </a:graphicData>
        </a:graphic>
      </p:graphicFrame>
    </p:spTree>
    <p:extLst>
      <p:ext uri="{BB962C8B-B14F-4D97-AF65-F5344CB8AC3E}">
        <p14:creationId xmlns:p14="http://schemas.microsoft.com/office/powerpoint/2010/main" val="23871186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endParaRPr lang="en-US" dirty="0"/>
          </a:p>
        </p:txBody>
      </p:sp>
      <p:sp>
        <p:nvSpPr>
          <p:cNvPr id="8" name="Textplatzhalter 7"/>
          <p:cNvSpPr>
            <a:spLocks noGrp="1"/>
          </p:cNvSpPr>
          <p:nvPr>
            <p:ph type="body" idx="1"/>
          </p:nvPr>
        </p:nvSpPr>
        <p:spPr/>
        <p:txBody>
          <a:bodyPr/>
          <a:lstStyle/>
          <a:p>
            <a:r>
              <a:rPr lang="en-US" dirty="0"/>
              <a:t>Review Patent Policy &amp; Call for Essential Patents</a:t>
            </a:r>
          </a:p>
        </p:txBody>
      </p:sp>
      <p:sp>
        <p:nvSpPr>
          <p:cNvPr id="6" name="Datumsplatzhalter 5"/>
          <p:cNvSpPr>
            <a:spLocks noGrp="1"/>
          </p:cNvSpPr>
          <p:nvPr>
            <p:ph type="dt" idx="10"/>
          </p:nvPr>
        </p:nvSpPr>
        <p:spPr/>
        <p:txBody>
          <a:bodyPr/>
          <a:lstStyle/>
          <a:p>
            <a:r>
              <a:rPr lang="en-GB"/>
              <a:t>March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Participants have a duty to inform the IEEE</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2021</a:t>
            </a:r>
            <a:endParaRPr lang="en-GB" dirty="0"/>
          </a:p>
        </p:txBody>
      </p:sp>
      <p:sp>
        <p:nvSpPr>
          <p:cNvPr id="7" name="Inhaltsplatzhalter 6"/>
          <p:cNvSpPr>
            <a:spLocks noGrp="1"/>
          </p:cNvSpPr>
          <p:nvPr>
            <p:ph idx="1"/>
          </p:nvPr>
        </p:nvSpPr>
        <p:spPr>
          <a:xfrm>
            <a:off x="1657350" y="1428750"/>
            <a:ext cx="5828110" cy="3084910"/>
          </a:xfrm>
        </p:spPr>
        <p:txBody>
          <a:bodyPr/>
          <a:lstStyle/>
          <a:p>
            <a:pPr lvl="1">
              <a:spcBef>
                <a:spcPct val="20000"/>
              </a:spcBef>
              <a:buSzPct val="150000"/>
              <a:buFont typeface="Arial" pitchFamily="-111" charset="0"/>
              <a:buChar char="•"/>
            </a:pPr>
            <a:r>
              <a:rPr lang="en-US" b="1" dirty="0">
                <a:ea typeface="Calibri" pitchFamily="-111" charset="0"/>
                <a:cs typeface="Calibri" pitchFamily="-111" charset="0"/>
              </a:rPr>
              <a:t>Participants </a:t>
            </a:r>
            <a:r>
              <a:rPr lang="en-US" b="1" u="sng" dirty="0">
                <a:ea typeface="Calibri" pitchFamily="-111" charset="0"/>
                <a:cs typeface="Calibri" pitchFamily="-111" charset="0"/>
              </a:rPr>
              <a:t>shall</a:t>
            </a:r>
            <a:r>
              <a:rPr lang="en-US" b="1" dirty="0">
                <a:ea typeface="Calibri" pitchFamily="-111" charset="0"/>
                <a:cs typeface="Calibri" pitchFamily="-111"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lvl="1">
              <a:spcBef>
                <a:spcPct val="20000"/>
              </a:spcBef>
              <a:buSzPct val="150000"/>
              <a:buFont typeface="Arial" pitchFamily="-111" charset="0"/>
              <a:buChar char="•"/>
            </a:pPr>
            <a:r>
              <a:rPr lang="en-US" b="1" dirty="0">
                <a:ea typeface="Calibri" pitchFamily="-111" charset="0"/>
                <a:cs typeface="Calibri" pitchFamily="-111" charset="0"/>
              </a:rPr>
              <a:t>Participants </a:t>
            </a:r>
            <a:r>
              <a:rPr lang="en-US" b="1" u="sng" dirty="0">
                <a:ea typeface="Calibri" pitchFamily="-111" charset="0"/>
                <a:cs typeface="Calibri" pitchFamily="-111" charset="0"/>
              </a:rPr>
              <a:t>should </a:t>
            </a:r>
            <a:r>
              <a:rPr lang="en-US" b="1" dirty="0">
                <a:ea typeface="Calibri" pitchFamily="-111" charset="0"/>
                <a:cs typeface="Calibri" pitchFamily="-111" charset="0"/>
              </a:rPr>
              <a:t>inform the IEEE (or cause the IEEE to be informed) of the identity of any other holders of potential Essential Patent Claims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lvl="1" algn="ctr">
              <a:spcBef>
                <a:spcPct val="20000"/>
              </a:spcBef>
            </a:pPr>
            <a:r>
              <a:rPr lang="en-US" sz="2100" b="1" dirty="0">
                <a:ea typeface="Calibri" pitchFamily="-111" charset="0"/>
                <a:cs typeface="Calibri" pitchFamily="-111" charset="0"/>
              </a:rPr>
              <a:t>Early identification of holders of potential Essential Patent Claims is encouraged</a:t>
            </a:r>
          </a:p>
        </p:txBody>
      </p:sp>
    </p:spTree>
  </p:cSld>
  <p:clrMapOvr>
    <a:masterClrMapping/>
  </p:clrMapOvr>
</p:sld>
</file>

<file path=ppt/theme/theme1.xml><?xml version="1.0" encoding="utf-8"?>
<a:theme xmlns:a="http://schemas.openxmlformats.org/drawingml/2006/main" name="802-11-BCS-Chair-Slides-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BCS-Chair-Slides-Template" id="{51FA7C93-C383-8140-BC29-7926CB249653}" vid="{769C333E-A81E-2247-A3ED-6291431D82D5}"/>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802-11-BCS-Chair-Slides-Template</Template>
  <TotalTime>2254</TotalTime>
  <Words>2437</Words>
  <Application>Microsoft Macintosh PowerPoint</Application>
  <PresentationFormat>On-screen Show (16:9)</PresentationFormat>
  <Paragraphs>342</Paragraphs>
  <Slides>29</Slides>
  <Notes>2</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29</vt:i4>
      </vt:variant>
    </vt:vector>
  </HeadingPairs>
  <TitlesOfParts>
    <vt:vector size="35" baseType="lpstr">
      <vt:lpstr>Arial</vt:lpstr>
      <vt:lpstr>Calibri</vt:lpstr>
      <vt:lpstr>Monotype Sorts</vt:lpstr>
      <vt:lpstr>Times New Roman</vt:lpstr>
      <vt:lpstr>802-11-BCS-Chair-Slides-Template</vt:lpstr>
      <vt:lpstr>Document</vt:lpstr>
      <vt:lpstr>Agenda TGbc Telco March 2, 2021</vt:lpstr>
      <vt:lpstr>Abstract</vt:lpstr>
      <vt:lpstr>Dial-in Information</vt:lpstr>
      <vt:lpstr>Call Meeting to Order</vt:lpstr>
      <vt:lpstr>Approval of Agenda</vt:lpstr>
      <vt:lpstr>Agenda</vt:lpstr>
      <vt:lpstr>List of Submission</vt:lpstr>
      <vt:lpstr>PowerPoint Presentation</vt:lpstr>
      <vt:lpstr>Participants have a duty to inform the IEEE</vt:lpstr>
      <vt:lpstr>Other Guidelines for IEEE WG Meetings</vt:lpstr>
      <vt:lpstr>Patent-related information</vt:lpstr>
      <vt:lpstr>Resources – URLs</vt:lpstr>
      <vt:lpstr>Ways to inform IEEE</vt:lpstr>
      <vt:lpstr>Participation in IEEE 802 Meetings</vt:lpstr>
      <vt:lpstr>IEEE Copyright Policy</vt:lpstr>
      <vt:lpstr>IEEE Copyright Policy (additional recourses)</vt:lpstr>
      <vt:lpstr>Planning of March Plenary</vt:lpstr>
      <vt:lpstr>Current TGbc Schedule</vt:lpstr>
      <vt:lpstr>TGbc Slots</vt:lpstr>
      <vt:lpstr>Motions</vt:lpstr>
      <vt:lpstr>Straw Polls</vt:lpstr>
      <vt:lpstr>Submissions</vt:lpstr>
      <vt:lpstr>AOB</vt:lpstr>
      <vt:lpstr>Adjourn</vt:lpstr>
      <vt:lpstr>Timeline</vt:lpstr>
      <vt:lpstr>Current TGbc Schedule</vt:lpstr>
      <vt:lpstr>PowerPoint Presentation</vt:lpstr>
      <vt:lpstr>Permission for Motions (information item) </vt:lpstr>
      <vt:lpstr>Rule change (per WG Chair announcement)</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September 08 2020 TGbc Telco Agenda</dc:title>
  <dc:subject/>
  <dc:creator>Marc Emmelmann</dc:creator>
  <cp:keywords/>
  <dc:description/>
  <cp:lastModifiedBy>Emmelmann, Marc</cp:lastModifiedBy>
  <cp:revision>181</cp:revision>
  <cp:lastPrinted>1601-01-01T00:00:00Z</cp:lastPrinted>
  <dcterms:created xsi:type="dcterms:W3CDTF">2020-02-25T15:01:23Z</dcterms:created>
  <dcterms:modified xsi:type="dcterms:W3CDTF">2021-03-01T19:41:02Z</dcterms:modified>
  <cp:category/>
</cp:coreProperties>
</file>