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8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E710A5-6F3A-4554-9CA2-E16B39C8AADE}" v="11" dt="2021-02-26T11:06:06.5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2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802.11-21/0333r0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NL"/>
              <a:t>February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Rob Davies, Signify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802.11-21/0333r0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NL"/>
              <a:t>February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Rob Davies, Signify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 Davies,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 Davies,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 Davies,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Rob Davies,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February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Rob Davies, Signify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NL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February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February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February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February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February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February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February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 Davies,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NL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802.11-21/0333r0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Electrical reference points for 11bb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NL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945320"/>
              </p:ext>
            </p:extLst>
          </p:nvPr>
        </p:nvGraphicFramePr>
        <p:xfrm>
          <a:off x="989013" y="2417763"/>
          <a:ext cx="10223500" cy="248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6905" imgH="2546454" progId="Word.Document.8">
                  <p:embed/>
                </p:oleObj>
              </mc:Choice>
              <mc:Fallback>
                <p:oleObj name="Document" r:id="rId3" imgW="10436905" imgH="254645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0223500" cy="2487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considers electrical reference points for the IEEE 802.11bb amendment as alternatives to the optical reference point proposed in </a:t>
            </a:r>
            <a:r>
              <a:rPr lang="en-US" sz="2400" dirty="0"/>
              <a:t>IEEE 802.11-20/1962r0</a:t>
            </a:r>
            <a:r>
              <a:rPr lang="en-GB" dirty="0"/>
              <a:t>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February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5325615" cy="1065213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981201"/>
            <a:ext cx="6229356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600" dirty="0"/>
              <a:t>Early drafts of the 802.11bb amendment include a definition of ‘antenna port’ used as reference point for receiver minimum input sensitivity and other parameters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dirty="0"/>
              <a:t>For light communications, we use an optical front end (OFE) in place of an electrical antenna and so the definition of antenna port seems inappropriate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dirty="0"/>
              <a:t>Document IEEE 802.11-20/1962r0 proposed the surface of the optical receiver as the natural reference point for light communications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dirty="0"/>
              <a:t>optical sensitivity defined in terms of irradiance in units of </a:t>
            </a:r>
            <a:r>
              <a:rPr lang="en-US" sz="1200" kern="0" dirty="0"/>
              <a:t>W.m</a:t>
            </a:r>
            <a:r>
              <a:rPr lang="en-US" sz="1200" kern="0" baseline="30000" dirty="0"/>
              <a:t>-2</a:t>
            </a:r>
            <a:endParaRPr lang="en-US" sz="1200" dirty="0"/>
          </a:p>
          <a:p>
            <a:pPr>
              <a:buFont typeface="Times New Roman" pitchFamily="16" charset="0"/>
              <a:buChar char="•"/>
            </a:pPr>
            <a:r>
              <a:rPr lang="en-US" sz="1600" dirty="0"/>
              <a:t>The related discussion revealed it could take time to agree on numbers and get used to units</a:t>
            </a:r>
          </a:p>
          <a:p>
            <a:pPr>
              <a:buFont typeface="Times New Roman" pitchFamily="16" charset="0"/>
              <a:buChar char="•"/>
            </a:pPr>
            <a:endParaRPr lang="en-US" sz="1600" dirty="0"/>
          </a:p>
          <a:p>
            <a:pPr>
              <a:buFont typeface="Times New Roman" pitchFamily="16" charset="0"/>
              <a:buChar char="•"/>
            </a:pPr>
            <a:r>
              <a:rPr lang="en-US" sz="1600" dirty="0"/>
              <a:t>Alternative approach: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dirty="0"/>
              <a:t>Consider an electrical reference point for the specification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dirty="0"/>
              <a:t>Leave definition of irradiance to future consortium or special interest group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February 2021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9CECB1B-CE02-4991-9736-66155E679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502" y="3254556"/>
            <a:ext cx="5054527" cy="32208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/>
              <a:t>Optical port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kern="0" dirty="0"/>
              <a:t>Advantages: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kern="0" dirty="0"/>
              <a:t>Always accessible;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kern="0" dirty="0"/>
              <a:t>Takes into account OFE performance;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kern="0" dirty="0"/>
              <a:t>Places no requirements on architecture of signal processing chain;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kern="0" dirty="0"/>
              <a:t>Allows consistent testing for basic interoperability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kern="0" dirty="0"/>
              <a:t>Captures dc level</a:t>
            </a:r>
          </a:p>
          <a:p>
            <a:pPr>
              <a:buFont typeface="Times New Roman" pitchFamily="16" charset="0"/>
              <a:buChar char="•"/>
            </a:pPr>
            <a:r>
              <a:rPr lang="en-US" sz="1600" kern="0" dirty="0"/>
              <a:t>Disadvantages: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kern="0" dirty="0"/>
              <a:t>Inconsistency with other 802.11 PHYs;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100" kern="0" dirty="0"/>
              <a:t>Unfamiliar units (W.m</a:t>
            </a:r>
            <a:r>
              <a:rPr lang="en-US" sz="1100" kern="0" baseline="30000" dirty="0"/>
              <a:t>-2</a:t>
            </a:r>
            <a:r>
              <a:rPr lang="en-US" sz="1100" kern="0" dirty="0"/>
              <a:t>);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100" kern="0" dirty="0"/>
              <a:t>No agreement on numbers;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200" kern="0" dirty="0"/>
              <a:t>New test tools required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054CF3-1417-4B3B-9E69-A4FF23369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1532" y="724747"/>
            <a:ext cx="4494469" cy="251290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3A2F40A-6AF9-4650-B392-2803AF3F848D}"/>
              </a:ext>
            </a:extLst>
          </p:cNvPr>
          <p:cNvSpPr/>
          <p:nvPr/>
        </p:nvSpPr>
        <p:spPr bwMode="auto">
          <a:xfrm>
            <a:off x="11208568" y="923648"/>
            <a:ext cx="727461" cy="2289328"/>
          </a:xfrm>
          <a:prstGeom prst="rect">
            <a:avLst/>
          </a:prstGeom>
          <a:solidFill>
            <a:srgbClr val="00B8FF">
              <a:alpha val="3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N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6175" cy="1065213"/>
          </a:xfrm>
        </p:spPr>
        <p:txBody>
          <a:bodyPr/>
          <a:lstStyle/>
          <a:p>
            <a:r>
              <a:rPr lang="en-GB" dirty="0"/>
              <a:t>Electrical reference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629" y="1803470"/>
            <a:ext cx="5583766" cy="4671943"/>
          </a:xfrm>
        </p:spPr>
        <p:txBody>
          <a:bodyPr/>
          <a:lstStyle/>
          <a:p>
            <a:r>
              <a:rPr lang="en-US" sz="1600" dirty="0"/>
              <a:t>Point A: Low frequency 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16-336 MHz interface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Electrical output of PD and amplification chain</a:t>
            </a:r>
          </a:p>
          <a:p>
            <a:r>
              <a:rPr lang="en-US" sz="1600" dirty="0"/>
              <a:t>Point A1: High frequency 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2.4 or 5 GHz interface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Used by implementations based on existing RF chipsets</a:t>
            </a:r>
          </a:p>
          <a:p>
            <a:r>
              <a:rPr lang="en-US" sz="1600" dirty="0"/>
              <a:t>Point A2: I&amp;Q baseband 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Available in chipsets that support multiple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Could be analogue or digital</a:t>
            </a:r>
          </a:p>
          <a:p>
            <a:endParaRPr lang="en-GB" sz="1600" dirty="0"/>
          </a:p>
          <a:p>
            <a:r>
              <a:rPr lang="en-GB" sz="1600" dirty="0"/>
              <a:t>General remarks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Incoming signal is probably dc-blocked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We cannot measure ambient light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Excludes OFE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Levels at the output of the OFE are very dependent on optical and amplifier chain and mixer performance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GB" sz="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February 2021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357E3F-DC8C-42F8-8863-D2C2EDCC43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0654" y="1741427"/>
            <a:ext cx="6447717" cy="360499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FF19-AC7C-44F4-965E-21A08970E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 A: Low frequency port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B6669-9F0B-4F81-A17D-7741EFD0A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42" y="1548035"/>
            <a:ext cx="10779576" cy="4113213"/>
          </a:xfrm>
        </p:spPr>
        <p:txBody>
          <a:bodyPr/>
          <a:lstStyle/>
          <a:p>
            <a:r>
              <a:rPr lang="en-US" sz="1600" dirty="0"/>
              <a:t>The output of the PD and amplifier chain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Always present;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Part of the basic OFE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Consistent with RF antenna port specs therefore easy to specify;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Familiar units (dBm);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Could use existing test techniques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modified for different frequency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 always physically accessible;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Not implemented by 802.11 chipsets</a:t>
            </a:r>
            <a:endParaRPr lang="en-US" sz="10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TIA conversion gain results in high output levels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E.g., -18 dBm instead of -65 dBm for 64-QAM 3/4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Gain is necessary for optimum noise performance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Need new numbers consistent with output of the TIA</a:t>
            </a:r>
          </a:p>
          <a:p>
            <a:endParaRPr lang="en-NL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4D771A-FB5E-4C0F-B98D-5271798C40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F6829-B94B-48F6-B83A-3ED46F2960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8A7978-BC37-4D08-9D8B-879C86FF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February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519AD6-856F-4463-8A04-0122BF882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0724" y="1340768"/>
            <a:ext cx="5197924" cy="302433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D390347-9C6F-4002-A8B0-959B0901BCA4}"/>
              </a:ext>
            </a:extLst>
          </p:cNvPr>
          <p:cNvSpPr/>
          <p:nvPr/>
        </p:nvSpPr>
        <p:spPr bwMode="auto">
          <a:xfrm>
            <a:off x="10416481" y="1353226"/>
            <a:ext cx="288032" cy="3011877"/>
          </a:xfrm>
          <a:prstGeom prst="rect">
            <a:avLst/>
          </a:prstGeom>
          <a:solidFill>
            <a:srgbClr val="00B8FF">
              <a:alpha val="3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N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78756731-BD0F-4CA3-8229-443C8FB6C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12967"/>
              </p:ext>
            </p:extLst>
          </p:nvPr>
        </p:nvGraphicFramePr>
        <p:xfrm>
          <a:off x="6784530" y="4428490"/>
          <a:ext cx="4928094" cy="19877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2698">
                  <a:extLst>
                    <a:ext uri="{9D8B030D-6E8A-4147-A177-3AD203B41FA5}">
                      <a16:colId xmlns:a16="http://schemas.microsoft.com/office/drawing/2014/main" val="904378858"/>
                    </a:ext>
                  </a:extLst>
                </a:gridCol>
                <a:gridCol w="1642698">
                  <a:extLst>
                    <a:ext uri="{9D8B030D-6E8A-4147-A177-3AD203B41FA5}">
                      <a16:colId xmlns:a16="http://schemas.microsoft.com/office/drawing/2014/main" val="2409286552"/>
                    </a:ext>
                  </a:extLst>
                </a:gridCol>
                <a:gridCol w="1642698">
                  <a:extLst>
                    <a:ext uri="{9D8B030D-6E8A-4147-A177-3AD203B41FA5}">
                      <a16:colId xmlns:a16="http://schemas.microsoft.com/office/drawing/2014/main" val="2364205016"/>
                    </a:ext>
                  </a:extLst>
                </a:gridCol>
              </a:tblGrid>
              <a:tr h="419015">
                <a:tc>
                  <a:txBody>
                    <a:bodyPr/>
                    <a:lstStyle/>
                    <a:p>
                      <a:r>
                        <a:rPr lang="en-GB" sz="1100" baseline="0" dirty="0"/>
                        <a:t>Modulation and rate</a:t>
                      </a:r>
                      <a:endParaRPr lang="en-NL" sz="11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aseline="0" dirty="0"/>
                        <a:t>OFDM PHY RF </a:t>
                      </a:r>
                      <a:br>
                        <a:rPr lang="en-GB" sz="1100" baseline="0" dirty="0"/>
                      </a:br>
                      <a:r>
                        <a:rPr lang="en-GB" sz="1100" baseline="0" dirty="0"/>
                        <a:t>min. </a:t>
                      </a:r>
                      <a:r>
                        <a:rPr lang="en-GB" sz="1100" baseline="0" dirty="0" err="1"/>
                        <a:t>rx</a:t>
                      </a:r>
                      <a:r>
                        <a:rPr lang="en-GB" sz="1100" baseline="0" dirty="0"/>
                        <a:t> sensitivity</a:t>
                      </a:r>
                      <a:endParaRPr lang="en-NL" sz="11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aseline="0" dirty="0"/>
                        <a:t>Low frequency port</a:t>
                      </a:r>
                      <a:br>
                        <a:rPr lang="en-GB" sz="1100" baseline="0" dirty="0"/>
                      </a:br>
                      <a:r>
                        <a:rPr lang="en-GB" sz="1100" baseline="0" dirty="0"/>
                        <a:t>min. </a:t>
                      </a:r>
                      <a:r>
                        <a:rPr lang="en-GB" sz="1100" baseline="0" dirty="0" err="1"/>
                        <a:t>rx</a:t>
                      </a:r>
                      <a:r>
                        <a:rPr lang="en-GB" sz="1100" baseline="0" dirty="0"/>
                        <a:t> sensitivity</a:t>
                      </a:r>
                      <a:endParaRPr lang="en-NL" sz="11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149485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BPSK 1/2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>
                          <a:solidFill>
                            <a:srgbClr val="000000"/>
                          </a:solidFill>
                          <a:effectLst/>
                        </a:rPr>
                        <a:t>-82</a:t>
                      </a:r>
                      <a:endParaRPr lang="en-NL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531888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BPSK 3/4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-81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34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1125366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QPSK 1/2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-79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32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7412932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QPSK 3/4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-77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3127372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16-QAM 1/2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-74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7407955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16-QAM 3/4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-70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23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8776815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 QAM 2/3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>
                          <a:solidFill>
                            <a:srgbClr val="000000"/>
                          </a:solidFill>
                          <a:effectLst/>
                        </a:rPr>
                        <a:t>-66</a:t>
                      </a:r>
                      <a:endParaRPr lang="en-NL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19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135633"/>
                  </a:ext>
                </a:extLst>
              </a:tr>
              <a:tr h="1951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 QAM 3/4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-65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L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</a:t>
                      </a:r>
                      <a:r>
                        <a:rPr lang="en-GB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NL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1553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055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2E69A-EEE2-4C68-AD6E-6E357EB5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 A1: High frequency port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8B0F8-2AC8-4DCC-85B0-073DC0FF4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988840"/>
            <a:ext cx="6333727" cy="4113213"/>
          </a:xfrm>
        </p:spPr>
        <p:txBody>
          <a:bodyPr/>
          <a:lstStyle/>
          <a:p>
            <a:r>
              <a:rPr lang="en-US" sz="1600" dirty="0"/>
              <a:t>The 2.4 GHz or 5 GHz (or 6 GHz) output of an up-conversion mixer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Available on-chip in up-conversion implementations;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Consistent with RF antenna port specs;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Use the same levels already specified in radio specs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Can use existing test specs and tools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Requires up-conversion architecture;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Port not present in future direct conversion implementations;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Levels at output of up-conversion mixer likely to be significantly higher (e.g., -18 dBm) than existing specs require (e.g., -65 dBm for 64-QAM 3/4)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Higher than receiver maximum input level of -</a:t>
            </a:r>
            <a:r>
              <a:rPr lang="en-US" sz="1200"/>
              <a:t>30 dBm specified </a:t>
            </a:r>
            <a:r>
              <a:rPr lang="en-US" sz="1200" dirty="0"/>
              <a:t>in 802.11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Side-effect of levels required for up-conversion mixer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&gt;40 dB attenuator needed for consistency with input ports of 802.11 chip</a:t>
            </a:r>
          </a:p>
          <a:p>
            <a:endParaRPr lang="en-NL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DC0C5-A12B-4628-90A0-3376316A33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95861-8775-4E3E-9A89-08FD5D61DB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2C72C1-4758-4018-9CA2-E76B6015B0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February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A27ED0-7EAD-419C-8B01-173CAFE27A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783" y="1406922"/>
            <a:ext cx="5290865" cy="2958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67BAAB9-6900-4065-A81C-269938904E31}"/>
              </a:ext>
            </a:extLst>
          </p:cNvPr>
          <p:cNvSpPr/>
          <p:nvPr/>
        </p:nvSpPr>
        <p:spPr bwMode="auto">
          <a:xfrm>
            <a:off x="10128448" y="1406922"/>
            <a:ext cx="297554" cy="2949637"/>
          </a:xfrm>
          <a:prstGeom prst="rect">
            <a:avLst/>
          </a:prstGeom>
          <a:solidFill>
            <a:srgbClr val="00B8FF">
              <a:alpha val="3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N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994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ADBF9-366B-4704-9006-89BAB08D8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Point A2: I&amp;Q baseband port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7BEC1-2406-4A12-ABE2-31859AA7A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 true baseband interface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Always present;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Available on-chip on some multi-antenna chipsets	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 specified in 802.11 for any PHY;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 always accessible;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Physical implementation may be analogue or digital;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Uncertain availability of test specs and test tools</a:t>
            </a:r>
            <a:endParaRPr lang="en-NL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06E1A-270E-4678-BFAC-C31814E8CF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D4340-D705-453C-B52D-296F339D0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A6F53-B2A3-452B-BDC5-C052529942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February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CCE1B2-3EF6-4470-9516-570FA6C7F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685" y="1436166"/>
            <a:ext cx="5033963" cy="292893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B5FB1DD-1FD0-4C39-8449-FC61319D5E1D}"/>
              </a:ext>
            </a:extLst>
          </p:cNvPr>
          <p:cNvSpPr/>
          <p:nvPr/>
        </p:nvSpPr>
        <p:spPr bwMode="auto">
          <a:xfrm>
            <a:off x="8544272" y="1436166"/>
            <a:ext cx="191686" cy="2949637"/>
          </a:xfrm>
          <a:prstGeom prst="rect">
            <a:avLst/>
          </a:prstGeom>
          <a:solidFill>
            <a:srgbClr val="00B8FF">
              <a:alpha val="3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N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0927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8A23-196D-4071-97CE-C33155156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2422D-BCEC-4E62-85E4-2517376B3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For this discussion, we exclude the optical and I&amp;Q ports and focus 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low frequency 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easiest to specify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But the ‘classic’ receiver sensitivity values don’t match what comes out of the TIA so we need to agree new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 chips will implement it in the short term, which implies testing will be difficult.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high frequency port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Will be used in the first implementations but has to remain optional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Also has problems with matching the output levels of the up-conversion mixer so we need to consider new values or (implicitly) require attenuation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Potentially more (e.g., LO frequencies) also needs to be specified here</a:t>
            </a:r>
          </a:p>
          <a:p>
            <a:pPr marL="0" indent="0"/>
            <a:r>
              <a:rPr lang="en-US" sz="1600" dirty="0"/>
              <a:t>Neither port is perfect</a:t>
            </a:r>
          </a:p>
          <a:p>
            <a:pPr marL="0" indent="0"/>
            <a:r>
              <a:rPr lang="en-US" sz="1600" dirty="0"/>
              <a:t>A possible specification approach for discussion: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Specify low frequency port as preferred and define appropriate dBm levels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Allow high frequency port as alternative and define additional requirements (LO frequencies, etc.) as necessary</a:t>
            </a:r>
          </a:p>
          <a:p>
            <a:endParaRPr lang="en-NL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46F8D6-369E-4523-B549-9BCA4C8274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6D372-B2C0-4316-8989-DFF529CCB6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 Davies,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822318-F293-42BA-BF35-4DCB44FBBD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53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41FC1-46E7-481B-A875-C6006395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you!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11FB7-FD6E-4593-82BB-407D376F2F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803C5-359F-45C9-B52B-998A340E2C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NL"/>
              <a:t>February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85D27-8E37-4B72-A38E-6E1131426A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 Davies, Signify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86071-CD2F-4368-9D68-BAF32131E6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49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20210223 Electrical reference points for 11bb</Template>
  <TotalTime>1421</TotalTime>
  <Words>956</Words>
  <Application>Microsoft Office PowerPoint</Application>
  <PresentationFormat>Widescreen</PresentationFormat>
  <Paragraphs>168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Microsoft Word 97 - 2003 Document</vt:lpstr>
      <vt:lpstr>Electrical reference points for 11bb</vt:lpstr>
      <vt:lpstr>Abstract</vt:lpstr>
      <vt:lpstr>Background</vt:lpstr>
      <vt:lpstr>Electrical reference points</vt:lpstr>
      <vt:lpstr>Point A: Low frequency port</vt:lpstr>
      <vt:lpstr>Point A1: High frequency port</vt:lpstr>
      <vt:lpstr>Point A2: I&amp;Q baseband port</vt:lpstr>
      <vt:lpstr>Summary</vt:lpstr>
      <vt:lpstr>Thank you!</vt:lpstr>
    </vt:vector>
  </TitlesOfParts>
  <Company>Signify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Reference Points for 11bb</dc:title>
  <dc:creator>Rob Davies</dc:creator>
  <cp:lastModifiedBy>Rob Davies</cp:lastModifiedBy>
  <cp:revision>8</cp:revision>
  <cp:lastPrinted>1601-01-01T00:00:00Z</cp:lastPrinted>
  <dcterms:created xsi:type="dcterms:W3CDTF">2021-02-23T16:46:44Z</dcterms:created>
  <dcterms:modified xsi:type="dcterms:W3CDTF">2021-02-26T11:18:26Z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b027a58-0b8b-4b38-933d-36c79ab5a9a6_Enabled">
    <vt:lpwstr>True</vt:lpwstr>
  </property>
  <property fmtid="{D5CDD505-2E9C-101B-9397-08002B2CF9AE}" pid="3" name="MSIP_Label_cb027a58-0b8b-4b38-933d-36c79ab5a9a6_SiteId">
    <vt:lpwstr>75b2f54b-feff-400d-8e0b-67102edb9a23</vt:lpwstr>
  </property>
  <property fmtid="{D5CDD505-2E9C-101B-9397-08002B2CF9AE}" pid="4" name="MSIP_Label_cb027a58-0b8b-4b38-933d-36c79ab5a9a6_Owner">
    <vt:lpwstr>rob.j.davies@signify.com</vt:lpwstr>
  </property>
  <property fmtid="{D5CDD505-2E9C-101B-9397-08002B2CF9AE}" pid="5" name="MSIP_Label_cb027a58-0b8b-4b38-933d-36c79ab5a9a6_SetDate">
    <vt:lpwstr>2021-02-26T10:16:17.6274786Z</vt:lpwstr>
  </property>
  <property fmtid="{D5CDD505-2E9C-101B-9397-08002B2CF9AE}" pid="6" name="MSIP_Label_cb027a58-0b8b-4b38-933d-36c79ab5a9a6_Name">
    <vt:lpwstr>Unclassified</vt:lpwstr>
  </property>
  <property fmtid="{D5CDD505-2E9C-101B-9397-08002B2CF9AE}" pid="7" name="MSIP_Label_cb027a58-0b8b-4b38-933d-36c79ab5a9a6_Application">
    <vt:lpwstr>Microsoft Azure Information Protection</vt:lpwstr>
  </property>
  <property fmtid="{D5CDD505-2E9C-101B-9397-08002B2CF9AE}" pid="8" name="MSIP_Label_cb027a58-0b8b-4b38-933d-36c79ab5a9a6_ActionId">
    <vt:lpwstr>4d3717e2-09c6-4e06-a9ef-45b562a0cf6f</vt:lpwstr>
  </property>
  <property fmtid="{D5CDD505-2E9C-101B-9397-08002B2CF9AE}" pid="9" name="MSIP_Label_cb027a58-0b8b-4b38-933d-36c79ab5a9a6_Extended_MSFT_Method">
    <vt:lpwstr>Manual</vt:lpwstr>
  </property>
  <property fmtid="{D5CDD505-2E9C-101B-9397-08002B2CF9AE}" pid="10" name="Sensitivity">
    <vt:lpwstr>Unclassified</vt:lpwstr>
  </property>
</Properties>
</file>