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45" r:id="rId18"/>
    <p:sldId id="351" r:id="rId19"/>
    <p:sldId id="346" r:id="rId20"/>
    <p:sldId id="347" r:id="rId21"/>
    <p:sldId id="344" r:id="rId22"/>
    <p:sldId id="333" r:id="rId23"/>
    <p:sldId id="322" r:id="rId24"/>
    <p:sldId id="320" r:id="rId25"/>
    <p:sldId id="327" r:id="rId26"/>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802.11-21/0313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February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802.11-21/0313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February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802.11-21/0313</a:t>
            </a:r>
            <a:endParaRPr lang="en-US"/>
          </a:p>
        </p:txBody>
      </p:sp>
      <p:sp>
        <p:nvSpPr>
          <p:cNvPr id="5" name="Rectangle 3"/>
          <p:cNvSpPr>
            <a:spLocks noGrp="1" noChangeArrowheads="1"/>
          </p:cNvSpPr>
          <p:nvPr>
            <p:ph type="dt"/>
          </p:nvPr>
        </p:nvSpPr>
        <p:spPr>
          <a:ln/>
        </p:spPr>
        <p:txBody>
          <a:bodyPr/>
          <a:lstStyle/>
          <a:p>
            <a:r>
              <a:rPr lang="en-GB"/>
              <a:t>February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802.11-21/0313</a:t>
            </a:r>
            <a:endParaRPr lang="en-US"/>
          </a:p>
        </p:txBody>
      </p:sp>
      <p:sp>
        <p:nvSpPr>
          <p:cNvPr id="5" name="Rectangle 3"/>
          <p:cNvSpPr>
            <a:spLocks noGrp="1" noChangeArrowheads="1"/>
          </p:cNvSpPr>
          <p:nvPr>
            <p:ph type="dt"/>
          </p:nvPr>
        </p:nvSpPr>
        <p:spPr>
          <a:ln/>
        </p:spPr>
        <p:txBody>
          <a:bodyPr/>
          <a:lstStyle/>
          <a:p>
            <a:r>
              <a:rPr lang="en-GB"/>
              <a:t>February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February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February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February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February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February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February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802.11-21/0313r1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February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February 23,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2021-02-23</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301"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2018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February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February 23,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February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23</a:t>
            </a:fld>
            <a:endParaRPr lang="en-GB"/>
          </a:p>
        </p:txBody>
      </p:sp>
    </p:spTree>
    <p:extLst>
      <p:ext uri="{BB962C8B-B14F-4D97-AF65-F5344CB8AC3E}">
        <p14:creationId xmlns:p14="http://schemas.microsoft.com/office/powerpoint/2010/main" val="34387422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350" dirty="0"/>
              <a:t>IEEE 802.1bc Enhanced Broadcast Services Telco </a:t>
            </a:r>
            <a:br>
              <a:rPr lang="en-GB" sz="450" dirty="0"/>
            </a:br>
            <a:endParaRPr lang="en-GB" sz="450" dirty="0"/>
          </a:p>
          <a:p>
            <a:r>
              <a:rPr lang="en-GB" sz="1050" dirty="0"/>
              <a:t>Join the </a:t>
            </a:r>
            <a:r>
              <a:rPr lang="en-GB" sz="1050" dirty="0" err="1"/>
              <a:t>Webex</a:t>
            </a:r>
            <a:r>
              <a:rPr lang="en-GB" sz="1050" dirty="0"/>
              <a:t> meeting here:</a:t>
            </a:r>
          </a:p>
          <a:p>
            <a:r>
              <a:rPr lang="en-GB" sz="1050" dirty="0"/>
              <a:t>https://</a:t>
            </a:r>
            <a:r>
              <a:rPr lang="en-GB" sz="1050" dirty="0" err="1"/>
              <a:t>ieeesa.webex.com</a:t>
            </a:r>
            <a:r>
              <a:rPr lang="en-GB" sz="1050" dirty="0"/>
              <a:t>/</a:t>
            </a:r>
            <a:r>
              <a:rPr lang="en-GB" sz="1050" dirty="0" err="1"/>
              <a:t>ieeesa</a:t>
            </a:r>
            <a:r>
              <a:rPr lang="en-GB" sz="1050" dirty="0"/>
              <a:t>/</a:t>
            </a:r>
            <a:r>
              <a:rPr lang="en-GB" sz="1050" dirty="0" err="1"/>
              <a:t>j.php?MTID</a:t>
            </a:r>
            <a:r>
              <a:rPr lang="en-GB" sz="1050" dirty="0"/>
              <a:t>=m7d390514bd32792aa721ef7d90cf5545</a:t>
            </a:r>
          </a:p>
          <a:p>
            <a:endParaRPr lang="en-GB" sz="1050" dirty="0"/>
          </a:p>
          <a:p>
            <a:r>
              <a:rPr lang="en-GB" sz="1050" dirty="0"/>
              <a:t>Meeting number: 179 830 4208</a:t>
            </a:r>
          </a:p>
          <a:p>
            <a:r>
              <a:rPr lang="en-GB" sz="1050" dirty="0"/>
              <a:t>Meeting password: wireless (94735377 from phones and video systems)</a:t>
            </a:r>
          </a:p>
          <a:p>
            <a:endParaRPr lang="en-GB" sz="105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dirty="0"/>
              <a:t>Motions</a:t>
            </a:r>
          </a:p>
          <a:p>
            <a:pPr>
              <a:buFont typeface="Arial" panose="020B0604020202020204" pitchFamily="34" charset="0"/>
              <a:buChar char="•"/>
            </a:pPr>
            <a:r>
              <a:rPr lang="en-US" sz="1200" dirty="0">
                <a:highlight>
                  <a:srgbClr val="FFFF00"/>
                </a:highlight>
              </a:rPr>
              <a:t>Straw Polls </a:t>
            </a:r>
          </a:p>
          <a:p>
            <a:pPr>
              <a:buFont typeface="Arial" panose="020B0604020202020204" pitchFamily="34" charset="0"/>
              <a:buChar char="•"/>
            </a:pPr>
            <a:r>
              <a:rPr lang="en-US" sz="1200" strike="sngStrike" dirty="0"/>
              <a:t>Editor’s report </a:t>
            </a:r>
          </a:p>
          <a:p>
            <a:pPr>
              <a:buFont typeface="Arial" panose="020B0604020202020204" pitchFamily="34" charset="0"/>
              <a:buChar char="•"/>
            </a:pPr>
            <a:r>
              <a:rPr lang="en-US" sz="1200" dirty="0"/>
              <a:t>Submissions (see next slide)</a:t>
            </a:r>
          </a:p>
          <a:p>
            <a:pPr>
              <a:buFont typeface="Arial" panose="020B0604020202020204" pitchFamily="34" charset="0"/>
              <a:buChar char="•"/>
            </a:pPr>
            <a:r>
              <a:rPr lang="en-US" sz="1200" strike="sngStrike" dirty="0"/>
              <a:t>Telco Schedule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February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February 2021</a:t>
            </a:r>
            <a:endParaRPr lang="en-GB" dirty="0"/>
          </a:p>
        </p:txBody>
      </p:sp>
      <p:graphicFrame>
        <p:nvGraphicFramePr>
          <p:cNvPr id="7" name="Table 6">
            <a:extLst>
              <a:ext uri="{FF2B5EF4-FFF2-40B4-BE49-F238E27FC236}">
                <a16:creationId xmlns:a16="http://schemas.microsoft.com/office/drawing/2014/main" id="{DBEBA8EA-271F-D449-9E05-BD4CD00DCA91}"/>
              </a:ext>
            </a:extLst>
          </p:cNvPr>
          <p:cNvGraphicFramePr>
            <a:graphicFrameLocks noGrp="1"/>
          </p:cNvGraphicFramePr>
          <p:nvPr>
            <p:extLst>
              <p:ext uri="{D42A27DB-BD31-4B8C-83A1-F6EECF244321}">
                <p14:modId xmlns:p14="http://schemas.microsoft.com/office/powerpoint/2010/main" val="1890930706"/>
              </p:ext>
            </p:extLst>
          </p:nvPr>
        </p:nvGraphicFramePr>
        <p:xfrm>
          <a:off x="1181100" y="1275606"/>
          <a:ext cx="6781800" cy="1882775"/>
        </p:xfrm>
        <a:graphic>
          <a:graphicData uri="http://schemas.openxmlformats.org/drawingml/2006/table">
            <a:tbl>
              <a:tblPr>
                <a:tableStyleId>{5C22544A-7EE6-4342-B048-85BDC9FD1C3A}</a:tableStyleId>
              </a:tblPr>
              <a:tblGrid>
                <a:gridCol w="812800">
                  <a:extLst>
                    <a:ext uri="{9D8B030D-6E8A-4147-A177-3AD203B41FA5}">
                      <a16:colId xmlns:a16="http://schemas.microsoft.com/office/drawing/2014/main" val="943168120"/>
                    </a:ext>
                  </a:extLst>
                </a:gridCol>
                <a:gridCol w="431800">
                  <a:extLst>
                    <a:ext uri="{9D8B030D-6E8A-4147-A177-3AD203B41FA5}">
                      <a16:colId xmlns:a16="http://schemas.microsoft.com/office/drawing/2014/main" val="2366976006"/>
                    </a:ext>
                  </a:extLst>
                </a:gridCol>
                <a:gridCol w="431800">
                  <a:extLst>
                    <a:ext uri="{9D8B030D-6E8A-4147-A177-3AD203B41FA5}">
                      <a16:colId xmlns:a16="http://schemas.microsoft.com/office/drawing/2014/main" val="809789522"/>
                    </a:ext>
                  </a:extLst>
                </a:gridCol>
                <a:gridCol w="431800">
                  <a:extLst>
                    <a:ext uri="{9D8B030D-6E8A-4147-A177-3AD203B41FA5}">
                      <a16:colId xmlns:a16="http://schemas.microsoft.com/office/drawing/2014/main" val="485797146"/>
                    </a:ext>
                  </a:extLst>
                </a:gridCol>
                <a:gridCol w="2336800">
                  <a:extLst>
                    <a:ext uri="{9D8B030D-6E8A-4147-A177-3AD203B41FA5}">
                      <a16:colId xmlns:a16="http://schemas.microsoft.com/office/drawing/2014/main" val="3638185397"/>
                    </a:ext>
                  </a:extLst>
                </a:gridCol>
                <a:gridCol w="2336800">
                  <a:extLst>
                    <a:ext uri="{9D8B030D-6E8A-4147-A177-3AD203B41FA5}">
                      <a16:colId xmlns:a16="http://schemas.microsoft.com/office/drawing/2014/main" val="2221240199"/>
                    </a:ext>
                  </a:extLst>
                </a:gridCol>
              </a:tblGrid>
              <a:tr h="355600">
                <a:tc>
                  <a:txBody>
                    <a:bodyPr/>
                    <a:lstStyle/>
                    <a:p>
                      <a:pPr algn="l" fontAlgn="t"/>
                      <a:r>
                        <a:rPr lang="en-GB" sz="1000" u="none" strike="noStrike">
                          <a:effectLst/>
                        </a:rPr>
                        <a:t>Discussion Order</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Year</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DCN</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Rev</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Title</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Author (Affiliation)</a:t>
                      </a:r>
                      <a:endParaRPr lang="en-GB" sz="10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2112216934"/>
                  </a:ext>
                </a:extLst>
              </a:tr>
              <a:tr h="177800">
                <a:tc>
                  <a:txBody>
                    <a:bodyPr/>
                    <a:lstStyle/>
                    <a:p>
                      <a:pPr algn="l" fontAlgn="t"/>
                      <a:r>
                        <a:rPr lang="en-GB" sz="1000" u="none" strike="sngStrike" dirty="0">
                          <a:effectLst/>
                        </a:rPr>
                        <a:t>10</a:t>
                      </a:r>
                      <a:endParaRPr lang="en-GB" sz="1000" b="0" i="0" u="none" strike="sngStrike" dirty="0">
                        <a:effectLst/>
                        <a:latin typeface="Arial" panose="020B0604020202020204" pitchFamily="34" charset="0"/>
                      </a:endParaRPr>
                    </a:p>
                  </a:txBody>
                  <a:tcPr marL="9525" marR="9525" marT="9525" marB="0"/>
                </a:tc>
                <a:tc>
                  <a:txBody>
                    <a:bodyPr/>
                    <a:lstStyle/>
                    <a:p>
                      <a:pPr algn="l" fontAlgn="t"/>
                      <a:r>
                        <a:rPr lang="en-GB" sz="1000" u="none" strike="sngStrike" dirty="0">
                          <a:effectLst/>
                        </a:rPr>
                        <a:t>2021</a:t>
                      </a:r>
                      <a:endParaRPr lang="en-GB" sz="1000" b="0" i="0" u="none" strike="sngStrike" dirty="0">
                        <a:effectLst/>
                        <a:latin typeface="Arial" panose="020B0604020202020204" pitchFamily="34" charset="0"/>
                      </a:endParaRPr>
                    </a:p>
                  </a:txBody>
                  <a:tcPr marL="9525" marR="9525" marT="9525" marB="0"/>
                </a:tc>
                <a:tc>
                  <a:txBody>
                    <a:bodyPr/>
                    <a:lstStyle/>
                    <a:p>
                      <a:pPr algn="l" fontAlgn="t"/>
                      <a:r>
                        <a:rPr lang="en-GB" sz="1000" u="none" strike="sngStrike" dirty="0">
                          <a:effectLst/>
                        </a:rPr>
                        <a:t>84</a:t>
                      </a:r>
                      <a:endParaRPr lang="en-GB" sz="1000" b="0" i="0" u="none" strike="sngStrike" dirty="0">
                        <a:effectLst/>
                        <a:latin typeface="Arial" panose="020B0604020202020204" pitchFamily="34" charset="0"/>
                      </a:endParaRPr>
                    </a:p>
                  </a:txBody>
                  <a:tcPr marL="9525" marR="9525" marT="9525" marB="0"/>
                </a:tc>
                <a:tc>
                  <a:txBody>
                    <a:bodyPr/>
                    <a:lstStyle/>
                    <a:p>
                      <a:pPr algn="l" fontAlgn="t"/>
                      <a:r>
                        <a:rPr lang="en-GB" sz="1000" u="none" strike="sngStrike" dirty="0">
                          <a:effectLst/>
                        </a:rPr>
                        <a:t>3</a:t>
                      </a:r>
                      <a:endParaRPr lang="en-GB" sz="1000" b="0" i="0" u="none" strike="sngStrike" dirty="0">
                        <a:effectLst/>
                        <a:latin typeface="Arial" panose="020B0604020202020204" pitchFamily="34" charset="0"/>
                      </a:endParaRPr>
                    </a:p>
                  </a:txBody>
                  <a:tcPr marL="9525" marR="9525" marT="9525" marB="0"/>
                </a:tc>
                <a:tc>
                  <a:txBody>
                    <a:bodyPr/>
                    <a:lstStyle/>
                    <a:p>
                      <a:pPr algn="l" fontAlgn="t"/>
                      <a:r>
                        <a:rPr lang="en-GB" sz="1000" u="none" strike="sngStrike" dirty="0">
                          <a:effectLst/>
                        </a:rPr>
                        <a:t>Resolutions for Clause 9.6.7.101</a:t>
                      </a:r>
                      <a:endParaRPr lang="en-GB" sz="1000" b="0" i="0" u="none" strike="sngStrike" dirty="0">
                        <a:effectLst/>
                        <a:latin typeface="Arial" panose="020B0604020202020204" pitchFamily="34" charset="0"/>
                      </a:endParaRPr>
                    </a:p>
                  </a:txBody>
                  <a:tcPr marL="9525" marR="9525" marT="9525" marB="0"/>
                </a:tc>
                <a:tc>
                  <a:txBody>
                    <a:bodyPr/>
                    <a:lstStyle/>
                    <a:p>
                      <a:pPr algn="l" fontAlgn="t"/>
                      <a:r>
                        <a:rPr lang="en-GB" sz="1000" u="none" strike="sngStrike" dirty="0">
                          <a:effectLst/>
                        </a:rPr>
                        <a:t>Hitoshi Morioka (</a:t>
                      </a:r>
                      <a:r>
                        <a:rPr lang="en-GB" sz="1000" u="none" strike="sngStrike" dirty="0" err="1">
                          <a:effectLst/>
                        </a:rPr>
                        <a:t>Koden</a:t>
                      </a:r>
                      <a:r>
                        <a:rPr lang="en-GB" sz="1000" u="none" strike="sngStrike" dirty="0">
                          <a:effectLst/>
                        </a:rPr>
                        <a:t> TI)</a:t>
                      </a:r>
                      <a:endParaRPr lang="en-GB" sz="1000" b="0" i="0" u="none" strike="sngStrike" dirty="0">
                        <a:effectLst/>
                        <a:latin typeface="Arial" panose="020B0604020202020204" pitchFamily="34" charset="0"/>
                      </a:endParaRPr>
                    </a:p>
                  </a:txBody>
                  <a:tcPr marL="9525" marR="9525" marT="9525" marB="0"/>
                </a:tc>
                <a:extLst>
                  <a:ext uri="{0D108BD9-81ED-4DB2-BD59-A6C34878D82A}">
                    <a16:rowId xmlns:a16="http://schemas.microsoft.com/office/drawing/2014/main" val="2956845560"/>
                  </a:ext>
                </a:extLst>
              </a:tr>
              <a:tr h="355600">
                <a:tc>
                  <a:txBody>
                    <a:bodyPr/>
                    <a:lstStyle/>
                    <a:p>
                      <a:pPr algn="l" fontAlgn="t"/>
                      <a:r>
                        <a:rPr lang="en-GB" sz="1000" u="none" strike="noStrike">
                          <a:effectLst/>
                        </a:rPr>
                        <a:t>40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86</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b="0" i="0" u="none" strike="noStrike" dirty="0">
                          <a:effectLst/>
                          <a:latin typeface="Arial" panose="020B0604020202020204" pitchFamily="34" charset="0"/>
                        </a:rPr>
                        <a:t>1</a:t>
                      </a:r>
                    </a:p>
                  </a:txBody>
                  <a:tcPr marL="9525" marR="9525" marT="9525" marB="0"/>
                </a:tc>
                <a:tc>
                  <a:txBody>
                    <a:bodyPr/>
                    <a:lstStyle/>
                    <a:p>
                      <a:pPr algn="l" fontAlgn="t"/>
                      <a:r>
                        <a:rPr lang="en-GB" sz="1000" u="none" strike="noStrike">
                          <a:effectLst/>
                        </a:rPr>
                        <a:t>proposed-comment-resolution-document-for-lb252</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dirty="0">
                          <a:effectLst/>
                        </a:rPr>
                        <a:t>Stephen McCann (Huawei)</a:t>
                      </a:r>
                      <a:endParaRPr lang="en-GB" sz="1000" b="0" i="0" u="none" strike="noStrike" dirty="0">
                        <a:effectLst/>
                        <a:latin typeface="Arial" panose="020B0604020202020204" pitchFamily="34" charset="0"/>
                      </a:endParaRPr>
                    </a:p>
                  </a:txBody>
                  <a:tcPr marL="9525" marR="9525" marT="9525" marB="0"/>
                </a:tc>
                <a:extLst>
                  <a:ext uri="{0D108BD9-81ED-4DB2-BD59-A6C34878D82A}">
                    <a16:rowId xmlns:a16="http://schemas.microsoft.com/office/drawing/2014/main" val="2239620986"/>
                  </a:ext>
                </a:extLst>
              </a:tr>
              <a:tr h="177800">
                <a:tc>
                  <a:txBody>
                    <a:bodyPr/>
                    <a:lstStyle/>
                    <a:p>
                      <a:pPr algn="l" fontAlgn="t"/>
                      <a:r>
                        <a:rPr lang="en-GB" sz="1000" u="none" strike="noStrike">
                          <a:effectLst/>
                        </a:rPr>
                        <a:t>41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85</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b="0" i="0" u="none" strike="noStrike" dirty="0">
                          <a:effectLst/>
                          <a:latin typeface="Arial" panose="020B0604020202020204" pitchFamily="34" charset="0"/>
                        </a:rPr>
                        <a:t>4</a:t>
                      </a:r>
                    </a:p>
                  </a:txBody>
                  <a:tcPr marL="9525" marR="9525" marT="9525" marB="0"/>
                </a:tc>
                <a:tc>
                  <a:txBody>
                    <a:bodyPr/>
                    <a:lstStyle/>
                    <a:p>
                      <a:pPr algn="l" fontAlgn="t"/>
                      <a:r>
                        <a:rPr lang="en-GB" sz="1000" u="none" strike="noStrike" dirty="0">
                          <a:effectLst/>
                        </a:rPr>
                        <a:t>comment-resolutions-for-lb252</a:t>
                      </a:r>
                      <a:endParaRPr lang="en-GB" sz="1000" b="0" i="0" u="none" strike="noStrike" dirty="0">
                        <a:effectLst/>
                        <a:latin typeface="Arial" panose="020B0604020202020204" pitchFamily="34" charset="0"/>
                      </a:endParaRPr>
                    </a:p>
                  </a:txBody>
                  <a:tcPr marL="9525" marR="9525" marT="9525" marB="0"/>
                </a:tc>
                <a:tc>
                  <a:txBody>
                    <a:bodyPr/>
                    <a:lstStyle/>
                    <a:p>
                      <a:pPr algn="l" fontAlgn="t"/>
                      <a:r>
                        <a:rPr lang="en-GB" sz="1000" u="none" strike="noStrike" dirty="0">
                          <a:effectLst/>
                        </a:rPr>
                        <a:t>Stephen McCann (Huawei)</a:t>
                      </a:r>
                      <a:endParaRPr lang="en-GB" sz="1000" b="0" i="0" u="none" strike="noStrike" dirty="0">
                        <a:effectLst/>
                        <a:latin typeface="Arial" panose="020B0604020202020204" pitchFamily="34" charset="0"/>
                      </a:endParaRPr>
                    </a:p>
                  </a:txBody>
                  <a:tcPr marL="9525" marR="9525" marT="9525" marB="0"/>
                </a:tc>
                <a:extLst>
                  <a:ext uri="{0D108BD9-81ED-4DB2-BD59-A6C34878D82A}">
                    <a16:rowId xmlns:a16="http://schemas.microsoft.com/office/drawing/2014/main" val="4086057385"/>
                  </a:ext>
                </a:extLst>
              </a:tr>
              <a:tr h="177800">
                <a:tc>
                  <a:txBody>
                    <a:bodyPr/>
                    <a:lstStyle/>
                    <a:p>
                      <a:pPr algn="l" fontAlgn="t"/>
                      <a:r>
                        <a:rPr lang="en-GB" sz="1000" b="0" i="0" u="none" strike="noStrike" dirty="0">
                          <a:effectLst/>
                          <a:latin typeface="Arial" panose="020B0604020202020204" pitchFamily="34" charset="0"/>
                        </a:rPr>
                        <a:t>30</a:t>
                      </a:r>
                    </a:p>
                  </a:txBody>
                  <a:tcPr marL="9525" marR="9525" marT="9525" marB="0"/>
                </a:tc>
                <a:tc>
                  <a:txBody>
                    <a:bodyPr/>
                    <a:lstStyle/>
                    <a:p>
                      <a:pPr algn="l" fontAlgn="t"/>
                      <a:r>
                        <a:rPr lang="en-GB" sz="1000" b="0" i="0" u="none" strike="noStrike" dirty="0">
                          <a:effectLst/>
                          <a:latin typeface="Arial" panose="020B0604020202020204" pitchFamily="34" charset="0"/>
                        </a:rPr>
                        <a:t>2021</a:t>
                      </a:r>
                    </a:p>
                  </a:txBody>
                  <a:tcPr marL="9525" marR="9525" marT="9525" marB="0"/>
                </a:tc>
                <a:tc>
                  <a:txBody>
                    <a:bodyPr/>
                    <a:lstStyle/>
                    <a:p>
                      <a:pPr algn="l" fontAlgn="t"/>
                      <a:r>
                        <a:rPr lang="en-GB" sz="1000" b="0" i="0" u="none" strike="noStrike" dirty="0">
                          <a:effectLst/>
                          <a:latin typeface="Arial" panose="020B0604020202020204" pitchFamily="34" charset="0"/>
                        </a:rPr>
                        <a:t>176</a:t>
                      </a:r>
                    </a:p>
                  </a:txBody>
                  <a:tcPr marL="9525" marR="9525" marT="9525" marB="0"/>
                </a:tc>
                <a:tc>
                  <a:txBody>
                    <a:bodyPr/>
                    <a:lstStyle/>
                    <a:p>
                      <a:pPr algn="l" fontAlgn="t"/>
                      <a:r>
                        <a:rPr lang="en-GB" sz="1000" b="0" i="0" u="none" strike="noStrike" dirty="0">
                          <a:effectLst/>
                          <a:latin typeface="Arial" panose="020B0604020202020204" pitchFamily="34" charset="0"/>
                        </a:rPr>
                        <a:t>1</a:t>
                      </a:r>
                    </a:p>
                  </a:txBody>
                  <a:tcPr marL="9525" marR="9525" marT="9525" marB="0"/>
                </a:tc>
                <a:tc>
                  <a:txBody>
                    <a:bodyPr/>
                    <a:lstStyle/>
                    <a:p>
                      <a:pPr algn="l" fontAlgn="t"/>
                      <a:r>
                        <a:rPr lang="en-GB" sz="1000" b="0" i="0" u="none" strike="noStrike">
                          <a:effectLst/>
                          <a:latin typeface="Arial" panose="020B0604020202020204" pitchFamily="34" charset="0"/>
                        </a:rPr>
                        <a:t>Resolution CIDs assigned Antonio</a:t>
                      </a:r>
                      <a:endParaRPr lang="en-GB" sz="1000" b="0" i="0" u="none" strike="noStrike" dirty="0">
                        <a:effectLst/>
                        <a:latin typeface="Arial" panose="020B0604020202020204" pitchFamily="34" charset="0"/>
                      </a:endParaRPr>
                    </a:p>
                  </a:txBody>
                  <a:tcPr marL="9525" marR="9525" marT="9525" marB="0"/>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en-GB" sz="1000" u="none" strike="noStrike" dirty="0">
                          <a:effectLst/>
                        </a:rPr>
                        <a:t>Antonio de la Oliva (</a:t>
                      </a:r>
                      <a:r>
                        <a:rPr lang="en-GB" sz="1000" u="none" strike="noStrike" dirty="0" err="1">
                          <a:effectLst/>
                        </a:rPr>
                        <a:t>InterDigital</a:t>
                      </a:r>
                      <a:r>
                        <a:rPr lang="en-GB" sz="1000" u="none" strike="noStrike" dirty="0">
                          <a:effectLst/>
                        </a:rPr>
                        <a:t>)</a:t>
                      </a:r>
                      <a:endParaRPr lang="en-GB" sz="1000" b="0" i="0" u="none" strike="noStrike" dirty="0">
                        <a:effectLst/>
                        <a:latin typeface="Arial" panose="020B0604020202020204" pitchFamily="34" charset="0"/>
                      </a:endParaRPr>
                    </a:p>
                    <a:p>
                      <a:pPr algn="l" fontAlgn="t"/>
                      <a:endParaRPr lang="en-GB" sz="1000" b="0" i="0" u="none" strike="noStrike" dirty="0">
                        <a:effectLst/>
                        <a:latin typeface="Arial" panose="020B0604020202020204" pitchFamily="34" charset="0"/>
                      </a:endParaRPr>
                    </a:p>
                  </a:txBody>
                  <a:tcPr marL="9525" marR="9525" marT="9525" marB="0"/>
                </a:tc>
                <a:extLst>
                  <a:ext uri="{0D108BD9-81ED-4DB2-BD59-A6C34878D82A}">
                    <a16:rowId xmlns:a16="http://schemas.microsoft.com/office/drawing/2014/main" val="1202386244"/>
                  </a:ext>
                </a:extLst>
              </a:tr>
              <a:tr h="177800">
                <a:tc>
                  <a:txBody>
                    <a:bodyPr/>
                    <a:lstStyle/>
                    <a:p>
                      <a:pPr algn="l" fontAlgn="t"/>
                      <a:r>
                        <a:rPr lang="en-GB" sz="1000" b="0" i="0" u="none" strike="noStrike" dirty="0">
                          <a:effectLst/>
                          <a:latin typeface="Arial" panose="020B0604020202020204" pitchFamily="34" charset="0"/>
                        </a:rPr>
                        <a:t>31</a:t>
                      </a:r>
                    </a:p>
                  </a:txBody>
                  <a:tcPr marL="9525" marR="9525" marT="9525"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dirty="0">
                          <a:effectLst/>
                        </a:rPr>
                        <a:t>175</a:t>
                      </a:r>
                      <a:endParaRPr lang="en-GB" sz="1000" b="0" i="0" u="none" strike="noStrike" dirty="0">
                        <a:effectLst/>
                        <a:latin typeface="Arial" panose="020B0604020202020204" pitchFamily="34" charset="0"/>
                      </a:endParaRPr>
                    </a:p>
                  </a:txBody>
                  <a:tcPr marL="9525" marR="9525" marT="9525" marB="0"/>
                </a:tc>
                <a:tc>
                  <a:txBody>
                    <a:bodyPr/>
                    <a:lstStyle/>
                    <a:p>
                      <a:pPr algn="l" fontAlgn="t"/>
                      <a:r>
                        <a:rPr lang="en-GB" sz="1000" b="0" i="0" u="none" strike="noStrike" dirty="0">
                          <a:effectLst/>
                          <a:latin typeface="Arial" panose="020B0604020202020204" pitchFamily="34" charset="0"/>
                        </a:rPr>
                        <a:t>1</a:t>
                      </a:r>
                    </a:p>
                  </a:txBody>
                  <a:tcPr marL="9525" marR="9525" marT="9525" marB="0"/>
                </a:tc>
                <a:tc>
                  <a:txBody>
                    <a:bodyPr/>
                    <a:lstStyle/>
                    <a:p>
                      <a:pPr algn="l" fontAlgn="t"/>
                      <a:r>
                        <a:rPr lang="en-GB" sz="1000" u="none" strike="noStrike">
                          <a:effectLst/>
                        </a:rPr>
                        <a:t>LB255_CIDs_section_9.4.5.100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dirty="0">
                          <a:effectLst/>
                        </a:rPr>
                        <a:t>Antonio de la Oliva (</a:t>
                      </a:r>
                      <a:r>
                        <a:rPr lang="en-GB" sz="1000" u="none" strike="noStrike" dirty="0" err="1">
                          <a:effectLst/>
                        </a:rPr>
                        <a:t>InterDigital</a:t>
                      </a:r>
                      <a:r>
                        <a:rPr lang="en-GB" sz="1000" u="none" strike="noStrike" dirty="0">
                          <a:effectLst/>
                        </a:rPr>
                        <a:t>)</a:t>
                      </a:r>
                      <a:endParaRPr lang="en-GB" sz="1000" b="0" i="0" u="none" strike="noStrike" dirty="0">
                        <a:effectLst/>
                        <a:latin typeface="Arial" panose="020B0604020202020204" pitchFamily="34" charset="0"/>
                      </a:endParaRPr>
                    </a:p>
                  </a:txBody>
                  <a:tcPr marL="9525" marR="9525" marT="9525" marB="0"/>
                </a:tc>
                <a:extLst>
                  <a:ext uri="{0D108BD9-81ED-4DB2-BD59-A6C34878D82A}">
                    <a16:rowId xmlns:a16="http://schemas.microsoft.com/office/drawing/2014/main" val="502503317"/>
                  </a:ext>
                </a:extLst>
              </a:tr>
              <a:tr h="123552">
                <a:tc>
                  <a:txBody>
                    <a:bodyPr/>
                    <a:lstStyle/>
                    <a:p>
                      <a:pPr algn="l" fontAlgn="t"/>
                      <a:r>
                        <a:rPr lang="en-GB" sz="1000" u="none" strike="noStrike" kern="1200" dirty="0">
                          <a:solidFill>
                            <a:schemeClr val="dk1"/>
                          </a:solidFill>
                          <a:effectLst/>
                          <a:latin typeface="+mn-lt"/>
                          <a:ea typeface="+mn-ea"/>
                          <a:cs typeface="+mn-cs"/>
                        </a:rPr>
                        <a:t>60</a:t>
                      </a:r>
                    </a:p>
                  </a:txBody>
                  <a:tcPr marL="9525" marR="9525" marT="9525" marB="0"/>
                </a:tc>
                <a:tc>
                  <a:txBody>
                    <a:bodyPr/>
                    <a:lstStyle/>
                    <a:p>
                      <a:pPr algn="l" fontAlgn="t"/>
                      <a:r>
                        <a:rPr lang="en-GB" sz="1000" u="none" strike="noStrike" kern="1200" dirty="0">
                          <a:solidFill>
                            <a:schemeClr val="dk1"/>
                          </a:solidFill>
                          <a:effectLst/>
                          <a:latin typeface="+mn-lt"/>
                          <a:ea typeface="+mn-ea"/>
                          <a:cs typeface="+mn-cs"/>
                        </a:rPr>
                        <a:t>2021</a:t>
                      </a:r>
                    </a:p>
                  </a:txBody>
                  <a:tcPr marL="9525" marR="9525" marT="9525" marB="0"/>
                </a:tc>
                <a:tc>
                  <a:txBody>
                    <a:bodyPr/>
                    <a:lstStyle/>
                    <a:p>
                      <a:pPr algn="l" fontAlgn="t"/>
                      <a:r>
                        <a:rPr lang="en-GB" sz="1000" u="none" strike="noStrike" kern="1200" dirty="0">
                          <a:solidFill>
                            <a:schemeClr val="dk1"/>
                          </a:solidFill>
                          <a:effectLst/>
                          <a:latin typeface="+mn-lt"/>
                          <a:ea typeface="+mn-ea"/>
                          <a:cs typeface="+mn-cs"/>
                        </a:rPr>
                        <a:t>238</a:t>
                      </a:r>
                    </a:p>
                  </a:txBody>
                  <a:tcPr marL="9525" marR="9525" marT="9525" marB="0"/>
                </a:tc>
                <a:tc>
                  <a:txBody>
                    <a:bodyPr/>
                    <a:lstStyle/>
                    <a:p>
                      <a:pPr algn="l" fontAlgn="t"/>
                      <a:r>
                        <a:rPr lang="en-GB" sz="1000" u="none" strike="noStrike" kern="1200" dirty="0">
                          <a:solidFill>
                            <a:schemeClr val="dk1"/>
                          </a:solidFill>
                          <a:effectLst/>
                          <a:latin typeface="+mn-lt"/>
                          <a:ea typeface="+mn-ea"/>
                          <a:cs typeface="+mn-cs"/>
                        </a:rPr>
                        <a:t>0</a:t>
                      </a:r>
                    </a:p>
                  </a:txBody>
                  <a:tcPr marL="9525" marR="9525" marT="9525" marB="0"/>
                </a:tc>
                <a:tc>
                  <a:txBody>
                    <a:bodyPr/>
                    <a:lstStyle/>
                    <a:p>
                      <a:pPr algn="l" fontAlgn="t"/>
                      <a:r>
                        <a:rPr lang="en-GB" sz="1000" u="none" strike="noStrike" kern="1200" dirty="0">
                          <a:solidFill>
                            <a:schemeClr val="dk1"/>
                          </a:solidFill>
                          <a:effectLst/>
                          <a:latin typeface="+mn-lt"/>
                          <a:ea typeface="+mn-ea"/>
                          <a:cs typeface="+mn-cs"/>
                        </a:rPr>
                        <a:t>Resolution for CID 1237</a:t>
                      </a:r>
                    </a:p>
                  </a:txBody>
                  <a:tcPr marL="9525" marR="9525" marT="9525" marB="0"/>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en-GB" sz="1000" u="none" strike="noStrike" kern="1200" dirty="0">
                          <a:solidFill>
                            <a:schemeClr val="dk1"/>
                          </a:solidFill>
                          <a:effectLst/>
                          <a:latin typeface="+mn-lt"/>
                          <a:ea typeface="+mn-ea"/>
                          <a:cs typeface="+mn-cs"/>
                        </a:rPr>
                        <a:t>Hitoshi Morioka (</a:t>
                      </a:r>
                      <a:r>
                        <a:rPr lang="en-GB" sz="1000" u="none" strike="noStrike" kern="1200" dirty="0" err="1">
                          <a:solidFill>
                            <a:schemeClr val="dk1"/>
                          </a:solidFill>
                          <a:effectLst/>
                          <a:latin typeface="+mn-lt"/>
                          <a:ea typeface="+mn-ea"/>
                          <a:cs typeface="+mn-cs"/>
                        </a:rPr>
                        <a:t>Koden</a:t>
                      </a:r>
                      <a:r>
                        <a:rPr lang="en-GB" sz="1000" u="none" strike="noStrike" kern="1200" dirty="0">
                          <a:solidFill>
                            <a:schemeClr val="dk1"/>
                          </a:solidFill>
                          <a:effectLst/>
                          <a:latin typeface="+mn-lt"/>
                          <a:ea typeface="+mn-ea"/>
                          <a:cs typeface="+mn-cs"/>
                        </a:rPr>
                        <a:t> TI)</a:t>
                      </a:r>
                    </a:p>
                  </a:txBody>
                  <a:tcPr marL="9525" marR="9525" marT="9525" marB="0"/>
                </a:tc>
                <a:extLst>
                  <a:ext uri="{0D108BD9-81ED-4DB2-BD59-A6C34878D82A}">
                    <a16:rowId xmlns:a16="http://schemas.microsoft.com/office/drawing/2014/main" val="441874807"/>
                  </a:ext>
                </a:extLst>
              </a:tr>
              <a:tr h="59645">
                <a:tc>
                  <a:txBody>
                    <a:bodyPr/>
                    <a:lstStyle/>
                    <a:p>
                      <a:pPr algn="l" fontAlgn="t"/>
                      <a:r>
                        <a:rPr lang="en-GB" sz="1000" u="none" strike="noStrike" kern="1200" dirty="0">
                          <a:solidFill>
                            <a:schemeClr val="dk1"/>
                          </a:solidFill>
                          <a:effectLst/>
                          <a:highlight>
                            <a:srgbClr val="FFFF00"/>
                          </a:highlight>
                          <a:latin typeface="+mn-lt"/>
                          <a:ea typeface="+mn-ea"/>
                          <a:cs typeface="+mn-cs"/>
                        </a:rPr>
                        <a:t>20</a:t>
                      </a:r>
                    </a:p>
                  </a:txBody>
                  <a:tcPr marL="9525" marR="9525" marT="9525" marB="0"/>
                </a:tc>
                <a:tc>
                  <a:txBody>
                    <a:bodyPr/>
                    <a:lstStyle/>
                    <a:p>
                      <a:pPr algn="l" fontAlgn="t"/>
                      <a:r>
                        <a:rPr lang="en-GB" sz="1000" u="none" strike="noStrike" kern="1200" dirty="0">
                          <a:solidFill>
                            <a:schemeClr val="dk1"/>
                          </a:solidFill>
                          <a:effectLst/>
                          <a:latin typeface="+mn-lt"/>
                          <a:ea typeface="+mn-ea"/>
                          <a:cs typeface="+mn-cs"/>
                        </a:rPr>
                        <a:t>2021</a:t>
                      </a:r>
                    </a:p>
                  </a:txBody>
                  <a:tcPr marL="9525" marR="9525" marT="9525" marB="0"/>
                </a:tc>
                <a:tc>
                  <a:txBody>
                    <a:bodyPr/>
                    <a:lstStyle/>
                    <a:p>
                      <a:pPr algn="l" fontAlgn="t"/>
                      <a:r>
                        <a:rPr lang="en-GB" sz="1000" u="none" strike="noStrike" kern="1200" dirty="0">
                          <a:solidFill>
                            <a:schemeClr val="dk1"/>
                          </a:solidFill>
                          <a:effectLst/>
                          <a:latin typeface="+mn-lt"/>
                          <a:ea typeface="+mn-ea"/>
                          <a:cs typeface="+mn-cs"/>
                        </a:rPr>
                        <a:t>314</a:t>
                      </a:r>
                    </a:p>
                  </a:txBody>
                  <a:tcPr marL="9525" marR="9525" marT="9525" marB="0"/>
                </a:tc>
                <a:tc>
                  <a:txBody>
                    <a:bodyPr/>
                    <a:lstStyle/>
                    <a:p>
                      <a:pPr algn="l" fontAlgn="t"/>
                      <a:r>
                        <a:rPr lang="en-GB" sz="1000" u="none" strike="noStrike" kern="1200" dirty="0">
                          <a:solidFill>
                            <a:schemeClr val="dk1"/>
                          </a:solidFill>
                          <a:effectLst/>
                          <a:latin typeface="+mn-lt"/>
                          <a:ea typeface="+mn-ea"/>
                          <a:cs typeface="+mn-cs"/>
                        </a:rPr>
                        <a:t>0</a:t>
                      </a:r>
                    </a:p>
                  </a:txBody>
                  <a:tcPr marL="9525" marR="9525" marT="9525" marB="0"/>
                </a:tc>
                <a:tc>
                  <a:txBody>
                    <a:bodyPr/>
                    <a:lstStyle/>
                    <a:p>
                      <a:pPr algn="l" fontAlgn="t"/>
                      <a:r>
                        <a:rPr lang="en-GB" sz="1000" u="none" strike="noStrike" kern="1200" dirty="0">
                          <a:solidFill>
                            <a:schemeClr val="dk1"/>
                          </a:solidFill>
                          <a:effectLst/>
                          <a:latin typeface="+mn-lt"/>
                          <a:ea typeface="+mn-ea"/>
                          <a:cs typeface="+mn-cs"/>
                        </a:rPr>
                        <a:t>Discussion on 9.4.5.100</a:t>
                      </a:r>
                    </a:p>
                  </a:txBody>
                  <a:tcPr marL="9525" marR="9525" marT="9525" marB="0"/>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en-GB" sz="1000" u="none" strike="noStrike" dirty="0">
                          <a:effectLst/>
                        </a:rPr>
                        <a:t>Antonio de la Oliva (</a:t>
                      </a:r>
                      <a:r>
                        <a:rPr lang="en-GB" sz="1000" u="none" strike="noStrike" dirty="0" err="1">
                          <a:effectLst/>
                        </a:rPr>
                        <a:t>InterDigital</a:t>
                      </a:r>
                      <a:r>
                        <a:rPr lang="en-GB" sz="1000" u="none" strike="noStrike" dirty="0">
                          <a:effectLst/>
                        </a:rPr>
                        <a:t>)</a:t>
                      </a:r>
                      <a:endParaRPr lang="en-GB" sz="1000" b="0" i="0" u="none" strike="noStrike" dirty="0">
                        <a:effectLst/>
                        <a:latin typeface="Arial" panose="020B0604020202020204" pitchFamily="34" charset="0"/>
                      </a:endParaRPr>
                    </a:p>
                  </a:txBody>
                  <a:tcPr marL="9525" marR="9525" marT="9525" marB="0"/>
                </a:tc>
                <a:extLst>
                  <a:ext uri="{0D108BD9-81ED-4DB2-BD59-A6C34878D82A}">
                    <a16:rowId xmlns:a16="http://schemas.microsoft.com/office/drawing/2014/main" val="2535044097"/>
                  </a:ext>
                </a:extLst>
              </a:tr>
            </a:tbl>
          </a:graphicData>
        </a:graphic>
      </p:graphicFrame>
      <p:sp>
        <p:nvSpPr>
          <p:cNvPr id="3" name="TextBox 2">
            <a:extLst>
              <a:ext uri="{FF2B5EF4-FFF2-40B4-BE49-F238E27FC236}">
                <a16:creationId xmlns:a16="http://schemas.microsoft.com/office/drawing/2014/main" id="{7CBEF192-30E9-C74D-B6C6-23BAEBCDD1BE}"/>
              </a:ext>
            </a:extLst>
          </p:cNvPr>
          <p:cNvSpPr txBox="1"/>
          <p:nvPr/>
        </p:nvSpPr>
        <p:spPr>
          <a:xfrm>
            <a:off x="1259632" y="3363838"/>
            <a:ext cx="6624736" cy="307777"/>
          </a:xfrm>
          <a:prstGeom prst="rect">
            <a:avLst/>
          </a:prstGeom>
          <a:noFill/>
        </p:spPr>
        <p:txBody>
          <a:bodyPr wrap="square" rtlCol="0">
            <a:spAutoFit/>
          </a:bodyPr>
          <a:lstStyle/>
          <a:p>
            <a:r>
              <a:rPr lang="en-US" sz="1400" dirty="0">
                <a:solidFill>
                  <a:schemeClr val="tx1"/>
                </a:solidFill>
              </a:rPr>
              <a:t>Note: Discussion of 2021/176 and 175 will continue from last week</a:t>
            </a:r>
          </a:p>
        </p:txBody>
      </p:sp>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February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2128</TotalTime>
  <Words>2179</Words>
  <Application>Microsoft Macintosh PowerPoint</Application>
  <PresentationFormat>On-screen Show (16:9)</PresentationFormat>
  <Paragraphs>277</Paragraphs>
  <Slides>25</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Arial</vt:lpstr>
      <vt:lpstr>Calibri</vt:lpstr>
      <vt:lpstr>Monotype Sorts</vt:lpstr>
      <vt:lpstr>Times New Roman</vt:lpstr>
      <vt:lpstr>802-11-BCS-Chair-Slides-Template</vt:lpstr>
      <vt:lpstr>Document</vt:lpstr>
      <vt:lpstr>Agenda TGbc Telco February 23, 2021</vt:lpstr>
      <vt:lpstr>Abstract</vt:lpstr>
      <vt:lpstr>Dial-in Information</vt:lpstr>
      <vt:lpstr>Call Meeting to Order</vt:lpstr>
      <vt:lpstr>Approval of Agenda</vt:lpstr>
      <vt:lpstr>Agenda</vt:lpstr>
      <vt:lpstr>List of Submission</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08 2020 TGbc Telco Agenda</dc:title>
  <dc:subject/>
  <dc:creator>Marc Emmelmann</dc:creator>
  <cp:keywords/>
  <dc:description/>
  <cp:lastModifiedBy>Emmelmann, Marc</cp:lastModifiedBy>
  <cp:revision>175</cp:revision>
  <cp:lastPrinted>1601-01-01T00:00:00Z</cp:lastPrinted>
  <dcterms:created xsi:type="dcterms:W3CDTF">2020-02-25T15:01:23Z</dcterms:created>
  <dcterms:modified xsi:type="dcterms:W3CDTF">2021-02-23T15:59:20Z</dcterms:modified>
  <cp:category/>
</cp:coreProperties>
</file>