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65"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04" r:id="rId19"/>
    <p:sldId id="296" r:id="rId20"/>
    <p:sldId id="295" r:id="rId21"/>
    <p:sldId id="297" r:id="rId22"/>
    <p:sldId id="298" r:id="rId23"/>
    <p:sldId id="302" r:id="rId24"/>
    <p:sldId id="303" r:id="rId25"/>
    <p:sldId id="300" r:id="rId26"/>
    <p:sldId id="305"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90" d="100"/>
          <a:sy n="90" d="100"/>
        </p:scale>
        <p:origin x="108" y="5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2/19/2021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684431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821830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368937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82211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613666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85577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699958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802.11-21/0286r0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0/11-20-1795-01-0rcm-updated-bh-par-for-review.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TGbh-agenda-2021-March-Plenary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2021-02-19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07"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9 Mar 2021, 13:30-15:30 ET</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3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Plenary meetings: Tuesday, 13:30-15:30; Thursday 13:30-15:30</a:t>
            </a:r>
          </a:p>
          <a:p>
            <a:pPr marL="857250" lvl="1" indent="-457200">
              <a:lnSpc>
                <a:spcPct val="90000"/>
              </a:lnSpc>
              <a:spcBef>
                <a:spcPts val="0"/>
              </a:spcBef>
              <a:spcAft>
                <a:spcPts val="600"/>
              </a:spcAft>
              <a:buFont typeface="Arial" panose="020B0604020202020204" pitchFamily="34" charset="0"/>
              <a:buChar char="•"/>
              <a:defRPr/>
            </a:pPr>
            <a:r>
              <a:rPr lang="en-US" sz="2400" dirty="0"/>
              <a:t>Approve March 1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Leadership positions – Chair; Vice Chair(s); Secretary; Editor</a:t>
            </a:r>
          </a:p>
          <a:p>
            <a:pPr marL="1257300" lvl="2" indent="-457200">
              <a:lnSpc>
                <a:spcPct val="90000"/>
              </a:lnSpc>
              <a:spcBef>
                <a:spcPts val="0"/>
              </a:spcBef>
              <a:spcAft>
                <a:spcPts val="600"/>
              </a:spcAft>
              <a:buFont typeface="Arial" panose="020B0604020202020204" pitchFamily="34" charset="0"/>
              <a:buChar char="•"/>
              <a:defRPr/>
            </a:pPr>
            <a:r>
              <a:rPr lang="en-US" sz="2200" dirty="0"/>
              <a:t>Close and review nominations</a:t>
            </a:r>
          </a:p>
          <a:p>
            <a:pPr marL="457200" indent="-457200">
              <a:lnSpc>
                <a:spcPct val="90000"/>
              </a:lnSpc>
              <a:spcBef>
                <a:spcPts val="0"/>
              </a:spcBef>
              <a:spcAft>
                <a:spcPts val="600"/>
              </a:spcAft>
              <a:buFont typeface="Arial" panose="020B0604020202020204" pitchFamily="34" charset="0"/>
              <a:buChar char="•"/>
              <a:defRPr/>
            </a:pPr>
            <a:r>
              <a:rPr lang="en-US" sz="3200" dirty="0"/>
              <a:t>PAR/CSD: </a:t>
            </a:r>
            <a:r>
              <a:rPr lang="en-US" sz="3200" dirty="0">
                <a:hlinkClick r:id="rId3"/>
              </a:rPr>
              <a:t>11-20/1795r1</a:t>
            </a:r>
            <a:r>
              <a:rPr lang="en-US" sz="3200" dirty="0"/>
              <a:t>; </a:t>
            </a:r>
            <a:r>
              <a:rPr lang="en-US" sz="3200" dirty="0">
                <a:hlinkClick r:id="rId4"/>
              </a:rPr>
              <a:t>11-20/1117r5</a:t>
            </a:r>
            <a:endParaRPr lang="en-US" sz="3200" dirty="0"/>
          </a:p>
          <a:p>
            <a:pPr marL="457200" indent="-457200">
              <a:lnSpc>
                <a:spcPct val="90000"/>
              </a:lnSpc>
              <a:spcBef>
                <a:spcPts val="0"/>
              </a:spcBef>
              <a:spcAft>
                <a:spcPts val="600"/>
              </a:spcAft>
              <a:buFont typeface="Arial" panose="020B0604020202020204" pitchFamily="34" charset="0"/>
              <a:buChar char="•"/>
              <a:defRPr/>
            </a:pPr>
            <a:r>
              <a:rPr lang="en-US" sz="3200" dirty="0"/>
              <a:t>Work organization</a:t>
            </a:r>
          </a:p>
          <a:p>
            <a:pPr marL="457200" indent="-457200">
              <a:lnSpc>
                <a:spcPct val="90000"/>
              </a:lnSpc>
              <a:spcBef>
                <a:spcPts val="0"/>
              </a:spcBef>
              <a:spcAft>
                <a:spcPts val="600"/>
              </a:spcAft>
              <a:buFont typeface="Arial" panose="020B0604020202020204" pitchFamily="34" charset="0"/>
              <a:buChar char="•"/>
              <a:defRPr/>
            </a:pPr>
            <a:r>
              <a:rPr lang="en-US" sz="3200" dirty="0"/>
              <a:t>Contributions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a:t>
            </a:r>
            <a:r>
              <a:rPr lang="en-US" altLang="en-US" dirty="0" err="1"/>
              <a:t>TGbh</a:t>
            </a:r>
            <a:r>
              <a:rPr lang="en-US" altLang="en-US" dirty="0"/>
              <a:t>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200" dirty="0"/>
              <a:t>March 1: &lt;</a:t>
            </a:r>
            <a:r>
              <a:rPr lang="en-US" sz="2200" dirty="0" err="1"/>
              <a:t>tbd</a:t>
            </a:r>
            <a:r>
              <a:rPr lang="en-US" sz="2200" dirty="0"/>
              <a:t>&gt;</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leadership nominations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Vice Chair(s)</a:t>
            </a:r>
          </a:p>
          <a:p>
            <a:pPr marL="857250" lvl="1" indent="-457200">
              <a:lnSpc>
                <a:spcPct val="90000"/>
              </a:lnSpc>
              <a:spcBef>
                <a:spcPts val="0"/>
              </a:spcBef>
              <a:spcAft>
                <a:spcPts val="600"/>
              </a:spcAft>
              <a:buFont typeface="Arial" panose="020B0604020202020204" pitchFamily="34" charset="0"/>
              <a:buChar char="•"/>
              <a:defRPr/>
            </a:pP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3200" dirty="0"/>
              <a:t>Secretary</a:t>
            </a:r>
          </a:p>
          <a:p>
            <a:pPr marL="857250" lvl="1" indent="-457200">
              <a:lnSpc>
                <a:spcPct val="90000"/>
              </a:lnSpc>
              <a:spcBef>
                <a:spcPts val="0"/>
              </a:spcBef>
              <a:spcAft>
                <a:spcPts val="600"/>
              </a:spcAft>
              <a:buFont typeface="Arial" panose="020B0604020202020204" pitchFamily="34" charset="0"/>
              <a:buChar char="•"/>
              <a:defRPr/>
            </a:pP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3200" dirty="0"/>
              <a:t>Editor</a:t>
            </a:r>
          </a:p>
          <a:p>
            <a:pPr marL="857250" lvl="1" indent="-457200">
              <a:lnSpc>
                <a:spcPct val="90000"/>
              </a:lnSpc>
              <a:spcBef>
                <a:spcPts val="0"/>
              </a:spcBef>
              <a:spcAft>
                <a:spcPts val="600"/>
              </a:spcAft>
              <a:buFont typeface="Arial" panose="020B0604020202020204" pitchFamily="34" charset="0"/>
              <a:buChar char="•"/>
              <a:defRPr/>
            </a:pPr>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30517828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March 2021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(Proposal)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Contribution driven!</a:t>
            </a:r>
          </a:p>
          <a:p>
            <a:pPr marL="0" indent="0">
              <a:lnSpc>
                <a:spcPct val="90000"/>
              </a:lnSpc>
              <a:spcBef>
                <a:spcPts val="300"/>
              </a:spcBef>
              <a:spcAft>
                <a:spcPts val="600"/>
              </a:spcAft>
              <a:defRPr/>
            </a:pPr>
            <a:r>
              <a:rPr lang="en-US" sz="3200" dirty="0"/>
              <a:t>Issues Tracking – document, tracking per-issue:</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Identify specific features/operations/services of 802.11 that are impacted by randomized and/or changing MAC addresses</a:t>
            </a:r>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each would be helpful, to understand the impact and what/who is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11 Mar 2021, 13:30-15:30 ET</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3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sz="2400" dirty="0"/>
              <a:t>Leadership positions – Vice Chair(s); Secretary; Editor</a:t>
            </a:r>
          </a:p>
          <a:p>
            <a:pPr marL="1257300" lvl="2" indent="-457200">
              <a:lnSpc>
                <a:spcPct val="90000"/>
              </a:lnSpc>
              <a:spcBef>
                <a:spcPts val="0"/>
              </a:spcBef>
              <a:spcAft>
                <a:spcPts val="600"/>
              </a:spcAft>
              <a:buFont typeface="Arial" panose="020B0604020202020204" pitchFamily="34" charset="0"/>
              <a:buChar char="•"/>
              <a:defRPr/>
            </a:pPr>
            <a:r>
              <a:rPr lang="en-US" sz="2200" dirty="0"/>
              <a:t>Elections/Confirmations</a:t>
            </a:r>
          </a:p>
          <a:p>
            <a:pPr marL="457200" indent="-457200">
              <a:lnSpc>
                <a:spcPct val="90000"/>
              </a:lnSpc>
              <a:spcBef>
                <a:spcPts val="0"/>
              </a:spcBef>
              <a:spcAft>
                <a:spcPts val="600"/>
              </a:spcAft>
              <a:buFont typeface="Arial" panose="020B0604020202020204" pitchFamily="34" charset="0"/>
              <a:buChar char="•"/>
              <a:defRPr/>
            </a:pPr>
            <a:r>
              <a:rPr lang="en-US" sz="2800" dirty="0"/>
              <a:t>Contributions</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dirty="0"/>
              <a:t>Timeline estimate</a:t>
            </a:r>
            <a:endParaRPr lang="en-US" sz="2200" dirty="0"/>
          </a:p>
          <a:p>
            <a:pPr marL="857250" lvl="1" indent="-457200">
              <a:lnSpc>
                <a:spcPct val="90000"/>
              </a:lnSpc>
              <a:spcBef>
                <a:spcPts val="0"/>
              </a:spcBef>
              <a:spcAft>
                <a:spcPts val="600"/>
              </a:spcAft>
              <a:buFont typeface="Arial" panose="020B0604020202020204" pitchFamily="34" charset="0"/>
              <a:buChar char="•"/>
              <a:defRPr/>
            </a:pPr>
            <a:r>
              <a:rPr lang="en-US" sz="2400" dirty="0"/>
              <a:t>May plan</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40025021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Vice Chair election(s)</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Move to elect &lt;&gt;, &lt;&gt; as </a:t>
            </a:r>
            <a:r>
              <a:rPr lang="en-US" sz="3200" dirty="0" err="1"/>
              <a:t>TGbh</a:t>
            </a:r>
            <a:r>
              <a:rPr lang="en-US" sz="3200" dirty="0"/>
              <a:t> Vice Chair(s)</a:t>
            </a:r>
          </a:p>
          <a:p>
            <a:pPr marL="457200" indent="-457200">
              <a:lnSpc>
                <a:spcPct val="90000"/>
              </a:lnSpc>
              <a:spcBef>
                <a:spcPts val="0"/>
              </a:spcBef>
              <a:spcAft>
                <a:spcPts val="600"/>
              </a:spcAft>
              <a:buFont typeface="Arial" panose="020B0604020202020204" pitchFamily="34" charset="0"/>
              <a:buChar char="•"/>
              <a:defRPr/>
            </a:pPr>
            <a:r>
              <a:rPr lang="en-US" sz="3200" dirty="0"/>
              <a:t>Moved:</a:t>
            </a:r>
          </a:p>
          <a:p>
            <a:pPr marL="457200" indent="-457200">
              <a:lnSpc>
                <a:spcPct val="90000"/>
              </a:lnSpc>
              <a:spcBef>
                <a:spcPts val="0"/>
              </a:spcBef>
              <a:spcAft>
                <a:spcPts val="600"/>
              </a:spcAft>
              <a:buFont typeface="Arial" panose="020B0604020202020204" pitchFamily="34" charset="0"/>
              <a:buChar char="•"/>
              <a:defRPr/>
            </a:pPr>
            <a:r>
              <a:rPr lang="en-US" sz="3200" dirty="0"/>
              <a:t>Seconded:</a:t>
            </a:r>
          </a:p>
          <a:p>
            <a:pPr marL="457200" indent="-457200">
              <a:lnSpc>
                <a:spcPct val="90000"/>
              </a:lnSpc>
              <a:spcBef>
                <a:spcPts val="0"/>
              </a:spcBef>
              <a:spcAft>
                <a:spcPts val="600"/>
              </a:spcAft>
              <a:buFont typeface="Arial" panose="020B0604020202020204" pitchFamily="34" charset="0"/>
              <a:buChar char="•"/>
              <a:defRPr/>
            </a:pPr>
            <a:r>
              <a:rPr lang="en-US" sz="3200" dirty="0"/>
              <a:t>Result:</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663960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Secretary confirmation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Move to confirm &lt;&gt; as </a:t>
            </a:r>
            <a:r>
              <a:rPr lang="en-US" sz="3200" dirty="0" err="1"/>
              <a:t>TGbh</a:t>
            </a:r>
            <a:r>
              <a:rPr lang="en-US" sz="3200" dirty="0"/>
              <a:t> Secretary</a:t>
            </a:r>
          </a:p>
          <a:p>
            <a:pPr marL="457200" indent="-457200">
              <a:lnSpc>
                <a:spcPct val="90000"/>
              </a:lnSpc>
              <a:spcBef>
                <a:spcPts val="300"/>
              </a:spcBef>
              <a:spcAft>
                <a:spcPts val="600"/>
              </a:spcAft>
              <a:buFont typeface="Arial" panose="020B0604020202020204" pitchFamily="34" charset="0"/>
              <a:buChar char="•"/>
              <a:defRPr/>
            </a:pPr>
            <a:r>
              <a:rPr lang="en-US" sz="3200" dirty="0"/>
              <a:t>Moved:</a:t>
            </a:r>
          </a:p>
          <a:p>
            <a:pPr marL="457200" indent="-457200">
              <a:lnSpc>
                <a:spcPct val="90000"/>
              </a:lnSpc>
              <a:spcBef>
                <a:spcPts val="0"/>
              </a:spcBef>
              <a:spcAft>
                <a:spcPts val="600"/>
              </a:spcAft>
              <a:buFont typeface="Arial" panose="020B0604020202020204" pitchFamily="34" charset="0"/>
              <a:buChar char="•"/>
              <a:defRPr/>
            </a:pPr>
            <a:r>
              <a:rPr lang="en-US" sz="3200" dirty="0"/>
              <a:t>Seconded:</a:t>
            </a:r>
          </a:p>
          <a:p>
            <a:pPr marL="457200" indent="-457200">
              <a:lnSpc>
                <a:spcPct val="90000"/>
              </a:lnSpc>
              <a:spcBef>
                <a:spcPts val="0"/>
              </a:spcBef>
              <a:spcAft>
                <a:spcPts val="600"/>
              </a:spcAft>
              <a:buFont typeface="Arial" panose="020B0604020202020204" pitchFamily="34" charset="0"/>
              <a:buChar char="•"/>
              <a:defRPr/>
            </a:pPr>
            <a:r>
              <a:rPr lang="en-US" sz="3200" dirty="0"/>
              <a:t>Result:</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4542476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Editor confirmation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Move to confirm &lt;&gt; as </a:t>
            </a:r>
            <a:r>
              <a:rPr lang="en-US" sz="3200" dirty="0" err="1"/>
              <a:t>TGbh</a:t>
            </a:r>
            <a:r>
              <a:rPr lang="en-US" sz="3200" dirty="0"/>
              <a:t> Editor</a:t>
            </a:r>
          </a:p>
          <a:p>
            <a:pPr marL="457200" indent="-457200">
              <a:lnSpc>
                <a:spcPct val="90000"/>
              </a:lnSpc>
              <a:spcBef>
                <a:spcPts val="300"/>
              </a:spcBef>
              <a:spcAft>
                <a:spcPts val="600"/>
              </a:spcAft>
              <a:buFont typeface="Arial" panose="020B0604020202020204" pitchFamily="34" charset="0"/>
              <a:buChar char="•"/>
              <a:defRPr/>
            </a:pPr>
            <a:r>
              <a:rPr lang="en-US" sz="3200" dirty="0"/>
              <a:t>Moved:</a:t>
            </a:r>
          </a:p>
          <a:p>
            <a:pPr marL="457200" indent="-457200">
              <a:lnSpc>
                <a:spcPct val="90000"/>
              </a:lnSpc>
              <a:spcBef>
                <a:spcPts val="0"/>
              </a:spcBef>
              <a:spcAft>
                <a:spcPts val="600"/>
              </a:spcAft>
              <a:buFont typeface="Arial" panose="020B0604020202020204" pitchFamily="34" charset="0"/>
              <a:buChar char="•"/>
              <a:defRPr/>
            </a:pPr>
            <a:r>
              <a:rPr lang="en-US" sz="3200" dirty="0"/>
              <a:t>Seconded:</a:t>
            </a:r>
          </a:p>
          <a:p>
            <a:pPr marL="457200" indent="-457200">
              <a:lnSpc>
                <a:spcPct val="90000"/>
              </a:lnSpc>
              <a:spcBef>
                <a:spcPts val="0"/>
              </a:spcBef>
              <a:spcAft>
                <a:spcPts val="600"/>
              </a:spcAft>
              <a:buFont typeface="Arial" panose="020B0604020202020204" pitchFamily="34" charset="0"/>
              <a:buChar char="•"/>
              <a:defRPr/>
            </a:pPr>
            <a:r>
              <a:rPr lang="en-US" sz="3200" dirty="0"/>
              <a:t>Result:</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9209112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Timeline</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altLang="zh-CN" sz="2800" dirty="0"/>
              <a:t>Move to adopt the following timeline for </a:t>
            </a:r>
            <a:r>
              <a:rPr lang="en-US" altLang="zh-CN" sz="2800" dirty="0" err="1"/>
              <a:t>TGbh</a:t>
            </a:r>
            <a:r>
              <a:rPr lang="en-US" altLang="zh-CN" sz="2800" dirty="0"/>
              <a:t>.</a:t>
            </a:r>
          </a:p>
          <a:p>
            <a:pPr lvl="1" algn="just"/>
            <a:r>
              <a:rPr lang="en-US" altLang="zh-CN" sz="1600" dirty="0"/>
              <a:t>PAR approved				Feb 2021</a:t>
            </a:r>
          </a:p>
          <a:p>
            <a:pPr lvl="1" algn="just"/>
            <a:r>
              <a:rPr lang="en-US" altLang="zh-CN" sz="1600" dirty="0"/>
              <a:t>First TG meeting			Mar 2021</a:t>
            </a:r>
          </a:p>
          <a:p>
            <a:pPr lvl="1" algn="just"/>
            <a:r>
              <a:rPr lang="en-US" altLang="zh-CN" sz="1600" dirty="0"/>
              <a:t>D0.1 					Sep 2021</a:t>
            </a:r>
          </a:p>
          <a:p>
            <a:pPr lvl="1" algn="just"/>
            <a:r>
              <a:rPr lang="en-US" altLang="zh-CN" sz="1600" dirty="0"/>
              <a:t>Initial Letter Ballot (D1.0)		Mar 2022 </a:t>
            </a:r>
          </a:p>
          <a:p>
            <a:pPr lvl="1" algn="just"/>
            <a:r>
              <a:rPr lang="en-US" altLang="zh-CN" sz="1600" dirty="0"/>
              <a:t>Recirculation LB (D2.0)		Jul 2022</a:t>
            </a:r>
          </a:p>
          <a:p>
            <a:pPr lvl="1" algn="just"/>
            <a:r>
              <a:rPr lang="en-US" altLang="zh-CN" sz="1600" dirty="0"/>
              <a:t>Initial SA Ballot (D3.0)		Nov 2022</a:t>
            </a:r>
          </a:p>
          <a:p>
            <a:pPr lvl="1" algn="just"/>
            <a:r>
              <a:rPr lang="en-US" altLang="zh-CN" sz="1600" dirty="0"/>
              <a:t>Final 802.11 WG approval		Mar 2023 </a:t>
            </a:r>
          </a:p>
          <a:p>
            <a:pPr lvl="1" algn="just"/>
            <a:r>
              <a:rPr lang="en-US" altLang="zh-CN" sz="1600" dirty="0"/>
              <a:t>802 EC approval			May 2023</a:t>
            </a:r>
          </a:p>
          <a:p>
            <a:pPr lvl="1" algn="just"/>
            <a:r>
              <a:rPr lang="en-US" altLang="zh-CN" sz="1600" dirty="0" err="1"/>
              <a:t>RevCom</a:t>
            </a:r>
            <a:r>
              <a:rPr lang="en-US" altLang="zh-CN" sz="1600" dirty="0"/>
              <a:t> and SASB approval	May 2023</a:t>
            </a:r>
          </a:p>
          <a:p>
            <a:endParaRPr lang="en-US" altLang="zh-CN" sz="1800" dirty="0"/>
          </a:p>
          <a:p>
            <a:pPr marL="457200" indent="-457200">
              <a:lnSpc>
                <a:spcPct val="90000"/>
              </a:lnSpc>
              <a:spcBef>
                <a:spcPts val="30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27417359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Teleconferences</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Teleconferences through May session:</a:t>
            </a:r>
          </a:p>
          <a:p>
            <a:r>
              <a:rPr lang="en-US" sz="2800" dirty="0"/>
              <a:t>&lt;TBD&gt;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1254107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Operation with Randomized and Changing MAC Addresses</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3048000"/>
            <a:ext cx="8534400" cy="1752600"/>
          </a:xfrm>
        </p:spPr>
        <p:txBody>
          <a:bodyPr/>
          <a:lstStyle/>
          <a:p>
            <a:r>
              <a:rPr lang="en-US" altLang="en-US" dirty="0"/>
              <a:t>Agenda</a:t>
            </a:r>
          </a:p>
          <a:p>
            <a:r>
              <a:rPr lang="en-US" altLang="en-US" dirty="0"/>
              <a:t>March 2021 Plenary</a:t>
            </a:r>
          </a:p>
          <a:p>
            <a:endParaRPr lang="en-US" altLang="en-US" dirty="0"/>
          </a:p>
          <a:p>
            <a:r>
              <a:rPr lang="en-US" altLang="en-US" dirty="0"/>
              <a:t>Chair (TBC): Mark Hamilton (Ruckus/CommScope)</a:t>
            </a:r>
          </a:p>
          <a:p>
            <a:r>
              <a:rPr lang="en-US" altLang="en-US" dirty="0"/>
              <a:t>Vice Chair: Vacant</a:t>
            </a:r>
          </a:p>
          <a:p>
            <a:r>
              <a:rPr lang="en-US" altLang="en-US" dirty="0"/>
              <a:t>Sec’y: Vacant</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Secretary</a:t>
            </a:r>
          </a:p>
        </p:txBody>
      </p:sp>
      <p:sp>
        <p:nvSpPr>
          <p:cNvPr id="4098" name="Rectangle 2"/>
          <p:cNvSpPr>
            <a:spLocks noGrp="1" noChangeArrowheads="1"/>
          </p:cNvSpPr>
          <p:nvPr>
            <p:ph idx="1"/>
          </p:nvPr>
        </p:nvSpPr>
        <p:spPr>
          <a:ln/>
        </p:spPr>
        <p:txBody>
          <a:bodyPr/>
          <a:lstStyle/>
          <a:p>
            <a:r>
              <a:rPr lang="en-US" altLang="en-US" sz="2800" dirty="0"/>
              <a:t>Any volunteers?</a:t>
            </a:r>
            <a:endParaRPr lang="en-US" altLang="en-US" sz="2400" dirty="0"/>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189</TotalTime>
  <Words>2289</Words>
  <Application>Microsoft Office PowerPoint</Application>
  <PresentationFormat>Widescreen</PresentationFormat>
  <Paragraphs>277</Paragraphs>
  <Slides>26</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TGbh-agenda-2021-March-Plenary</vt:lpstr>
      <vt:lpstr>Abstract</vt:lpstr>
      <vt:lpstr>IEEE 802.11 TGbh   Operation with Randomized and Changing MAC Addresses</vt:lpstr>
      <vt:lpstr>Secretary</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9 Mar 2021, 13:30-15:30 ET</vt:lpstr>
      <vt:lpstr>Approve prior TGbh minutes</vt:lpstr>
      <vt:lpstr>TGbh leadership nominations</vt:lpstr>
      <vt:lpstr>TGbh PAR Scope (emphasis added)</vt:lpstr>
      <vt:lpstr>TGbh (Proposal) Work organization</vt:lpstr>
      <vt:lpstr>TGbh Agenda – 11 Mar 2021, 13:30-15:30 ET</vt:lpstr>
      <vt:lpstr>Vice Chair election(s)</vt:lpstr>
      <vt:lpstr>Secretary confirmation</vt:lpstr>
      <vt:lpstr>Editor confirmation</vt:lpstr>
      <vt:lpstr>Timeline</vt:lpstr>
      <vt:lpstr>TGbh Teleconferences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28</cp:revision>
  <cp:lastPrinted>1601-01-01T00:00:00Z</cp:lastPrinted>
  <dcterms:created xsi:type="dcterms:W3CDTF">2021-01-26T19:12:38Z</dcterms:created>
  <dcterms:modified xsi:type="dcterms:W3CDTF">2021-02-19T22:36:57Z</dcterms:modified>
</cp:coreProperties>
</file>