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850" r:id="rId2"/>
    <p:sldId id="851" r:id="rId3"/>
    <p:sldId id="423" r:id="rId4"/>
    <p:sldId id="613" r:id="rId5"/>
    <p:sldId id="849" r:id="rId6"/>
    <p:sldId id="617" r:id="rId7"/>
    <p:sldId id="618" r:id="rId8"/>
    <p:sldId id="839" r:id="rId9"/>
    <p:sldId id="846" r:id="rId10"/>
    <p:sldId id="840" r:id="rId11"/>
    <p:sldId id="853" r:id="rId12"/>
    <p:sldId id="847" r:id="rId13"/>
    <p:sldId id="852" r:id="rId14"/>
    <p:sldId id="626" r:id="rId15"/>
    <p:sldId id="848" r:id="rId16"/>
    <p:sldId id="841" r:id="rId17"/>
    <p:sldId id="754" r:id="rId18"/>
    <p:sldId id="755" r:id="rId19"/>
    <p:sldId id="458" r:id="rId20"/>
    <p:sldId id="489" r:id="rId21"/>
    <p:sldId id="814" r:id="rId22"/>
    <p:sldId id="815" r:id="rId23"/>
    <p:sldId id="749" r:id="rId24"/>
    <p:sldId id="767" r:id="rId25"/>
    <p:sldId id="768" r:id="rId26"/>
    <p:sldId id="746"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613"/>
            <p14:sldId id="849"/>
            <p14:sldId id="617"/>
            <p14:sldId id="618"/>
            <p14:sldId id="839"/>
            <p14:sldId id="846"/>
            <p14:sldId id="840"/>
            <p14:sldId id="853"/>
            <p14:sldId id="847"/>
            <p14:sldId id="852"/>
            <p14:sldId id="626"/>
            <p14:sldId id="848"/>
            <p14:sldId id="841"/>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ECF1B5-76D1-4947-A70F-E63CBA040545}" v="4" dt="2021-03-11T22:18:25.8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309" autoAdjust="0"/>
    <p:restoredTop sz="96078" autoAdjust="0"/>
  </p:normalViewPr>
  <p:slideViewPr>
    <p:cSldViewPr>
      <p:cViewPr varScale="1">
        <p:scale>
          <a:sx n="104" d="100"/>
          <a:sy n="104" d="100"/>
        </p:scale>
        <p:origin x="82"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Montemurro" userId="40c20c913ca7511e" providerId="LiveId" clId="{A3ECF1B5-76D1-4947-A70F-E63CBA040545}"/>
    <pc:docChg chg="custSel modSld modMainMaster">
      <pc:chgData name="Michael Montemurro" userId="40c20c913ca7511e" providerId="LiveId" clId="{A3ECF1B5-76D1-4947-A70F-E63CBA040545}" dt="2021-03-11T23:02:31.046" v="312" actId="20577"/>
      <pc:docMkLst>
        <pc:docMk/>
      </pc:docMkLst>
      <pc:sldChg chg="modSp mod">
        <pc:chgData name="Michael Montemurro" userId="40c20c913ca7511e" providerId="LiveId" clId="{A3ECF1B5-76D1-4947-A70F-E63CBA040545}" dt="2021-03-11T18:50:44.318" v="63" actId="20577"/>
        <pc:sldMkLst>
          <pc:docMk/>
          <pc:sldMk cId="3830619075" sldId="613"/>
        </pc:sldMkLst>
        <pc:spChg chg="mod">
          <ac:chgData name="Michael Montemurro" userId="40c20c913ca7511e" providerId="LiveId" clId="{A3ECF1B5-76D1-4947-A70F-E63CBA040545}" dt="2021-03-11T18:50:44.318" v="63" actId="20577"/>
          <ac:spMkLst>
            <pc:docMk/>
            <pc:sldMk cId="3830619075" sldId="613"/>
            <ac:spMk id="10" creationId="{CC2AB40D-EE73-4F6E-AF6C-5BB8815A67AA}"/>
          </ac:spMkLst>
        </pc:spChg>
      </pc:sldChg>
      <pc:sldChg chg="modSp mod">
        <pc:chgData name="Michael Montemurro" userId="40c20c913ca7511e" providerId="LiveId" clId="{A3ECF1B5-76D1-4947-A70F-E63CBA040545}" dt="2021-03-11T23:02:31.046" v="312" actId="20577"/>
        <pc:sldMkLst>
          <pc:docMk/>
          <pc:sldMk cId="4030422066" sldId="617"/>
        </pc:sldMkLst>
        <pc:spChg chg="mod">
          <ac:chgData name="Michael Montemurro" userId="40c20c913ca7511e" providerId="LiveId" clId="{A3ECF1B5-76D1-4947-A70F-E63CBA040545}" dt="2021-03-11T23:02:31.046" v="312" actId="20577"/>
          <ac:spMkLst>
            <pc:docMk/>
            <pc:sldMk cId="4030422066" sldId="617"/>
            <ac:spMk id="4103" creationId="{00000000-0000-0000-0000-000000000000}"/>
          </ac:spMkLst>
        </pc:spChg>
      </pc:sldChg>
      <pc:sldChg chg="modSp mod">
        <pc:chgData name="Michael Montemurro" userId="40c20c913ca7511e" providerId="LiveId" clId="{A3ECF1B5-76D1-4947-A70F-E63CBA040545}" dt="2021-03-11T22:18:25.821" v="268" actId="14100"/>
        <pc:sldMkLst>
          <pc:docMk/>
          <pc:sldMk cId="514268663" sldId="847"/>
        </pc:sldMkLst>
        <pc:spChg chg="mod">
          <ac:chgData name="Michael Montemurro" userId="40c20c913ca7511e" providerId="LiveId" clId="{A3ECF1B5-76D1-4947-A70F-E63CBA040545}" dt="2021-03-11T22:18:25.821" v="268" actId="14100"/>
          <ac:spMkLst>
            <pc:docMk/>
            <pc:sldMk cId="514268663" sldId="847"/>
            <ac:spMk id="5" creationId="{312E63CB-7AA4-47E9-A213-073D8CADFEE1}"/>
          </ac:spMkLst>
        </pc:spChg>
      </pc:sldChg>
      <pc:sldChg chg="modSp mod">
        <pc:chgData name="Michael Montemurro" userId="40c20c913ca7511e" providerId="LiveId" clId="{A3ECF1B5-76D1-4947-A70F-E63CBA040545}" dt="2021-03-11T22:49:42.553" v="310" actId="20577"/>
        <pc:sldMkLst>
          <pc:docMk/>
          <pc:sldMk cId="3056178945" sldId="848"/>
        </pc:sldMkLst>
        <pc:spChg chg="mod">
          <ac:chgData name="Michael Montemurro" userId="40c20c913ca7511e" providerId="LiveId" clId="{A3ECF1B5-76D1-4947-A70F-E63CBA040545}" dt="2021-03-11T22:49:42.553" v="310" actId="20577"/>
          <ac:spMkLst>
            <pc:docMk/>
            <pc:sldMk cId="3056178945" sldId="848"/>
            <ac:spMk id="5" creationId="{312E63CB-7AA4-47E9-A213-073D8CADFEE1}"/>
          </ac:spMkLst>
        </pc:spChg>
      </pc:sldChg>
      <pc:sldChg chg="modSp mod">
        <pc:chgData name="Michael Montemurro" userId="40c20c913ca7511e" providerId="LiveId" clId="{A3ECF1B5-76D1-4947-A70F-E63CBA040545}" dt="2021-03-11T22:17:36.073" v="260" actId="21"/>
        <pc:sldMkLst>
          <pc:docMk/>
          <pc:sldMk cId="574150429" sldId="852"/>
        </pc:sldMkLst>
        <pc:spChg chg="mod">
          <ac:chgData name="Michael Montemurro" userId="40c20c913ca7511e" providerId="LiveId" clId="{A3ECF1B5-76D1-4947-A70F-E63CBA040545}" dt="2021-03-11T22:17:36.073" v="260" actId="21"/>
          <ac:spMkLst>
            <pc:docMk/>
            <pc:sldMk cId="574150429" sldId="852"/>
            <ac:spMk id="5" creationId="{312E63CB-7AA4-47E9-A213-073D8CADFEE1}"/>
          </ac:spMkLst>
        </pc:spChg>
      </pc:sldChg>
      <pc:sldMasterChg chg="modSp mod">
        <pc:chgData name="Michael Montemurro" userId="40c20c913ca7511e" providerId="LiveId" clId="{A3ECF1B5-76D1-4947-A70F-E63CBA040545}" dt="2021-03-11T18:49:37.518" v="1" actId="20577"/>
        <pc:sldMasterMkLst>
          <pc:docMk/>
          <pc:sldMasterMk cId="0" sldId="2147483648"/>
        </pc:sldMasterMkLst>
        <pc:spChg chg="mod">
          <ac:chgData name="Michael Montemurro" userId="40c20c913ca7511e" providerId="LiveId" clId="{A3ECF1B5-76D1-4947-A70F-E63CBA040545}" dt="2021-03-11T18:49:37.518"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4</a:t>
            </a:fld>
            <a:endParaRPr lang="en-US"/>
          </a:p>
        </p:txBody>
      </p:sp>
      <p:sp>
        <p:nvSpPr>
          <p:cNvPr id="31750" name="Rectangle 2"/>
          <p:cNvSpPr>
            <a:spLocks noGrp="1" noRot="1" noChangeAspect="1" noChangeArrowheads="1" noTextEdit="1"/>
          </p:cNvSpPr>
          <p:nvPr>
            <p:ph type="sldImg"/>
          </p:nvPr>
        </p:nvSpPr>
        <p:spPr>
          <a:xfrm>
            <a:off x="1154113" y="701675"/>
            <a:ext cx="4625975"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1154113" y="701675"/>
            <a:ext cx="4625975"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1791903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1154113" y="701675"/>
            <a:ext cx="4625975"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5098239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7</a:t>
            </a:fld>
            <a:endParaRPr lang="en-US"/>
          </a:p>
        </p:txBody>
      </p:sp>
      <p:sp>
        <p:nvSpPr>
          <p:cNvPr id="31750" name="Rectangle 2"/>
          <p:cNvSpPr>
            <a:spLocks noGrp="1" noRot="1" noChangeAspect="1" noChangeArrowheads="1" noTextEdit="1"/>
          </p:cNvSpPr>
          <p:nvPr>
            <p:ph type="sldImg"/>
          </p:nvPr>
        </p:nvSpPr>
        <p:spPr>
          <a:xfrm>
            <a:off x="1154113" y="701675"/>
            <a:ext cx="4625975"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6588517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9</a:t>
            </a:fld>
            <a:endParaRPr lang="en-US"/>
          </a:p>
        </p:txBody>
      </p:sp>
      <p:sp>
        <p:nvSpPr>
          <p:cNvPr id="31750" name="Rectangle 2"/>
          <p:cNvSpPr>
            <a:spLocks noGrp="1" noRot="1" noChangeAspect="1" noChangeArrowheads="1" noTextEdit="1"/>
          </p:cNvSpPr>
          <p:nvPr>
            <p:ph type="sldImg"/>
          </p:nvPr>
        </p:nvSpPr>
        <p:spPr>
          <a:xfrm>
            <a:off x="1154113" y="701675"/>
            <a:ext cx="4625975"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7813542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14</a:t>
            </a:fld>
            <a:endParaRPr lang="en-US"/>
          </a:p>
        </p:txBody>
      </p:sp>
      <p:sp>
        <p:nvSpPr>
          <p:cNvPr id="31750" name="Rectangle 2"/>
          <p:cNvSpPr>
            <a:spLocks noGrp="1" noRot="1" noChangeAspect="1" noChangeArrowheads="1" noTextEdit="1"/>
          </p:cNvSpPr>
          <p:nvPr>
            <p:ph type="sldImg"/>
          </p:nvPr>
        </p:nvSpPr>
        <p:spPr>
          <a:xfrm>
            <a:off x="1154113" y="701675"/>
            <a:ext cx="4625975"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79283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23397390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802.11-21/</a:t>
            </a:r>
            <a:r>
              <a:rPr lang="en-US" altLang="zh-CN" sz="1800" b="1" dirty="0"/>
              <a:t>0284</a:t>
            </a:r>
            <a:r>
              <a:rPr lang="en-US" altLang="en-US" sz="1800" b="1" dirty="0"/>
              <a:t>r2</a:t>
            </a: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March </a:t>
            </a:r>
            <a:r>
              <a:rPr lang="en-US" altLang="en-US" sz="1800" b="1" dirty="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21/11-21-0284-00-000m-tgm-agenda-march-2021-session.pptx"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0/11-20-0177-08-0arc-liaison-to-revmd-on-ess.docx" TargetMode="External"/><Relationship Id="rId2" Type="http://schemas.openxmlformats.org/officeDocument/2006/relationships/hyperlink" Target="https://www.ieee802.org/1/files/public/docs2021/maint-parsons-802.1D_withdrawal_status-0321-v1.pdf"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1/11-21-0448-00-000m-miscellaneous-11me-d0-0-issues.pptx" TargetMode="External"/><Relationship Id="rId2" Type="http://schemas.openxmlformats.org/officeDocument/2006/relationships/hyperlink" Target="https://mentor.ieee.org/802.11/dcn/20/11-20-0177-08-0arc-liaison-to-revmd-on-ess.docx"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development.standards.ieee.org/myproject-web/app#viewpar/12438/8958"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685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TGme</a:t>
            </a:r>
            <a:r>
              <a:rPr lang="en-US" altLang="en-US" kern="0" dirty="0"/>
              <a:t> Agenda - March 2021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458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2021-03-11</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2577643147"/>
              </p:ext>
            </p:extLst>
          </p:nvPr>
        </p:nvGraphicFramePr>
        <p:xfrm>
          <a:off x="523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523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54AA14A-6802-49B3-A8A6-43201565E9E7}"/>
              </a:ext>
            </a:extLst>
          </p:cNvPr>
          <p:cNvSpPr/>
          <p:nvPr/>
        </p:nvSpPr>
        <p:spPr>
          <a:xfrm rot="19411319">
            <a:off x="831547" y="3052305"/>
            <a:ext cx="7321617" cy="923330"/>
          </a:xfrm>
          <a:prstGeom prst="rect">
            <a:avLst/>
          </a:prstGeom>
          <a:noFill/>
        </p:spPr>
        <p:txBody>
          <a:bodyPr wrap="square" lIns="91440" tIns="45720" rIns="91440" bIns="45720">
            <a:spAutoFit/>
          </a:bodyPr>
          <a:lstStyle/>
          <a:p>
            <a:pPr algn="ctr"/>
            <a:r>
              <a:rPr lang="en-US" sz="5400" b="1" cap="none" spc="0" dirty="0">
                <a:ln w="12700">
                  <a:solidFill>
                    <a:schemeClr val="accent5"/>
                  </a:solidFill>
                  <a:prstDash val="solid"/>
                </a:ln>
                <a:pattFill prst="ltDnDiag">
                  <a:fgClr>
                    <a:schemeClr val="accent5">
                      <a:lumMod val="60000"/>
                      <a:lumOff val="40000"/>
                    </a:schemeClr>
                  </a:fgClr>
                  <a:bgClr>
                    <a:schemeClr val="bg1"/>
                  </a:bgClr>
                </a:pattFill>
                <a:effectLst/>
              </a:rPr>
              <a:t>For Discussion</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In Progress – </a:t>
            </a:r>
            <a:r>
              <a:rPr lang="en-CA" dirty="0" err="1"/>
              <a:t>TGme</a:t>
            </a:r>
            <a:r>
              <a:rPr lang="en-CA" dirty="0"/>
              <a:t> Timeline</a:t>
            </a:r>
          </a:p>
        </p:txBody>
      </p:sp>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685800" y="1600200"/>
            <a:ext cx="7772400" cy="4114800"/>
          </a:xfrm>
        </p:spPr>
        <p:txBody>
          <a:bodyPr/>
          <a:lstStyle/>
          <a:p>
            <a:pPr>
              <a:lnSpc>
                <a:spcPct val="80000"/>
              </a:lnSpc>
            </a:pPr>
            <a:r>
              <a:rPr lang="en-US" altLang="en-US" sz="2000" dirty="0">
                <a:solidFill>
                  <a:srgbClr val="006600"/>
                </a:solidFill>
              </a:rPr>
              <a:t>Feb 2021 – PAR Approval</a:t>
            </a:r>
          </a:p>
          <a:p>
            <a:pPr>
              <a:lnSpc>
                <a:spcPct val="80000"/>
              </a:lnSpc>
            </a:pPr>
            <a:r>
              <a:rPr lang="en-US" altLang="en-US" sz="2000" dirty="0"/>
              <a:t>March 2021– Initial meeting, issue comment collection on IEEE Std 802.11-2020 (if published)</a:t>
            </a:r>
          </a:p>
          <a:p>
            <a:pPr>
              <a:lnSpc>
                <a:spcPct val="80000"/>
              </a:lnSpc>
            </a:pPr>
            <a:r>
              <a:rPr lang="en-US" altLang="en-US" sz="2000" dirty="0"/>
              <a:t>March 2021 – Draft 0.00 available</a:t>
            </a:r>
          </a:p>
          <a:p>
            <a:pPr>
              <a:lnSpc>
                <a:spcPct val="80000"/>
              </a:lnSpc>
            </a:pPr>
            <a:r>
              <a:rPr lang="en-US" altLang="en-US" sz="2000" dirty="0"/>
              <a:t>May 2021 – Process CC input, 11ax, 11ay, 11ba integration begins</a:t>
            </a:r>
          </a:p>
          <a:p>
            <a:pPr>
              <a:lnSpc>
                <a:spcPct val="80000"/>
              </a:lnSpc>
            </a:pPr>
            <a:r>
              <a:rPr lang="en-US" altLang="en-US" sz="2000" dirty="0"/>
              <a:t>Nov 2021 – Initial D1.0 WG Letter ballot </a:t>
            </a:r>
          </a:p>
          <a:p>
            <a:pPr>
              <a:lnSpc>
                <a:spcPct val="80000"/>
              </a:lnSpc>
            </a:pPr>
            <a:r>
              <a:rPr lang="en-US" altLang="en-US" sz="2000" dirty="0"/>
              <a:t>May 2022 –D2.0 Recirculation LB </a:t>
            </a:r>
          </a:p>
          <a:p>
            <a:pPr>
              <a:lnSpc>
                <a:spcPct val="80000"/>
              </a:lnSpc>
            </a:pPr>
            <a:r>
              <a:rPr lang="en-US" altLang="en-US" sz="2000" dirty="0"/>
              <a:t>Jan 2023 – D3.0 Recirculation LB (</a:t>
            </a:r>
            <a:r>
              <a:rPr lang="en-US" altLang="en-US" sz="2000" dirty="0">
                <a:solidFill>
                  <a:srgbClr val="0000FF"/>
                </a:solidFill>
              </a:rPr>
              <a:t>11az + other amendments &lt;11bc, 11bd, 11bb&gt;</a:t>
            </a:r>
            <a:r>
              <a:rPr lang="en-US" altLang="en-US" sz="2000" dirty="0">
                <a:solidFill>
                  <a:srgbClr val="0070C0"/>
                </a:solidFill>
              </a:rPr>
              <a:t> </a:t>
            </a:r>
            <a:r>
              <a:rPr lang="en-US" altLang="en-US" sz="2000" dirty="0"/>
              <a:t>) </a:t>
            </a:r>
          </a:p>
          <a:p>
            <a:pPr>
              <a:lnSpc>
                <a:spcPct val="80000"/>
              </a:lnSpc>
            </a:pPr>
            <a:r>
              <a:rPr lang="en-US" altLang="en-US" sz="2000" dirty="0"/>
              <a:t>May 2023 – D4.0 Recirculation (</a:t>
            </a:r>
            <a:r>
              <a:rPr lang="en-US" altLang="en-US" sz="2000" dirty="0">
                <a:solidFill>
                  <a:srgbClr val="0000FF"/>
                </a:solidFill>
              </a:rPr>
              <a:t>other amendment integration</a:t>
            </a:r>
            <a:r>
              <a:rPr lang="en-US" altLang="en-US" sz="2000" dirty="0"/>
              <a:t>)</a:t>
            </a:r>
          </a:p>
          <a:p>
            <a:pPr>
              <a:lnSpc>
                <a:spcPct val="80000"/>
              </a:lnSpc>
            </a:pPr>
            <a:r>
              <a:rPr lang="en-US" altLang="en-US" sz="2000" dirty="0"/>
              <a:t>Jul 2023 – D5.0 Initial SA Ballot (</a:t>
            </a:r>
            <a:r>
              <a:rPr lang="en-US" altLang="en-US" sz="2000" dirty="0">
                <a:solidFill>
                  <a:srgbClr val="0000FF"/>
                </a:solidFill>
              </a:rPr>
              <a:t>pending integration</a:t>
            </a:r>
            <a:r>
              <a:rPr lang="en-US" altLang="en-US" sz="2000" dirty="0"/>
              <a:t>)</a:t>
            </a:r>
          </a:p>
          <a:p>
            <a:pPr>
              <a:lnSpc>
                <a:spcPct val="80000"/>
              </a:lnSpc>
            </a:pPr>
            <a:r>
              <a:rPr lang="en-US" altLang="en-US" sz="2000" dirty="0"/>
              <a:t>Jan 2024 – D6.0 Recirculation SA Ballot  </a:t>
            </a:r>
          </a:p>
          <a:p>
            <a:pPr>
              <a:lnSpc>
                <a:spcPct val="80000"/>
              </a:lnSpc>
            </a:pPr>
            <a:r>
              <a:rPr lang="en-US" altLang="en-US" sz="2000" dirty="0"/>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11964277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Initial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10 of </a:t>
            </a:r>
            <a:r>
              <a:rPr lang="en-CA" dirty="0">
                <a:hlinkClick r:id="rId2"/>
              </a:rPr>
              <a:t>https://mentor.ieee.org/802.11/dcn/21/11-21-0284-00-000m-tgm-agenda-march-2021-session.pptx</a:t>
            </a:r>
            <a:r>
              <a:rPr lang="en-CA" dirty="0"/>
              <a:t> document as the initial timeline for </a:t>
            </a:r>
            <a:r>
              <a:rPr lang="en-CA" dirty="0" err="1"/>
              <a:t>REVme</a:t>
            </a:r>
            <a:r>
              <a:rPr lang="en-CA" dirty="0"/>
              <a:t>.</a:t>
            </a:r>
          </a:p>
          <a:p>
            <a:pPr marL="0" indent="0">
              <a:buNone/>
            </a:pPr>
            <a:r>
              <a:rPr lang="en-CA" dirty="0"/>
              <a:t>Moved: Harry </a:t>
            </a:r>
            <a:r>
              <a:rPr lang="en-CA" dirty="0" err="1"/>
              <a:t>Bims</a:t>
            </a:r>
            <a:endParaRPr lang="en-CA" dirty="0"/>
          </a:p>
          <a:p>
            <a:pPr marL="0" indent="0">
              <a:buNone/>
            </a:pPr>
            <a:r>
              <a:rPr lang="en-CA" dirty="0"/>
              <a:t>Seconded: Emily Qi</a:t>
            </a:r>
          </a:p>
          <a:p>
            <a:pPr marL="0" indent="0">
              <a:buNone/>
            </a:pPr>
            <a:r>
              <a:rPr lang="en-CA" dirty="0"/>
              <a:t>Results: Unanimous. Motion passes.</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11</a:t>
            </a:fld>
            <a:endParaRPr lang="en-US" altLang="en-US"/>
          </a:p>
        </p:txBody>
      </p:sp>
    </p:spTree>
    <p:extLst>
      <p:ext uri="{BB962C8B-B14F-4D97-AF65-F5344CB8AC3E}">
        <p14:creationId xmlns:p14="http://schemas.microsoft.com/office/powerpoint/2010/main" val="39718877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685800" y="1773044"/>
            <a:ext cx="8305800" cy="4702369"/>
          </a:xfrm>
        </p:spPr>
        <p:txBody>
          <a:bodyPr/>
          <a:lstStyle/>
          <a:p>
            <a:pPr>
              <a:lnSpc>
                <a:spcPct val="80000"/>
              </a:lnSpc>
            </a:pPr>
            <a:r>
              <a:rPr lang="en-US" altLang="en-US" sz="1800" dirty="0"/>
              <a:t>Deprecation of 802.1D - Osama</a:t>
            </a:r>
          </a:p>
          <a:p>
            <a:pPr lvl="1">
              <a:lnSpc>
                <a:spcPct val="80000"/>
              </a:lnSpc>
            </a:pPr>
            <a:r>
              <a:rPr lang="en-US" altLang="en-US" sz="1400" dirty="0">
                <a:hlinkClick r:id="rId2"/>
              </a:rPr>
              <a:t>https://www.ieee802.org/1/files/public/docs2021/maint-parsons-802.1D_withdrawal_status-0321-v1.pdf</a:t>
            </a:r>
            <a:r>
              <a:rPr lang="en-US" altLang="en-US" sz="1400" dirty="0"/>
              <a:t>  </a:t>
            </a:r>
          </a:p>
          <a:p>
            <a:pPr>
              <a:lnSpc>
                <a:spcPct val="80000"/>
              </a:lnSpc>
            </a:pPr>
            <a:r>
              <a:rPr lang="en-US" altLang="en-US" sz="1800" dirty="0"/>
              <a:t>ESS and HESSID – Arch contribution – Mark Hamilton</a:t>
            </a:r>
          </a:p>
          <a:p>
            <a:pPr lvl="1">
              <a:lnSpc>
                <a:spcPct val="80000"/>
              </a:lnSpc>
            </a:pPr>
            <a:r>
              <a:rPr lang="en-US" altLang="en-US" sz="1400" dirty="0">
                <a:hlinkClick r:id="rId3"/>
              </a:rPr>
              <a:t>https://mentor.ieee.org/802.11/dcn/20/11-20-0177-08-0arc-liaison-to-revmd-on-ess.docx</a:t>
            </a:r>
            <a:r>
              <a:rPr lang="en-US" altLang="en-US" sz="1400" dirty="0"/>
              <a:t> </a:t>
            </a:r>
          </a:p>
          <a:p>
            <a:pPr>
              <a:lnSpc>
                <a:spcPct val="80000"/>
              </a:lnSpc>
            </a:pPr>
            <a:r>
              <a:rPr lang="en-US" altLang="en-US" sz="1800" dirty="0"/>
              <a:t>QoS re-work – Osama (re-submit comments)</a:t>
            </a:r>
          </a:p>
          <a:p>
            <a:pPr>
              <a:lnSpc>
                <a:spcPct val="80000"/>
              </a:lnSpc>
            </a:pPr>
            <a:r>
              <a:rPr lang="en-US" altLang="en-US" sz="1800" dirty="0"/>
              <a:t>Annex G removal proposal – Graham (</a:t>
            </a:r>
            <a:r>
              <a:rPr lang="en-US" altLang="en-US" sz="1800" dirty="0" err="1"/>
              <a:t>Menzo</a:t>
            </a:r>
            <a:r>
              <a:rPr lang="en-US" altLang="en-US" sz="1800" dirty="0"/>
              <a:t> will help)</a:t>
            </a:r>
          </a:p>
          <a:p>
            <a:pPr>
              <a:lnSpc>
                <a:spcPct val="80000"/>
              </a:lnSpc>
            </a:pPr>
            <a:r>
              <a:rPr lang="en-US" altLang="en-US" sz="1800" dirty="0"/>
              <a:t>Peer to peer/Direct – Emily Qi</a:t>
            </a:r>
          </a:p>
          <a:p>
            <a:pPr>
              <a:lnSpc>
                <a:spcPct val="80000"/>
              </a:lnSpc>
            </a:pPr>
            <a:r>
              <a:rPr lang="en-US" altLang="en-US" sz="1800" dirty="0"/>
              <a:t>What is a “QoS Data Frame”? – Mark Rison </a:t>
            </a:r>
          </a:p>
          <a:p>
            <a:pPr lvl="1">
              <a:lnSpc>
                <a:spcPct val="80000"/>
              </a:lnSpc>
            </a:pPr>
            <a:r>
              <a:rPr lang="en-US" altLang="en-US" sz="1400" dirty="0"/>
              <a:t>Doc 11-20/0435 for CID 4259</a:t>
            </a:r>
          </a:p>
          <a:p>
            <a:pPr>
              <a:lnSpc>
                <a:spcPct val="80000"/>
              </a:lnSpc>
            </a:pPr>
            <a:r>
              <a:rPr lang="en-US" altLang="en-US" sz="1800" dirty="0"/>
              <a:t>What does “a beacon interval” mean? – Mark Rison </a:t>
            </a:r>
          </a:p>
          <a:p>
            <a:pPr lvl="1">
              <a:lnSpc>
                <a:spcPct val="80000"/>
              </a:lnSpc>
            </a:pPr>
            <a:r>
              <a:rPr lang="en-US" altLang="en-US" sz="1400" dirty="0"/>
              <a:t>11-19/0856 under CID 2316</a:t>
            </a:r>
          </a:p>
          <a:p>
            <a:pPr>
              <a:lnSpc>
                <a:spcPct val="80000"/>
              </a:lnSpc>
            </a:pPr>
            <a:r>
              <a:rPr lang="en-US" altLang="en-US" sz="1800" dirty="0" err="1"/>
              <a:t>EAPol</a:t>
            </a:r>
            <a:r>
              <a:rPr lang="en-US" altLang="en-US" sz="1800" dirty="0"/>
              <a:t>-Key Notation – Mike Montemurro</a:t>
            </a:r>
          </a:p>
          <a:p>
            <a:pPr>
              <a:lnSpc>
                <a:spcPct val="80000"/>
              </a:lnSpc>
            </a:pPr>
            <a:r>
              <a:rPr lang="en-US" altLang="en-US" sz="1800" dirty="0"/>
              <a:t>Data Rate limiting feature – Mark Hamilton</a:t>
            </a:r>
          </a:p>
          <a:p>
            <a:pPr>
              <a:lnSpc>
                <a:spcPct val="80000"/>
              </a:lnSpc>
            </a:pPr>
            <a:r>
              <a:rPr lang="en-US" altLang="en-US" sz="1800" dirty="0"/>
              <a:t>Use of passive requirement in the specification – Joe Levy</a:t>
            </a:r>
          </a:p>
          <a:p>
            <a:pPr>
              <a:lnSpc>
                <a:spcPct val="80000"/>
              </a:lnSpc>
            </a:pPr>
            <a:r>
              <a:rPr lang="en-US" altLang="en-US" sz="1800" dirty="0"/>
              <a:t>IEEE 802.11ax problem discovered in </a:t>
            </a:r>
            <a:r>
              <a:rPr lang="en-US" altLang="en-US" sz="1800" dirty="0" err="1"/>
              <a:t>TGbe</a:t>
            </a:r>
            <a:r>
              <a:rPr lang="en-US" altLang="en-US" sz="1800" dirty="0"/>
              <a:t> and explained in doc 11-21/269</a:t>
            </a:r>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Issues</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12</a:t>
            </a:fld>
            <a:endParaRPr lang="en-US" altLang="en-US"/>
          </a:p>
        </p:txBody>
      </p:sp>
    </p:spTree>
    <p:extLst>
      <p:ext uri="{BB962C8B-B14F-4D97-AF65-F5344CB8AC3E}">
        <p14:creationId xmlns:p14="http://schemas.microsoft.com/office/powerpoint/2010/main" val="5142686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685800" y="2022663"/>
            <a:ext cx="7772400" cy="4114800"/>
          </a:xfrm>
        </p:spPr>
        <p:txBody>
          <a:bodyPr/>
          <a:lstStyle/>
          <a:p>
            <a:pPr>
              <a:lnSpc>
                <a:spcPct val="80000"/>
              </a:lnSpc>
            </a:pPr>
            <a:r>
              <a:rPr lang="en-US" altLang="en-US" sz="2000" dirty="0"/>
              <a:t>Placeholder for 802.1 presentation on 802.1D</a:t>
            </a:r>
          </a:p>
          <a:p>
            <a:pPr>
              <a:lnSpc>
                <a:spcPct val="80000"/>
              </a:lnSpc>
            </a:pPr>
            <a:r>
              <a:rPr lang="en-US" altLang="en-US" sz="2000" dirty="0"/>
              <a:t>ESS and HESSID – Arch contribution – Mark Hamilton</a:t>
            </a:r>
          </a:p>
          <a:p>
            <a:pPr lvl="1">
              <a:lnSpc>
                <a:spcPct val="80000"/>
              </a:lnSpc>
            </a:pPr>
            <a:r>
              <a:rPr lang="en-US" altLang="en-US" sz="1600" dirty="0">
                <a:hlinkClick r:id="rId2"/>
              </a:rPr>
              <a:t>https://mentor.ieee.org/802.11/dcn/20/11-20-0177-08-0arc-liaison-to-revmd-on-ess.docx</a:t>
            </a:r>
            <a:r>
              <a:rPr lang="en-US" altLang="en-US" sz="1600" dirty="0"/>
              <a:t> </a:t>
            </a:r>
          </a:p>
          <a:p>
            <a:pPr>
              <a:lnSpc>
                <a:spcPct val="80000"/>
              </a:lnSpc>
            </a:pPr>
            <a:r>
              <a:rPr lang="en-US" altLang="en-US" sz="2000" dirty="0" err="1"/>
              <a:t>REVmd</a:t>
            </a:r>
            <a:r>
              <a:rPr lang="en-US" altLang="en-US" sz="2000" dirty="0"/>
              <a:t> issues – Mark Rison</a:t>
            </a:r>
          </a:p>
          <a:p>
            <a:pPr lvl="1">
              <a:lnSpc>
                <a:spcPct val="80000"/>
              </a:lnSpc>
            </a:pPr>
            <a:r>
              <a:rPr lang="en-US" altLang="en-US" sz="1600" dirty="0"/>
              <a:t>What is a QoS Data Frame? – Mark Rison</a:t>
            </a:r>
          </a:p>
          <a:p>
            <a:pPr lvl="1">
              <a:lnSpc>
                <a:spcPct val="80000"/>
              </a:lnSpc>
            </a:pPr>
            <a:r>
              <a:rPr lang="en-US" altLang="en-US" sz="1600" dirty="0"/>
              <a:t>What does “a beacon interval” mean? – Mark Rison </a:t>
            </a:r>
          </a:p>
          <a:p>
            <a:pPr lvl="1">
              <a:lnSpc>
                <a:spcPct val="80000"/>
              </a:lnSpc>
            </a:pPr>
            <a:r>
              <a:rPr lang="en-US" altLang="en-US" sz="1600" dirty="0">
                <a:hlinkClick r:id="rId3"/>
              </a:rPr>
              <a:t>https://mentor.ieee.org/802.11/dcn/21/11-21-0448-00-000m-miscellaneous-11me-d0-0-issues.pptx</a:t>
            </a:r>
            <a:r>
              <a:rPr lang="en-US" altLang="en-US" sz="1600" dirty="0"/>
              <a:t> </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Presentations</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13</a:t>
            </a:fld>
            <a:endParaRPr lang="en-US" altLang="en-US"/>
          </a:p>
        </p:txBody>
      </p:sp>
    </p:spTree>
    <p:extLst>
      <p:ext uri="{BB962C8B-B14F-4D97-AF65-F5344CB8AC3E}">
        <p14:creationId xmlns:p14="http://schemas.microsoft.com/office/powerpoint/2010/main" val="5741504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14</a:t>
            </a:fld>
            <a:endParaRPr lang="en-US"/>
          </a:p>
        </p:txBody>
      </p:sp>
      <p:sp>
        <p:nvSpPr>
          <p:cNvPr id="4101" name="Rectangle 2"/>
          <p:cNvSpPr>
            <a:spLocks noGrp="1" noChangeArrowheads="1"/>
          </p:cNvSpPr>
          <p:nvPr>
            <p:ph type="title"/>
          </p:nvPr>
        </p:nvSpPr>
        <p:spPr>
          <a:xfrm>
            <a:off x="686233" y="838200"/>
            <a:ext cx="7772400" cy="457200"/>
          </a:xfrm>
        </p:spPr>
        <p:txBody>
          <a:bodyPr/>
          <a:lstStyle/>
          <a:p>
            <a:r>
              <a:rPr lang="en-US" altLang="en-US" sz="3600" dirty="0"/>
              <a:t>Motion - Comment Collection</a:t>
            </a:r>
          </a:p>
        </p:txBody>
      </p:sp>
      <p:sp>
        <p:nvSpPr>
          <p:cNvPr id="4103" name="Rectangle 19"/>
          <p:cNvSpPr>
            <a:spLocks noChangeArrowheads="1"/>
          </p:cNvSpPr>
          <p:nvPr/>
        </p:nvSpPr>
        <p:spPr bwMode="auto">
          <a:xfrm>
            <a:off x="305666" y="1752600"/>
            <a:ext cx="8533534"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2800" dirty="0"/>
              <a:t>Approve a 30 day comment collection on </a:t>
            </a:r>
            <a:r>
              <a:rPr lang="en-US" altLang="en-US" sz="2800" dirty="0" err="1"/>
              <a:t>REVme</a:t>
            </a:r>
            <a:r>
              <a:rPr lang="en-US" altLang="en-US" sz="2800" dirty="0"/>
              <a:t> D0.0 (IEEE Std 802.11™-2020)</a:t>
            </a:r>
          </a:p>
          <a:p>
            <a:pPr>
              <a:lnSpc>
                <a:spcPct val="80000"/>
              </a:lnSpc>
            </a:pPr>
            <a:endParaRPr lang="en-US" altLang="en-US" sz="2800" dirty="0"/>
          </a:p>
          <a:p>
            <a:pPr>
              <a:lnSpc>
                <a:spcPct val="80000"/>
              </a:lnSpc>
            </a:pPr>
            <a:r>
              <a:rPr lang="en-US" altLang="en-US" sz="2800" dirty="0"/>
              <a:t>Moved: Jon </a:t>
            </a:r>
            <a:r>
              <a:rPr lang="en-US" altLang="en-US" sz="2800" dirty="0" err="1"/>
              <a:t>Rosdahl</a:t>
            </a:r>
            <a:endParaRPr lang="en-US" altLang="en-US" sz="2800" dirty="0"/>
          </a:p>
          <a:p>
            <a:pPr>
              <a:lnSpc>
                <a:spcPct val="80000"/>
              </a:lnSpc>
            </a:pPr>
            <a:r>
              <a:rPr lang="en-US" altLang="en-US" sz="2800" dirty="0"/>
              <a:t>Seconded: Joe Levy</a:t>
            </a:r>
          </a:p>
          <a:p>
            <a:pPr>
              <a:lnSpc>
                <a:spcPct val="80000"/>
              </a:lnSpc>
            </a:pPr>
            <a:r>
              <a:rPr lang="en-US" altLang="en-US" sz="2800" dirty="0"/>
              <a:t>Result: Unanimous. Passed (122 on call)</a:t>
            </a:r>
          </a:p>
          <a:p>
            <a:pPr>
              <a:lnSpc>
                <a:spcPct val="80000"/>
              </a:lnSpc>
            </a:pPr>
            <a:endParaRPr lang="en-US" altLang="en-US" sz="1800" dirty="0"/>
          </a:p>
        </p:txBody>
      </p:sp>
    </p:spTree>
    <p:extLst>
      <p:ext uri="{BB962C8B-B14F-4D97-AF65-F5344CB8AC3E}">
        <p14:creationId xmlns:p14="http://schemas.microsoft.com/office/powerpoint/2010/main" val="42163786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685800" y="2022663"/>
            <a:ext cx="7772400" cy="4114800"/>
          </a:xfrm>
        </p:spPr>
        <p:txBody>
          <a:bodyPr/>
          <a:lstStyle/>
          <a:p>
            <a:pPr>
              <a:lnSpc>
                <a:spcPct val="80000"/>
              </a:lnSpc>
            </a:pPr>
            <a:r>
              <a:rPr lang="en-US" altLang="en-US" sz="2000" dirty="0"/>
              <a:t>Monday 10am ET, 2h – Apr 19, 26, May 24 </a:t>
            </a:r>
          </a:p>
          <a:p>
            <a:pPr lvl="1">
              <a:lnSpc>
                <a:spcPct val="80000"/>
              </a:lnSpc>
            </a:pPr>
            <a:r>
              <a:rPr lang="en-US" altLang="en-US" sz="1600" dirty="0"/>
              <a:t>Electronic interim is May 10-18 – request 3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a:xfrm>
            <a:off x="685800" y="685800"/>
            <a:ext cx="8001000" cy="1066800"/>
          </a:xfrm>
        </p:spPr>
        <p:txBody>
          <a:bodyPr/>
          <a:lstStyle/>
          <a:p>
            <a:r>
              <a:rPr lang="en-CA" dirty="0"/>
              <a:t>Teleconference – Meeting plan through May</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15</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BE49A66-10E4-482A-B44C-8B941F90CD2C}"/>
              </a:ext>
            </a:extLst>
          </p:cNvPr>
          <p:cNvSpPr>
            <a:spLocks noGrp="1"/>
          </p:cNvSpPr>
          <p:nvPr>
            <p:ph type="title"/>
          </p:nvPr>
        </p:nvSpPr>
        <p:spPr/>
        <p:txBody>
          <a:bodyPr/>
          <a:lstStyle/>
          <a:p>
            <a:r>
              <a:rPr lang="en-CA" dirty="0"/>
              <a:t>References</a:t>
            </a:r>
          </a:p>
        </p:txBody>
      </p:sp>
      <p:sp>
        <p:nvSpPr>
          <p:cNvPr id="9" name="Content Placeholder 8">
            <a:extLst>
              <a:ext uri="{FF2B5EF4-FFF2-40B4-BE49-F238E27FC236}">
                <a16:creationId xmlns:a16="http://schemas.microsoft.com/office/drawing/2014/main" id="{20939F91-CE37-4F18-912A-ADD7E6A2777F}"/>
              </a:ext>
            </a:extLst>
          </p:cNvPr>
          <p:cNvSpPr>
            <a:spLocks noGrp="1"/>
          </p:cNvSpPr>
          <p:nvPr>
            <p:ph idx="1"/>
          </p:nvPr>
        </p:nvSpPr>
        <p:spPr/>
        <p:txBody>
          <a:bodyPr/>
          <a:lstStyle/>
          <a:p>
            <a:pPr marL="0" indent="0">
              <a:buNone/>
            </a:pPr>
            <a:r>
              <a:rPr lang="en-CA" sz="2000" dirty="0"/>
              <a:t>PAR: </a:t>
            </a:r>
            <a:r>
              <a:rPr lang="en-CA" sz="2000" dirty="0">
                <a:hlinkClick r:id="rId2"/>
              </a:rPr>
              <a:t>https://development.standards.ieee.org/myproject-web/app#viewpar/12438/8958</a:t>
            </a:r>
            <a:r>
              <a:rPr lang="en-CA" sz="2000" dirty="0"/>
              <a:t> </a:t>
            </a:r>
          </a:p>
        </p:txBody>
      </p:sp>
      <p:sp>
        <p:nvSpPr>
          <p:cNvPr id="6" name="Footer Placeholder 5">
            <a:extLst>
              <a:ext uri="{FF2B5EF4-FFF2-40B4-BE49-F238E27FC236}">
                <a16:creationId xmlns:a16="http://schemas.microsoft.com/office/drawing/2014/main" id="{68E5C1F5-AABE-49FB-9C5B-1CCBA1F4BBF1}"/>
              </a:ext>
            </a:extLst>
          </p:cNvPr>
          <p:cNvSpPr>
            <a:spLocks noGrp="1"/>
          </p:cNvSpPr>
          <p:nvPr>
            <p:ph type="ftr" sz="quarter" idx="10"/>
          </p:nvPr>
        </p:nvSpPr>
        <p:spPr/>
        <p:txBody>
          <a:bodyPr/>
          <a:lstStyle/>
          <a:p>
            <a:pPr>
              <a:defRPr/>
            </a:pPr>
            <a:r>
              <a:rPr lang="en-US"/>
              <a:t>Michael Montemurro, Huawei</a:t>
            </a:r>
          </a:p>
        </p:txBody>
      </p:sp>
      <p:sp>
        <p:nvSpPr>
          <p:cNvPr id="7" name="Slide Number Placeholder 6">
            <a:extLst>
              <a:ext uri="{FF2B5EF4-FFF2-40B4-BE49-F238E27FC236}">
                <a16:creationId xmlns:a16="http://schemas.microsoft.com/office/drawing/2014/main" id="{0340304E-4FD7-4EA3-923C-381ECACBF3D5}"/>
              </a:ext>
            </a:extLst>
          </p:cNvPr>
          <p:cNvSpPr>
            <a:spLocks noGrp="1"/>
          </p:cNvSpPr>
          <p:nvPr>
            <p:ph type="sldNum" sz="quarter" idx="11"/>
          </p:nvPr>
        </p:nvSpPr>
        <p:spPr/>
        <p:txBody>
          <a:bodyPr/>
          <a:lstStyle/>
          <a:p>
            <a:pPr>
              <a:defRPr/>
            </a:pPr>
            <a:r>
              <a:rPr lang="en-US"/>
              <a:t>Slide </a:t>
            </a:r>
            <a:fld id="{0E93BDA3-DD93-4E4E-8EDC-3FA158570F5C}" type="slidenum">
              <a:rPr lang="en-US" smtClean="0"/>
              <a:pPr>
                <a:defRPr/>
              </a:pPr>
              <a:t>16</a:t>
            </a:fld>
            <a:endParaRPr lang="en-US"/>
          </a:p>
        </p:txBody>
      </p:sp>
    </p:spTree>
    <p:extLst>
      <p:ext uri="{BB962C8B-B14F-4D97-AF65-F5344CB8AC3E}">
        <p14:creationId xmlns:p14="http://schemas.microsoft.com/office/powerpoint/2010/main" val="22734745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smtClean="0"/>
              <a:pPr>
                <a:spcBef>
                  <a:spcPct val="0"/>
                </a:spcBef>
                <a:buFontTx/>
                <a:buNone/>
              </a:pPr>
              <a:t>17</a:t>
            </a:fld>
            <a:endParaRPr lang="en-GB" altLang="en-US" sz="1200" b="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FontTx/>
              <a:buNone/>
              <a:defRPr/>
            </a:pPr>
            <a:endParaRPr lang="en-US" altLang="en-US" sz="1600" dirty="0"/>
          </a:p>
          <a:p>
            <a:pPr marL="0" indent="0" algn="ctr">
              <a:buFontTx/>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smtClean="0"/>
              <a:pPr>
                <a:spcBef>
                  <a:spcPct val="0"/>
                </a:spcBef>
                <a:buFontTx/>
                <a:buNone/>
              </a:pPr>
              <a:t>18</a:t>
            </a:fld>
            <a:endParaRPr lang="en-GB" altLang="en-US" sz="1200" b="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br>
              <a:rPr lang="en-US" altLang="en-US" sz="1800" dirty="0"/>
            </a:br>
            <a:endParaRPr lang="en-US" altLang="en-US" sz="1800" dirty="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smtClean="0"/>
              <a:pPr>
                <a:spcBef>
                  <a:spcPct val="0"/>
                </a:spcBef>
                <a:buFontTx/>
                <a:buNone/>
              </a:pPr>
              <a:t>19</a:t>
            </a:fld>
            <a:endParaRPr lang="en-US" altLang="en-US" sz="1200" b="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TGme</a:t>
            </a:r>
            <a:r>
              <a:rPr lang="en-US" altLang="en-US" dirty="0"/>
              <a:t> agenda for the Mar 2021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smtClean="0"/>
              <a:pPr>
                <a:spcBef>
                  <a:spcPct val="0"/>
                </a:spcBef>
                <a:buFontTx/>
                <a:buNone/>
              </a:pPr>
              <a:t>20</a:t>
            </a:fld>
            <a:endParaRPr lang="en-US" altLang="en-US" sz="1200" b="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21</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22</a:t>
            </a:fld>
            <a:endParaRPr lang="en-GB" altLang="en-US" sz="1200" b="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23</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smtClean="0"/>
              <a:pPr>
                <a:spcBef>
                  <a:spcPct val="0"/>
                </a:spcBef>
                <a:buFontTx/>
                <a:buNone/>
              </a:pPr>
              <a:t>24</a:t>
            </a:fld>
            <a:endParaRPr lang="en-GB" altLang="en-US" sz="1200" b="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smtClean="0"/>
              <a:pPr>
                <a:spcBef>
                  <a:spcPct val="0"/>
                </a:spcBef>
                <a:buFontTx/>
                <a:buNone/>
              </a:pPr>
              <a:t>25</a:t>
            </a:fld>
            <a:endParaRPr lang="en-GB" altLang="en-US" sz="1200" b="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smtClean="0"/>
              <a:pPr>
                <a:spcBef>
                  <a:spcPct val="0"/>
                </a:spcBef>
                <a:buFontTx/>
                <a:buNone/>
              </a:pPr>
              <a:t>26</a:t>
            </a:fld>
            <a:endParaRPr lang="en-US" altLang="en-US" sz="1200" b="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smtClean="0"/>
              <a:pPr>
                <a:spcBef>
                  <a:spcPct val="0"/>
                </a:spcBef>
                <a:buFontTx/>
                <a:buNone/>
              </a:pPr>
              <a:t>3</a:t>
            </a:fld>
            <a:endParaRPr lang="en-US" altLang="en-US" sz="1200" b="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Access to Reflector, Documentation,  Member</a:t>
            </a:r>
            <a:r>
              <a:rPr lang="en-US" altLang="ja-JP" sz="1800" dirty="0"/>
              <a:t>’s Area</a:t>
            </a:r>
          </a:p>
          <a:p>
            <a:pPr lvl="1"/>
            <a:r>
              <a:rPr lang="en-US" altLang="en-US" sz="1600" dirty="0"/>
              <a:t>Contact Jon Rosdahl –  </a:t>
            </a:r>
            <a:r>
              <a:rPr lang="en-US" altLang="en-US" sz="1600" dirty="0">
                <a:hlinkClick r:id="rId5"/>
              </a:rPr>
              <a:t>jrosdahl@ieee.org</a:t>
            </a:r>
            <a:endParaRPr lang="en-US" altLang="en-US" sz="1600" dirty="0"/>
          </a:p>
          <a:p>
            <a:r>
              <a:rPr lang="en-US" altLang="zh-CN" sz="2200" dirty="0"/>
              <a:t>Patent Reminder – See slides 17-26</a:t>
            </a:r>
            <a:endParaRPr lang="zh-CN" altLang="en-US" sz="2200" dirty="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dirty="0">
                <a:solidFill>
                  <a:schemeClr val="tx2"/>
                </a:solidFill>
              </a:rPr>
              <a:t>Chair’s Welcome and Patent Reminder</a:t>
            </a: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4</a:t>
            </a:fld>
            <a:endParaRPr lang="en-US"/>
          </a:p>
        </p:txBody>
      </p:sp>
      <p:sp>
        <p:nvSpPr>
          <p:cNvPr id="4101" name="Rectangle 2"/>
          <p:cNvSpPr>
            <a:spLocks noGrp="1" noChangeArrowheads="1"/>
          </p:cNvSpPr>
          <p:nvPr>
            <p:ph type="title"/>
          </p:nvPr>
        </p:nvSpPr>
        <p:spPr>
          <a:xfrm>
            <a:off x="685800" y="685800"/>
            <a:ext cx="7772400" cy="457200"/>
          </a:xfrm>
        </p:spPr>
        <p:txBody>
          <a:bodyPr/>
          <a:lstStyle/>
          <a:p>
            <a:r>
              <a:rPr lang="en-US" altLang="en-US" sz="2400"/>
              <a:t>TGme Agenda</a:t>
            </a:r>
            <a:endParaRPr lang="en-US" altLang="en-US" sz="2400" dirty="0"/>
          </a:p>
        </p:txBody>
      </p:sp>
      <p:sp>
        <p:nvSpPr>
          <p:cNvPr id="4103" name="Rectangle 19"/>
          <p:cNvSpPr>
            <a:spLocks noChangeArrowheads="1"/>
          </p:cNvSpPr>
          <p:nvPr/>
        </p:nvSpPr>
        <p:spPr bwMode="auto">
          <a:xfrm>
            <a:off x="305666" y="1752600"/>
            <a:ext cx="4010025"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Tuesday Mar 9, 4pm ET</a:t>
            </a:r>
          </a:p>
          <a:p>
            <a:pPr lvl="1"/>
            <a:r>
              <a:rPr lang="en-US" altLang="en-US" sz="1600" dirty="0"/>
              <a:t>Chair’s Welcome, Policy &amp; patent reminder</a:t>
            </a:r>
          </a:p>
          <a:p>
            <a:pPr lvl="1"/>
            <a:r>
              <a:rPr lang="en-US" altLang="en-US" sz="1600" dirty="0"/>
              <a:t>Approve agenda</a:t>
            </a:r>
          </a:p>
          <a:p>
            <a:pPr lvl="1"/>
            <a:r>
              <a:rPr lang="en-US" altLang="en-US" sz="1600" dirty="0" err="1"/>
              <a:t>Tgme</a:t>
            </a:r>
            <a:r>
              <a:rPr lang="en-US" altLang="en-US" sz="1600" dirty="0"/>
              <a:t> Leadership Confirmation</a:t>
            </a:r>
          </a:p>
          <a:p>
            <a:pPr lvl="1"/>
            <a:r>
              <a:rPr lang="en-GB" sz="1600" dirty="0"/>
              <a:t>Draft workplan &amp; schedule discussion</a:t>
            </a:r>
          </a:p>
          <a:p>
            <a:pPr lvl="1"/>
            <a:r>
              <a:rPr lang="en-GB" sz="1600" dirty="0"/>
              <a:t>Issues List/Presentations</a:t>
            </a:r>
          </a:p>
          <a:p>
            <a:pPr lvl="2"/>
            <a:r>
              <a:rPr lang="en-GB" sz="1400" dirty="0"/>
              <a:t>802.1D Deprecation - Parsons</a:t>
            </a:r>
          </a:p>
          <a:p>
            <a:pPr lvl="1"/>
            <a:r>
              <a:rPr lang="en-GB" sz="1600" dirty="0"/>
              <a:t>CC Motion </a:t>
            </a:r>
            <a:br>
              <a:rPr lang="en-GB" sz="1400" dirty="0"/>
            </a:br>
            <a:endParaRPr lang="en-GB" sz="14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029200" y="1752600"/>
            <a:ext cx="4010025"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Thursday Mar 11, 4pm ET</a:t>
            </a:r>
          </a:p>
          <a:p>
            <a:pPr lvl="1"/>
            <a:r>
              <a:rPr lang="en-CA" altLang="en-US" sz="1600" dirty="0"/>
              <a:t>Presentations</a:t>
            </a:r>
          </a:p>
          <a:p>
            <a:pPr lvl="2"/>
            <a:r>
              <a:rPr lang="en-CA" sz="1400" dirty="0"/>
              <a:t>ESS/HESSID – Mark Hamilton</a:t>
            </a:r>
          </a:p>
          <a:p>
            <a:pPr lvl="2"/>
            <a:r>
              <a:rPr lang="en-CA" sz="1400" dirty="0" err="1"/>
              <a:t>REVmd</a:t>
            </a:r>
            <a:r>
              <a:rPr lang="en-CA" sz="1400" dirty="0"/>
              <a:t> issues – Mark Rison</a:t>
            </a:r>
          </a:p>
          <a:p>
            <a:pPr lvl="1"/>
            <a:r>
              <a:rPr lang="en-CA" altLang="en-US" sz="1600" dirty="0"/>
              <a:t>Teleconferences</a:t>
            </a:r>
            <a:endParaRPr lang="en-CA" altLang="en-US" sz="1400" dirty="0"/>
          </a:p>
          <a:p>
            <a:pPr lvl="1"/>
            <a:r>
              <a:rPr lang="en-CA" altLang="en-US" sz="1600" dirty="0" err="1"/>
              <a:t>AoB</a:t>
            </a:r>
            <a:endParaRPr lang="en-CA" altLang="en-US" sz="1800" dirty="0"/>
          </a:p>
        </p:txBody>
      </p:sp>
    </p:spTree>
    <p:extLst>
      <p:ext uri="{BB962C8B-B14F-4D97-AF65-F5344CB8AC3E}">
        <p14:creationId xmlns:p14="http://schemas.microsoft.com/office/powerpoint/2010/main" val="3830619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685800" y="685800"/>
            <a:ext cx="7772400" cy="457200"/>
          </a:xfrm>
        </p:spPr>
        <p:txBody>
          <a:bodyPr/>
          <a:lstStyle/>
          <a:p>
            <a:r>
              <a:rPr lang="en-US" altLang="en-US" sz="3600" dirty="0"/>
              <a:t>Secretary confirmation</a:t>
            </a:r>
          </a:p>
        </p:txBody>
      </p:sp>
      <p:sp>
        <p:nvSpPr>
          <p:cNvPr id="4103" name="Rectangle 19"/>
          <p:cNvSpPr>
            <a:spLocks noChangeArrowheads="1"/>
          </p:cNvSpPr>
          <p:nvPr/>
        </p:nvSpPr>
        <p:spPr bwMode="auto">
          <a:xfrm>
            <a:off x="305666" y="1752600"/>
            <a:ext cx="8533534"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2800" dirty="0"/>
              <a:t>Confirm Jon </a:t>
            </a:r>
            <a:r>
              <a:rPr lang="en-US" altLang="en-US" sz="2800" dirty="0" err="1"/>
              <a:t>Rosdahl</a:t>
            </a:r>
            <a:r>
              <a:rPr lang="en-US" altLang="en-US" sz="2800" dirty="0"/>
              <a:t> as </a:t>
            </a:r>
            <a:r>
              <a:rPr lang="en-US" altLang="en-US" sz="2800" dirty="0" err="1"/>
              <a:t>TGme</a:t>
            </a:r>
            <a:r>
              <a:rPr lang="en-US" altLang="en-US" sz="2800" dirty="0"/>
              <a:t> Secretary</a:t>
            </a:r>
          </a:p>
          <a:p>
            <a:pPr>
              <a:lnSpc>
                <a:spcPct val="80000"/>
              </a:lnSpc>
            </a:pPr>
            <a:endParaRPr lang="en-US" altLang="en-US" sz="2800" dirty="0"/>
          </a:p>
          <a:p>
            <a:pPr>
              <a:lnSpc>
                <a:spcPct val="80000"/>
              </a:lnSpc>
            </a:pPr>
            <a:r>
              <a:rPr lang="en-US" altLang="en-US" sz="2800" dirty="0"/>
              <a:t>Moved: </a:t>
            </a:r>
            <a:r>
              <a:rPr lang="en-US" altLang="en-US" sz="2800" dirty="0" err="1"/>
              <a:t>Menzo</a:t>
            </a:r>
            <a:r>
              <a:rPr lang="en-US" altLang="en-US" sz="2800" dirty="0"/>
              <a:t> </a:t>
            </a:r>
            <a:r>
              <a:rPr lang="en-US" altLang="en-US" sz="2800" dirty="0" err="1"/>
              <a:t>Wentink</a:t>
            </a:r>
            <a:endParaRPr lang="en-US" altLang="en-US" sz="2800" dirty="0"/>
          </a:p>
          <a:p>
            <a:pPr>
              <a:lnSpc>
                <a:spcPct val="80000"/>
              </a:lnSpc>
            </a:pPr>
            <a:r>
              <a:rPr lang="en-US" altLang="en-US" sz="2800" dirty="0"/>
              <a:t>Seconded: Amelia </a:t>
            </a:r>
            <a:r>
              <a:rPr lang="en-US" altLang="en-US" sz="2800" dirty="0" err="1"/>
              <a:t>Andersdotter</a:t>
            </a:r>
            <a:endParaRPr lang="en-US" altLang="en-US" sz="2800" dirty="0"/>
          </a:p>
          <a:p>
            <a:pPr>
              <a:lnSpc>
                <a:spcPct val="80000"/>
              </a:lnSpc>
            </a:pPr>
            <a:r>
              <a:rPr lang="en-US" altLang="en-US" sz="2800" dirty="0"/>
              <a:t>Result: Unanimous. Approved</a:t>
            </a:r>
          </a:p>
          <a:p>
            <a:pPr>
              <a:lnSpc>
                <a:spcPct val="80000"/>
              </a:lnSpc>
            </a:pPr>
            <a:endParaRPr lang="en-US" altLang="en-US" sz="1800" dirty="0"/>
          </a:p>
        </p:txBody>
      </p:sp>
      <p:sp>
        <p:nvSpPr>
          <p:cNvPr id="2" name="Rectangle 1"/>
          <p:cNvSpPr/>
          <p:nvPr/>
        </p:nvSpPr>
        <p:spPr>
          <a:xfrm>
            <a:off x="274780" y="5181600"/>
            <a:ext cx="8488220" cy="535531"/>
          </a:xfrm>
          <a:prstGeom prst="rect">
            <a:avLst/>
          </a:prstGeom>
        </p:spPr>
        <p:txBody>
          <a:bodyPr wrap="square">
            <a:spAutoFit/>
          </a:bodyPr>
          <a:lstStyle/>
          <a:p>
            <a:pPr marL="0" indent="0">
              <a:lnSpc>
                <a:spcPct val="80000"/>
              </a:lnSpc>
              <a:buNone/>
            </a:pPr>
            <a:r>
              <a:rPr lang="en-US" altLang="en-US" i="1" dirty="0"/>
              <a:t>From </a:t>
            </a:r>
            <a:r>
              <a:rPr lang="en-US" altLang="en-US" i="1" dirty="0">
                <a:hlinkClick r:id="rId3"/>
              </a:rPr>
              <a:t>https://mentor.ieee.org/802.11/dcn/14/11-14-0629-22-0000-802-11-operations-manual.docx</a:t>
            </a:r>
            <a:r>
              <a:rPr lang="en-US" altLang="en-US" i="1" dirty="0"/>
              <a:t>  Section 4.4: </a:t>
            </a:r>
            <a:r>
              <a:rPr lang="en-US" i="1" dirty="0"/>
              <a:t>The TG Secretary shall be appointed by the TG Chair and confirmed by a TG motion that is approved with a minimum 50% majority. The TG Secretary is re-affirmed every 2 years; one session after the WG Chair is elected”</a:t>
            </a:r>
            <a:endParaRPr lang="en-GB" i="1" dirty="0"/>
          </a:p>
        </p:txBody>
      </p:sp>
    </p:spTree>
    <p:extLst>
      <p:ext uri="{BB962C8B-B14F-4D97-AF65-F5344CB8AC3E}">
        <p14:creationId xmlns:p14="http://schemas.microsoft.com/office/powerpoint/2010/main" val="18944832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685800" y="685800"/>
            <a:ext cx="7772400" cy="457200"/>
          </a:xfrm>
        </p:spPr>
        <p:txBody>
          <a:bodyPr/>
          <a:lstStyle/>
          <a:p>
            <a:r>
              <a:rPr lang="en-US" altLang="en-US" sz="3600" dirty="0"/>
              <a:t>Vice chair confirmation </a:t>
            </a:r>
          </a:p>
        </p:txBody>
      </p:sp>
      <p:sp>
        <p:nvSpPr>
          <p:cNvPr id="4103" name="Rectangle 19"/>
          <p:cNvSpPr>
            <a:spLocks noChangeArrowheads="1"/>
          </p:cNvSpPr>
          <p:nvPr/>
        </p:nvSpPr>
        <p:spPr bwMode="auto">
          <a:xfrm>
            <a:off x="305666" y="1752600"/>
            <a:ext cx="8533534"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2800" dirty="0"/>
              <a:t>Elect Mark Hamilton as </a:t>
            </a:r>
            <a:r>
              <a:rPr lang="en-US" altLang="en-US" sz="2800" dirty="0" err="1"/>
              <a:t>TGme</a:t>
            </a:r>
            <a:r>
              <a:rPr lang="en-US" altLang="en-US" sz="2800" dirty="0"/>
              <a:t> Vice Chair</a:t>
            </a:r>
          </a:p>
          <a:p>
            <a:pPr>
              <a:lnSpc>
                <a:spcPct val="80000"/>
              </a:lnSpc>
            </a:pPr>
            <a:r>
              <a:rPr lang="en-US" altLang="en-US" sz="2800" dirty="0"/>
              <a:t>Elect Mark Rison as </a:t>
            </a:r>
            <a:r>
              <a:rPr lang="en-US" altLang="en-US" sz="2800" dirty="0" err="1"/>
              <a:t>TGme</a:t>
            </a:r>
            <a:r>
              <a:rPr lang="en-US" altLang="en-US" sz="2800" dirty="0"/>
              <a:t> Vice Chair</a:t>
            </a:r>
          </a:p>
          <a:p>
            <a:pPr>
              <a:lnSpc>
                <a:spcPct val="80000"/>
              </a:lnSpc>
            </a:pPr>
            <a:endParaRPr lang="en-US" altLang="en-US" sz="2800" dirty="0"/>
          </a:p>
          <a:p>
            <a:pPr>
              <a:lnSpc>
                <a:spcPct val="80000"/>
              </a:lnSpc>
            </a:pPr>
            <a:r>
              <a:rPr lang="en-US" altLang="en-US" sz="2800" dirty="0"/>
              <a:t>Volunteers to date: Mark Hamilton, Mark Rison</a:t>
            </a:r>
          </a:p>
          <a:p>
            <a:pPr>
              <a:lnSpc>
                <a:spcPct val="80000"/>
              </a:lnSpc>
            </a:pPr>
            <a:endParaRPr lang="en-US" altLang="en-US" sz="2800" dirty="0"/>
          </a:p>
          <a:p>
            <a:pPr>
              <a:lnSpc>
                <a:spcPct val="80000"/>
              </a:lnSpc>
            </a:pPr>
            <a:r>
              <a:rPr lang="en-US" altLang="en-US" sz="2800" dirty="0"/>
              <a:t>Moved: Sai </a:t>
            </a:r>
            <a:r>
              <a:rPr lang="en-US" altLang="en-US" sz="2800" dirty="0" err="1"/>
              <a:t>Nandagopalan</a:t>
            </a:r>
            <a:r>
              <a:rPr lang="en-US" altLang="en-US" sz="2800" dirty="0"/>
              <a:t> </a:t>
            </a:r>
          </a:p>
          <a:p>
            <a:pPr>
              <a:lnSpc>
                <a:spcPct val="80000"/>
              </a:lnSpc>
            </a:pPr>
            <a:r>
              <a:rPr lang="en-US" altLang="en-US" sz="2800" dirty="0"/>
              <a:t>Seconded: Jerome Henry</a:t>
            </a:r>
          </a:p>
          <a:p>
            <a:pPr>
              <a:lnSpc>
                <a:spcPct val="80000"/>
              </a:lnSpc>
            </a:pPr>
            <a:r>
              <a:rPr lang="en-US" altLang="en-US" sz="2800" dirty="0"/>
              <a:t>Result: 57 – Yes; 0 – No; 1 – Abstain. Motion passes.</a:t>
            </a:r>
          </a:p>
          <a:p>
            <a:pPr marL="0" indent="0">
              <a:lnSpc>
                <a:spcPct val="80000"/>
              </a:lnSpc>
              <a:buNone/>
            </a:pPr>
            <a:endParaRPr lang="en-US" altLang="en-US" sz="1400" b="0" dirty="0"/>
          </a:p>
          <a:p>
            <a:pPr marL="0" indent="0">
              <a:lnSpc>
                <a:spcPct val="80000"/>
              </a:lnSpc>
              <a:buNone/>
            </a:pPr>
            <a:endParaRPr lang="en-US" altLang="en-US" sz="1400" b="0" dirty="0"/>
          </a:p>
          <a:p>
            <a:pPr marL="0" indent="0">
              <a:lnSpc>
                <a:spcPct val="80000"/>
              </a:lnSpc>
              <a:buNone/>
            </a:pPr>
            <a:r>
              <a:rPr lang="en-US" altLang="en-US" sz="1400" b="0" i="1" dirty="0"/>
              <a:t>From </a:t>
            </a:r>
            <a:r>
              <a:rPr lang="en-US" altLang="en-US" sz="1400" b="0" i="1" dirty="0">
                <a:hlinkClick r:id="rId3"/>
              </a:rPr>
              <a:t>https://mentor.ieee.org/802.11/dcn/14/11-14-0629-22-0000-802-11-operations-manual.docx</a:t>
            </a:r>
            <a:r>
              <a:rPr lang="en-US" altLang="en-US" sz="1400" b="0" i="1" dirty="0"/>
              <a:t>  Section 4.5: </a:t>
            </a:r>
            <a:r>
              <a:rPr lang="en-US" sz="1400" b="0" i="1" dirty="0"/>
              <a:t>TG Vice-Chair is elected by a TG majority approval and confirmed by a WG majority approval.  The TG Vice-Chair is reaffirmed every 2 years; one session after the WG Chair is elected.</a:t>
            </a:r>
            <a:endParaRPr lang="en-GB" sz="1400" b="0" i="1" dirty="0"/>
          </a:p>
          <a:p>
            <a:pPr>
              <a:lnSpc>
                <a:spcPct val="80000"/>
              </a:lnSpc>
            </a:pPr>
            <a:endParaRPr lang="en-US" altLang="en-US" sz="2800" dirty="0"/>
          </a:p>
          <a:p>
            <a:pPr>
              <a:lnSpc>
                <a:spcPct val="80000"/>
              </a:lnSpc>
            </a:pPr>
            <a:endParaRPr lang="en-US" altLang="en-US" sz="1800" dirty="0"/>
          </a:p>
        </p:txBody>
      </p:sp>
    </p:spTree>
    <p:extLst>
      <p:ext uri="{BB962C8B-B14F-4D97-AF65-F5344CB8AC3E}">
        <p14:creationId xmlns:p14="http://schemas.microsoft.com/office/powerpoint/2010/main" val="4030422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7</a:t>
            </a:fld>
            <a:endParaRPr lang="en-US"/>
          </a:p>
        </p:txBody>
      </p:sp>
      <p:sp>
        <p:nvSpPr>
          <p:cNvPr id="4101" name="Rectangle 2"/>
          <p:cNvSpPr>
            <a:spLocks noGrp="1" noChangeArrowheads="1"/>
          </p:cNvSpPr>
          <p:nvPr>
            <p:ph type="title"/>
          </p:nvPr>
        </p:nvSpPr>
        <p:spPr>
          <a:xfrm>
            <a:off x="685800" y="685800"/>
            <a:ext cx="7772400" cy="457200"/>
          </a:xfrm>
        </p:spPr>
        <p:txBody>
          <a:bodyPr/>
          <a:lstStyle/>
          <a:p>
            <a:r>
              <a:rPr lang="en-US" altLang="en-US" sz="3600" dirty="0"/>
              <a:t>Editor confirmation</a:t>
            </a:r>
          </a:p>
        </p:txBody>
      </p:sp>
      <p:sp>
        <p:nvSpPr>
          <p:cNvPr id="4103" name="Rectangle 19"/>
          <p:cNvSpPr>
            <a:spLocks noChangeArrowheads="1"/>
          </p:cNvSpPr>
          <p:nvPr/>
        </p:nvSpPr>
        <p:spPr bwMode="auto">
          <a:xfrm>
            <a:off x="305233" y="1752600"/>
            <a:ext cx="8533534"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2800" dirty="0"/>
              <a:t>Confirm Emily Qi and Edward Au as </a:t>
            </a:r>
            <a:r>
              <a:rPr lang="en-US" altLang="en-US" sz="2800" dirty="0" err="1"/>
              <a:t>TGme</a:t>
            </a:r>
            <a:r>
              <a:rPr lang="en-US" altLang="en-US" sz="2800" dirty="0"/>
              <a:t> Technical Editors</a:t>
            </a:r>
          </a:p>
          <a:p>
            <a:pPr>
              <a:lnSpc>
                <a:spcPct val="80000"/>
              </a:lnSpc>
            </a:pPr>
            <a:endParaRPr lang="en-US" altLang="en-US" sz="2800" dirty="0"/>
          </a:p>
          <a:p>
            <a:pPr>
              <a:lnSpc>
                <a:spcPct val="80000"/>
              </a:lnSpc>
            </a:pPr>
            <a:r>
              <a:rPr lang="en-US" altLang="en-US" sz="2800" dirty="0"/>
              <a:t>Volunteers to date: Emily Qi and Edward Au</a:t>
            </a:r>
          </a:p>
          <a:p>
            <a:pPr>
              <a:lnSpc>
                <a:spcPct val="80000"/>
              </a:lnSpc>
            </a:pPr>
            <a:endParaRPr lang="en-US" altLang="en-US" sz="2800" dirty="0"/>
          </a:p>
          <a:p>
            <a:pPr>
              <a:lnSpc>
                <a:spcPct val="80000"/>
              </a:lnSpc>
            </a:pPr>
            <a:r>
              <a:rPr lang="en-US" altLang="en-US" sz="2800" dirty="0"/>
              <a:t>Moved: Stuart Kerry</a:t>
            </a:r>
          </a:p>
          <a:p>
            <a:pPr>
              <a:lnSpc>
                <a:spcPct val="80000"/>
              </a:lnSpc>
            </a:pPr>
            <a:r>
              <a:rPr lang="en-US" altLang="en-US" sz="2800" dirty="0"/>
              <a:t>Seconded: Mark Hamilton</a:t>
            </a:r>
          </a:p>
          <a:p>
            <a:pPr>
              <a:lnSpc>
                <a:spcPct val="80000"/>
              </a:lnSpc>
            </a:pPr>
            <a:r>
              <a:rPr lang="en-US" altLang="en-US" sz="2800" dirty="0"/>
              <a:t>Result: Unanimous. Motion Passes. </a:t>
            </a:r>
          </a:p>
          <a:p>
            <a:pPr>
              <a:lnSpc>
                <a:spcPct val="80000"/>
              </a:lnSpc>
            </a:pPr>
            <a:endParaRPr lang="en-US" altLang="en-US" sz="2800" dirty="0"/>
          </a:p>
          <a:p>
            <a:pPr>
              <a:lnSpc>
                <a:spcPct val="80000"/>
              </a:lnSpc>
            </a:pPr>
            <a:endParaRPr lang="en-US" altLang="en-US" sz="2800" dirty="0"/>
          </a:p>
          <a:p>
            <a:pPr marL="0" indent="0">
              <a:lnSpc>
                <a:spcPct val="80000"/>
              </a:lnSpc>
              <a:buNone/>
            </a:pPr>
            <a:r>
              <a:rPr lang="en-US" altLang="en-US" sz="1400" b="0" i="1" dirty="0"/>
              <a:t>From </a:t>
            </a:r>
            <a:r>
              <a:rPr lang="en-US" altLang="en-US" sz="1400" b="0" i="1" dirty="0">
                <a:hlinkClick r:id="rId3"/>
              </a:rPr>
              <a:t>https://mentor.ieee.org/802.11/dcn/14/11-14-0629-22-0000-802-11-operations-manual.docx</a:t>
            </a:r>
            <a:r>
              <a:rPr lang="en-US" altLang="en-US" sz="1400" b="0" i="1" dirty="0"/>
              <a:t>  Section 4.5: “</a:t>
            </a:r>
            <a:r>
              <a:rPr lang="en-US" sz="1400" b="0" i="1" dirty="0"/>
              <a:t>The TG Technical Editor shall be appointed by the TG Chair and confirmed by a TG majority approval.”</a:t>
            </a:r>
            <a:endParaRPr lang="en-GB" sz="1400" b="0" i="1" dirty="0"/>
          </a:p>
          <a:p>
            <a:pPr>
              <a:lnSpc>
                <a:spcPct val="80000"/>
              </a:lnSpc>
            </a:pPr>
            <a:endParaRPr lang="en-US" altLang="en-US" sz="2800" dirty="0"/>
          </a:p>
          <a:p>
            <a:pPr>
              <a:lnSpc>
                <a:spcPct val="80000"/>
              </a:lnSpc>
            </a:pPr>
            <a:endParaRPr lang="en-US" altLang="en-US" sz="1800" dirty="0"/>
          </a:p>
        </p:txBody>
      </p:sp>
    </p:spTree>
    <p:extLst>
      <p:ext uri="{BB962C8B-B14F-4D97-AF65-F5344CB8AC3E}">
        <p14:creationId xmlns:p14="http://schemas.microsoft.com/office/powerpoint/2010/main" val="15254960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64EBAE6-9A7F-4787-BC4C-3D2210A515EC}"/>
              </a:ext>
            </a:extLst>
          </p:cNvPr>
          <p:cNvSpPr>
            <a:spLocks noGrp="1"/>
          </p:cNvSpPr>
          <p:nvPr>
            <p:ph type="title"/>
          </p:nvPr>
        </p:nvSpPr>
        <p:spPr/>
        <p:txBody>
          <a:bodyPr/>
          <a:lstStyle/>
          <a:p>
            <a:r>
              <a:rPr lang="en-CA" dirty="0"/>
              <a:t>Standard and Amendment Ratification</a:t>
            </a:r>
          </a:p>
        </p:txBody>
      </p:sp>
      <p:sp>
        <p:nvSpPr>
          <p:cNvPr id="5" name="Content Placeholder 4">
            <a:extLst>
              <a:ext uri="{FF2B5EF4-FFF2-40B4-BE49-F238E27FC236}">
                <a16:creationId xmlns:a16="http://schemas.microsoft.com/office/drawing/2014/main" id="{0D970A06-200F-4B05-B508-EA897CBFDBA2}"/>
              </a:ext>
            </a:extLst>
          </p:cNvPr>
          <p:cNvSpPr>
            <a:spLocks noGrp="1"/>
          </p:cNvSpPr>
          <p:nvPr>
            <p:ph idx="1"/>
          </p:nvPr>
        </p:nvSpPr>
        <p:spPr>
          <a:xfrm>
            <a:off x="685800" y="1753998"/>
            <a:ext cx="7772400" cy="4114800"/>
          </a:xfrm>
        </p:spPr>
        <p:txBody>
          <a:bodyPr/>
          <a:lstStyle/>
          <a:p>
            <a:pPr>
              <a:lnSpc>
                <a:spcPct val="80000"/>
              </a:lnSpc>
            </a:pPr>
            <a:r>
              <a:rPr lang="en-US" altLang="en-US" sz="1800" dirty="0">
                <a:solidFill>
                  <a:srgbClr val="006600"/>
                </a:solidFill>
              </a:rPr>
              <a:t>IEEE Std 802.11-2020 approved &amp; published Feb 2021</a:t>
            </a:r>
          </a:p>
          <a:p>
            <a:pPr>
              <a:lnSpc>
                <a:spcPct val="80000"/>
              </a:lnSpc>
            </a:pPr>
            <a:r>
              <a:rPr lang="en-US" altLang="en-US" sz="1800" dirty="0">
                <a:solidFill>
                  <a:srgbClr val="006600"/>
                </a:solidFill>
              </a:rPr>
              <a:t>IEEE Std 802.11ax-2021 approved &amp; published 1h2021</a:t>
            </a:r>
          </a:p>
          <a:p>
            <a:pPr>
              <a:lnSpc>
                <a:spcPct val="80000"/>
              </a:lnSpc>
            </a:pPr>
            <a:r>
              <a:rPr lang="en-US" altLang="en-US" sz="1800" dirty="0">
                <a:solidFill>
                  <a:srgbClr val="006600"/>
                </a:solidFill>
              </a:rPr>
              <a:t>IEEE Std 802.11ay-2021 approved &amp; published 1h2021</a:t>
            </a:r>
          </a:p>
          <a:p>
            <a:pPr>
              <a:lnSpc>
                <a:spcPct val="80000"/>
              </a:lnSpc>
            </a:pPr>
            <a:r>
              <a:rPr lang="en-US" altLang="en-US" sz="1800" dirty="0">
                <a:solidFill>
                  <a:srgbClr val="006600"/>
                </a:solidFill>
              </a:rPr>
              <a:t>IEEE Std 802.11ba-2021 approved &amp; published 1h2021</a:t>
            </a:r>
          </a:p>
          <a:p>
            <a:pPr marL="0" indent="0">
              <a:lnSpc>
                <a:spcPct val="80000"/>
              </a:lnSpc>
              <a:buNone/>
            </a:pPr>
            <a:endParaRPr lang="en-US" altLang="en-US" sz="1800" dirty="0">
              <a:solidFill>
                <a:srgbClr val="006600"/>
              </a:solidFill>
            </a:endParaRPr>
          </a:p>
          <a:p>
            <a:pPr>
              <a:lnSpc>
                <a:spcPct val="80000"/>
              </a:lnSpc>
            </a:pPr>
            <a:r>
              <a:rPr lang="en-US" altLang="en-US" sz="1800" dirty="0">
                <a:solidFill>
                  <a:srgbClr val="006600"/>
                </a:solidFill>
              </a:rPr>
              <a:t>P802.11az – Dec 2022</a:t>
            </a:r>
          </a:p>
          <a:p>
            <a:pPr>
              <a:lnSpc>
                <a:spcPct val="80000"/>
              </a:lnSpc>
            </a:pPr>
            <a:r>
              <a:rPr lang="en-US" altLang="en-US" sz="1800" dirty="0">
                <a:solidFill>
                  <a:srgbClr val="006600"/>
                </a:solidFill>
              </a:rPr>
              <a:t>P802.11bd – Sep 2022 </a:t>
            </a:r>
          </a:p>
          <a:p>
            <a:pPr>
              <a:lnSpc>
                <a:spcPct val="80000"/>
              </a:lnSpc>
            </a:pPr>
            <a:r>
              <a:rPr lang="en-US" altLang="en-US" sz="1800" dirty="0">
                <a:solidFill>
                  <a:srgbClr val="006600"/>
                </a:solidFill>
              </a:rPr>
              <a:t>P802.11bc – Sep 2022</a:t>
            </a:r>
          </a:p>
          <a:p>
            <a:pPr>
              <a:lnSpc>
                <a:spcPct val="80000"/>
              </a:lnSpc>
            </a:pPr>
            <a:endParaRPr lang="en-US" altLang="en-US" sz="1800" dirty="0">
              <a:solidFill>
                <a:srgbClr val="006600"/>
              </a:solidFill>
            </a:endParaRPr>
          </a:p>
          <a:p>
            <a:pPr>
              <a:lnSpc>
                <a:spcPct val="80000"/>
              </a:lnSpc>
            </a:pPr>
            <a:r>
              <a:rPr lang="en-US" altLang="en-US" sz="1800" dirty="0">
                <a:solidFill>
                  <a:srgbClr val="006600"/>
                </a:solidFill>
              </a:rPr>
              <a:t>P802.11bb – July 2022</a:t>
            </a:r>
          </a:p>
          <a:p>
            <a:pPr>
              <a:lnSpc>
                <a:spcPct val="80000"/>
              </a:lnSpc>
            </a:pPr>
            <a:r>
              <a:rPr lang="en-US" altLang="en-US" sz="1800" dirty="0">
                <a:solidFill>
                  <a:srgbClr val="006600"/>
                </a:solidFill>
              </a:rPr>
              <a:t>P802.11bh - ?</a:t>
            </a:r>
          </a:p>
          <a:p>
            <a:pPr>
              <a:lnSpc>
                <a:spcPct val="80000"/>
              </a:lnSpc>
            </a:pPr>
            <a:endParaRPr lang="en-US" altLang="en-US" sz="1800" dirty="0">
              <a:solidFill>
                <a:srgbClr val="006600"/>
              </a:solidFill>
            </a:endParaRPr>
          </a:p>
          <a:p>
            <a:pPr>
              <a:lnSpc>
                <a:spcPct val="80000"/>
              </a:lnSpc>
            </a:pPr>
            <a:r>
              <a:rPr lang="en-US" altLang="en-US" sz="1800" dirty="0">
                <a:solidFill>
                  <a:srgbClr val="006600"/>
                </a:solidFill>
              </a:rPr>
              <a:t>P802.11be – May 2024</a:t>
            </a:r>
          </a:p>
          <a:p>
            <a:pPr>
              <a:lnSpc>
                <a:spcPct val="80000"/>
              </a:lnSpc>
            </a:pPr>
            <a:r>
              <a:rPr lang="en-US" altLang="en-US" sz="1800" dirty="0">
                <a:solidFill>
                  <a:srgbClr val="006600"/>
                </a:solidFill>
              </a:rPr>
              <a:t>P802.11bf – Sep 2024</a:t>
            </a:r>
          </a:p>
          <a:p>
            <a:pPr>
              <a:lnSpc>
                <a:spcPct val="80000"/>
              </a:lnSpc>
            </a:pPr>
            <a:r>
              <a:rPr lang="en-US" altLang="en-US" sz="1800" dirty="0">
                <a:solidFill>
                  <a:srgbClr val="006600"/>
                </a:solidFill>
              </a:rPr>
              <a:t>P802.11bi – ?</a:t>
            </a:r>
          </a:p>
          <a:p>
            <a:pPr>
              <a:lnSpc>
                <a:spcPct val="80000"/>
              </a:lnSpc>
            </a:pPr>
            <a:endParaRPr lang="en-US" altLang="en-US" sz="2000" dirty="0">
              <a:solidFill>
                <a:srgbClr val="006600"/>
              </a:solidFill>
            </a:endParaRPr>
          </a:p>
        </p:txBody>
      </p:sp>
      <p:sp>
        <p:nvSpPr>
          <p:cNvPr id="2" name="Footer Placeholder 1">
            <a:extLst>
              <a:ext uri="{FF2B5EF4-FFF2-40B4-BE49-F238E27FC236}">
                <a16:creationId xmlns:a16="http://schemas.microsoft.com/office/drawing/2014/main" id="{3F223C6F-13A8-4026-9CCA-BBF87F6532D7}"/>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E084B33-5DDD-4337-912B-F39DD8B3CBCB}"/>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2194529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9</a:t>
            </a:fld>
            <a:endParaRPr lang="en-US"/>
          </a:p>
        </p:txBody>
      </p:sp>
      <p:sp>
        <p:nvSpPr>
          <p:cNvPr id="4101" name="Rectangle 2"/>
          <p:cNvSpPr>
            <a:spLocks noGrp="1" noChangeArrowheads="1"/>
          </p:cNvSpPr>
          <p:nvPr>
            <p:ph type="title"/>
          </p:nvPr>
        </p:nvSpPr>
        <p:spPr>
          <a:xfrm>
            <a:off x="685800" y="685800"/>
            <a:ext cx="7772400" cy="457200"/>
          </a:xfrm>
        </p:spPr>
        <p:txBody>
          <a:bodyPr/>
          <a:lstStyle/>
          <a:p>
            <a:r>
              <a:rPr lang="en-US" altLang="en-US" sz="3600" dirty="0"/>
              <a:t>Historical </a:t>
            </a:r>
            <a:r>
              <a:rPr lang="en-US" altLang="en-US" sz="3600" dirty="0" err="1"/>
              <a:t>REVmc</a:t>
            </a:r>
            <a:r>
              <a:rPr lang="en-US" altLang="en-US" sz="3600" dirty="0"/>
              <a:t>, </a:t>
            </a:r>
            <a:r>
              <a:rPr lang="en-US" altLang="en-US" sz="3600" dirty="0" err="1"/>
              <a:t>REVmd</a:t>
            </a:r>
            <a:endParaRPr lang="en-US" altLang="en-US" sz="3600" dirty="0"/>
          </a:p>
        </p:txBody>
      </p:sp>
      <p:sp>
        <p:nvSpPr>
          <p:cNvPr id="4103" name="Rectangle 19"/>
          <p:cNvSpPr>
            <a:spLocks noChangeArrowheads="1"/>
          </p:cNvSpPr>
          <p:nvPr/>
        </p:nvSpPr>
        <p:spPr bwMode="auto">
          <a:xfrm>
            <a:off x="305666" y="1752600"/>
            <a:ext cx="8533534" cy="358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2000" dirty="0" err="1"/>
              <a:t>REVmc</a:t>
            </a:r>
            <a:endParaRPr lang="en-US" altLang="en-US" sz="2000" dirty="0"/>
          </a:p>
          <a:p>
            <a:pPr lvl="1">
              <a:lnSpc>
                <a:spcPct val="80000"/>
              </a:lnSpc>
            </a:pPr>
            <a:r>
              <a:rPr lang="en-US" altLang="en-US" sz="1600" dirty="0"/>
              <a:t>Amendments: 802.11-2012, 11ae, 11aa, 11ad, 11ac, 11af</a:t>
            </a:r>
          </a:p>
          <a:p>
            <a:pPr lvl="1">
              <a:lnSpc>
                <a:spcPct val="80000"/>
              </a:lnSpc>
            </a:pPr>
            <a:r>
              <a:rPr lang="en-US" altLang="en-US" sz="1600" dirty="0"/>
              <a:t>PAR approved: Aug 2012</a:t>
            </a:r>
          </a:p>
          <a:p>
            <a:pPr lvl="1">
              <a:lnSpc>
                <a:spcPct val="80000"/>
              </a:lnSpc>
            </a:pPr>
            <a:r>
              <a:rPr lang="en-US" altLang="en-US" sz="1600" dirty="0"/>
              <a:t>Initial LB: Mar 2013</a:t>
            </a:r>
          </a:p>
          <a:p>
            <a:pPr lvl="1">
              <a:lnSpc>
                <a:spcPct val="80000"/>
              </a:lnSpc>
            </a:pPr>
            <a:r>
              <a:rPr lang="en-US" altLang="en-US" sz="1600" dirty="0"/>
              <a:t>Initial SB: Apr 2015</a:t>
            </a:r>
          </a:p>
          <a:p>
            <a:pPr lvl="1">
              <a:lnSpc>
                <a:spcPct val="80000"/>
              </a:lnSpc>
            </a:pPr>
            <a:r>
              <a:rPr lang="en-US" altLang="en-US" sz="1600" dirty="0"/>
              <a:t>Final WG Approval: Sep 2016 (3 </a:t>
            </a:r>
            <a:r>
              <a:rPr lang="en-US" altLang="en-US" sz="1600" dirty="0" err="1"/>
              <a:t>yrs</a:t>
            </a:r>
            <a:r>
              <a:rPr lang="en-US" altLang="en-US" sz="1600" dirty="0"/>
              <a:t>, 11 months)</a:t>
            </a:r>
          </a:p>
          <a:p>
            <a:pPr>
              <a:lnSpc>
                <a:spcPct val="80000"/>
              </a:lnSpc>
            </a:pPr>
            <a:r>
              <a:rPr lang="en-US" altLang="en-US" sz="2000" dirty="0" err="1"/>
              <a:t>REVmd</a:t>
            </a:r>
            <a:r>
              <a:rPr lang="en-US" altLang="en-US" sz="2000" dirty="0"/>
              <a:t>:</a:t>
            </a:r>
          </a:p>
          <a:p>
            <a:pPr lvl="1">
              <a:lnSpc>
                <a:spcPct val="80000"/>
              </a:lnSpc>
            </a:pPr>
            <a:r>
              <a:rPr lang="en-US" altLang="en-US" sz="1600" dirty="0"/>
              <a:t>Amendments: 802.11-2016, 11ai, 11ah, 11aj, 11ak, 11aq</a:t>
            </a:r>
          </a:p>
          <a:p>
            <a:pPr lvl="1">
              <a:lnSpc>
                <a:spcPct val="80000"/>
              </a:lnSpc>
            </a:pPr>
            <a:r>
              <a:rPr lang="en-US" altLang="en-US" sz="1600" dirty="0"/>
              <a:t>PAR Approved: Mar 2017</a:t>
            </a:r>
          </a:p>
          <a:p>
            <a:pPr lvl="1">
              <a:lnSpc>
                <a:spcPct val="80000"/>
              </a:lnSpc>
            </a:pPr>
            <a:r>
              <a:rPr lang="en-US" altLang="en-US" sz="1600" dirty="0"/>
              <a:t>Initial LB: Mar 2018</a:t>
            </a:r>
          </a:p>
          <a:p>
            <a:pPr lvl="1">
              <a:lnSpc>
                <a:spcPct val="80000"/>
              </a:lnSpc>
            </a:pPr>
            <a:r>
              <a:rPr lang="en-US" altLang="en-US" sz="1600" dirty="0"/>
              <a:t>Initial SB: Dec 2019</a:t>
            </a:r>
          </a:p>
          <a:p>
            <a:pPr lvl="1">
              <a:lnSpc>
                <a:spcPct val="80000"/>
              </a:lnSpc>
            </a:pPr>
            <a:r>
              <a:rPr lang="en-US" altLang="en-US" sz="1600" dirty="0"/>
              <a:t>Final WG Approval: Sep 2020 (3 </a:t>
            </a:r>
            <a:r>
              <a:rPr lang="en-US" altLang="en-US" sz="1600" dirty="0" err="1"/>
              <a:t>yrs</a:t>
            </a:r>
            <a:r>
              <a:rPr lang="en-US" altLang="en-US" sz="1600" dirty="0"/>
              <a:t>, 6 months)</a:t>
            </a:r>
          </a:p>
          <a:p>
            <a:pPr>
              <a:lnSpc>
                <a:spcPct val="80000"/>
              </a:lnSpc>
            </a:pPr>
            <a:endParaRPr lang="en-US" altLang="en-US" sz="1800" dirty="0"/>
          </a:p>
        </p:txBody>
      </p:sp>
    </p:spTree>
    <p:extLst>
      <p:ext uri="{BB962C8B-B14F-4D97-AF65-F5344CB8AC3E}">
        <p14:creationId xmlns:p14="http://schemas.microsoft.com/office/powerpoint/2010/main" val="210867645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105357</TotalTime>
  <Words>2736</Words>
  <Application>Microsoft Office PowerPoint</Application>
  <PresentationFormat>On-screen Show (4:3)</PresentationFormat>
  <Paragraphs>322</Paragraphs>
  <Slides>26</Slides>
  <Notes>17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Helvetica</vt:lpstr>
      <vt:lpstr>Monotype Sorts</vt:lpstr>
      <vt:lpstr>Times New Roman</vt:lpstr>
      <vt:lpstr>802-11-Submission</vt:lpstr>
      <vt:lpstr>Document</vt:lpstr>
      <vt:lpstr>PowerPoint Presentation</vt:lpstr>
      <vt:lpstr>Abstract</vt:lpstr>
      <vt:lpstr>PowerPoint Presentation</vt:lpstr>
      <vt:lpstr>TGme Agenda</vt:lpstr>
      <vt:lpstr>Secretary confirmation</vt:lpstr>
      <vt:lpstr>Vice chair confirmation </vt:lpstr>
      <vt:lpstr>Editor confirmation</vt:lpstr>
      <vt:lpstr>Standard and Amendment Ratification</vt:lpstr>
      <vt:lpstr>Historical REVmc, REVmd</vt:lpstr>
      <vt:lpstr>In Progress – TGme Timeline</vt:lpstr>
      <vt:lpstr>Motion to Approve Initial Timeline </vt:lpstr>
      <vt:lpstr>REVme Issues</vt:lpstr>
      <vt:lpstr>Presentations</vt:lpstr>
      <vt:lpstr>Motion - Comment Collection</vt:lpstr>
      <vt:lpstr>Teleconference – Meeting plan through May</vt:lpstr>
      <vt:lpstr>References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11-21/xxxx</dc:title>
  <dc:subject>Task Group AY November 2015 Meeting Agenda</dc:subject>
  <dc:creator>"mmontemurro@blackberry.com" &lt;mmontemurro@blackberry.com&gt;</dc:creator>
  <cp:keywords>March 2021</cp:keywords>
  <dc:description/>
  <cp:lastModifiedBy>Michael Montemurro</cp:lastModifiedBy>
  <cp:revision>4585</cp:revision>
  <cp:lastPrinted>2014-11-04T15:04:57Z</cp:lastPrinted>
  <dcterms:created xsi:type="dcterms:W3CDTF">2007-04-17T18:10:23Z</dcterms:created>
  <dcterms:modified xsi:type="dcterms:W3CDTF">2021-03-11T23:02:42Z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