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sldIdLst>
    <p:sldId id="256" r:id="rId2"/>
    <p:sldId id="257" r:id="rId3"/>
    <p:sldId id="258" r:id="rId4"/>
    <p:sldId id="259" r:id="rId5"/>
    <p:sldId id="260" r:id="rId6"/>
    <p:sldId id="261" r:id="rId7"/>
    <p:sldId id="269" r:id="rId8"/>
    <p:sldId id="262" r:id="rId9"/>
    <p:sldId id="271" r:id="rId10"/>
    <p:sldId id="289" r:id="rId11"/>
    <p:sldId id="266" r:id="rId12"/>
    <p:sldId id="290" r:id="rId13"/>
    <p:sldId id="283" r:id="rId14"/>
    <p:sldId id="288" r:id="rId15"/>
    <p:sldId id="265" r:id="rId16"/>
    <p:sldId id="284" r:id="rId17"/>
    <p:sldId id="272" r:id="rId18"/>
    <p:sldId id="287" r:id="rId19"/>
    <p:sldId id="285" r:id="rId20"/>
    <p:sldId id="291" r:id="rId21"/>
    <p:sldId id="286" r:id="rId22"/>
    <p:sldId id="267" r:id="rId23"/>
    <p:sldId id="268" r:id="rId24"/>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95"/>
    <p:restoredTop sz="94829"/>
  </p:normalViewPr>
  <p:slideViewPr>
    <p:cSldViewPr snapToGrid="0" snapToObjects="1">
      <p:cViewPr>
        <p:scale>
          <a:sx n="143" d="100"/>
          <a:sy n="143" d="100"/>
        </p:scale>
        <p:origin x="2184" y="2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January 2021</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184940"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March </a:t>
            </a:r>
            <a:r>
              <a:rPr dirty="0"/>
              <a:t>202</a:t>
            </a:r>
            <a:r>
              <a:rPr lang="en-US" dirty="0"/>
              <a:t>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p:nvSpPr>
        <p:spPr>
          <a:xfrm>
            <a:off x="5378795" y="33176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1</a:t>
            </a:r>
            <a:r>
              <a:rPr dirty="0"/>
              <a:t>/</a:t>
            </a:r>
            <a:r>
              <a:rPr lang="en-US" dirty="0"/>
              <a:t>0271</a:t>
            </a:r>
            <a:r>
              <a:rPr dirty="0"/>
              <a:t>r</a:t>
            </a:r>
            <a:r>
              <a:rPr lang="en-US" dirty="0"/>
              <a:t>3</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6576027" y="6476332"/>
            <a:ext cx="1785334"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t>Carol Ansley,  self-employed</a:t>
            </a:r>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Body Level One</a:t>
            </a:r>
          </a:p>
          <a:p>
            <a:pPr lvl="1"/>
            <a:r>
              <a:t>Body Level Two</a:t>
            </a:r>
          </a:p>
          <a:p>
            <a:pPr lvl="2"/>
            <a:r>
              <a:t>Body Level Three</a:t>
            </a:r>
          </a:p>
          <a:p>
            <a:pPr lvl="3"/>
            <a:r>
              <a:t>Body Level Four</a:t>
            </a:r>
          </a:p>
          <a:p>
            <a:pPr lvl="4"/>
            <a:r>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25848"/>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March-2021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1-03-10</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4206461093"/>
              </p:ext>
            </p:extLst>
          </p:nvPr>
        </p:nvGraphicFramePr>
        <p:xfrm>
          <a:off x="725400" y="2500558"/>
          <a:ext cx="7387920" cy="225576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self</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r>
                        <a:t>195 E Meadows Ct.</a:t>
                      </a:r>
                    </a:p>
                    <a:p>
                      <a:pPr>
                        <a:defRPr sz="1400" spc="-1">
                          <a:latin typeface="Times New Roman"/>
                          <a:ea typeface="Times New Roman"/>
                          <a:cs typeface="Times New Roman"/>
                          <a:sym typeface="Times New Roman"/>
                        </a:defRPr>
                      </a:pPr>
                      <a:r>
                        <a:t>Johns Creek GA 30005</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dirty="0">
                          <a:hlinkClick r:id="rId2"/>
                        </a:rPr>
                        <a:t>carol@ansley.com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err="1"/>
              <a:t>TGbi</a:t>
            </a:r>
            <a:r>
              <a:rPr lang="en-US" dirty="0"/>
              <a:t> </a:t>
            </a:r>
            <a:r>
              <a:rPr dirty="0"/>
              <a:t>Agenda – </a:t>
            </a:r>
            <a:r>
              <a:rPr lang="en-US" dirty="0"/>
              <a:t>March</a:t>
            </a:r>
            <a:r>
              <a:rPr dirty="0"/>
              <a:t> 202</a:t>
            </a:r>
            <a:r>
              <a:rPr lang="en-US" dirty="0"/>
              <a:t>1</a:t>
            </a:r>
            <a:endParaRPr dirty="0"/>
          </a:p>
        </p:txBody>
      </p:sp>
      <p:sp>
        <p:nvSpPr>
          <p:cNvPr id="82" name="CustomShape 2"/>
          <p:cNvSpPr txBox="1"/>
          <p:nvPr/>
        </p:nvSpPr>
        <p:spPr>
          <a:xfrm>
            <a:off x="342900" y="1198675"/>
            <a:ext cx="8457480" cy="512482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nSpc>
                <a:spcPct val="81000"/>
              </a:lnSpc>
              <a:spcBef>
                <a:spcPts val="200"/>
              </a:spcBef>
              <a:defRPr sz="2200" b="1" spc="-1">
                <a:latin typeface="Times New Roman"/>
                <a:ea typeface="Times New Roman"/>
                <a:cs typeface="Times New Roman"/>
                <a:sym typeface="Times New Roman"/>
              </a:defRPr>
            </a:pPr>
            <a:r>
              <a:rPr lang="en-US" dirty="0">
                <a:solidFill>
                  <a:schemeClr val="bg1">
                    <a:lumMod val="65000"/>
                  </a:schemeClr>
                </a:solidFill>
              </a:rPr>
              <a:t>Monday March 1, 12:00EST</a:t>
            </a:r>
            <a:endParaRPr dirty="0">
              <a:solidFill>
                <a:schemeClr val="bg1">
                  <a:lumMod val="65000"/>
                </a:schemeClr>
              </a:solidFill>
            </a:endParaRPr>
          </a:p>
          <a:p>
            <a:pPr>
              <a:lnSpc>
                <a:spcPct val="81000"/>
              </a:lnSpc>
              <a:spcBef>
                <a:spcPts val="200"/>
              </a:spcBef>
              <a:defRPr sz="2200" spc="-1">
                <a:latin typeface="Arial"/>
                <a:ea typeface="Arial"/>
                <a:cs typeface="Arial"/>
                <a:sym typeface="Arial"/>
              </a:defRPr>
            </a:pPr>
            <a:endParaRPr dirty="0">
              <a:solidFill>
                <a:schemeClr val="bg1">
                  <a:lumMod val="65000"/>
                </a:schemeClr>
              </a:solidFill>
            </a:endParaRPr>
          </a:p>
          <a:p>
            <a:pPr marL="719">
              <a:lnSpc>
                <a:spcPct val="81000"/>
              </a:lnSpc>
              <a:spcBef>
                <a:spcPts val="200"/>
              </a:spcBef>
              <a:buClr>
                <a:srgbClr val="000000"/>
              </a:buClr>
              <a:buSzPct val="100000"/>
              <a:defRPr sz="1500" b="1" spc="-1">
                <a:latin typeface="Times New Roman"/>
                <a:ea typeface="Times New Roman"/>
                <a:cs typeface="Times New Roman"/>
                <a:sym typeface="Times New Roman"/>
              </a:defRPr>
            </a:pPr>
            <a:r>
              <a:rPr sz="2000" dirty="0">
                <a:solidFill>
                  <a:schemeClr val="bg1">
                    <a:lumMod val="65000"/>
                  </a:schemeClr>
                </a:solidFill>
              </a:rPr>
              <a:t>Administrative</a:t>
            </a:r>
            <a:endParaRPr lang="en-US" sz="2000" dirty="0">
              <a:solidFill>
                <a:schemeClr val="bg1">
                  <a:lumMod val="65000"/>
                </a:schemeClr>
              </a:solidFill>
            </a:endParaRPr>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1">
                    <a:lumMod val="65000"/>
                  </a:schemeClr>
                </a:solidFill>
              </a:rPr>
              <a:t>First session of </a:t>
            </a:r>
            <a:r>
              <a:rPr lang="en-US" sz="2000" dirty="0" err="1">
                <a:solidFill>
                  <a:schemeClr val="bg1">
                    <a:lumMod val="65000"/>
                  </a:schemeClr>
                </a:solidFill>
              </a:rPr>
              <a:t>TGbi</a:t>
            </a:r>
            <a:r>
              <a:rPr lang="en-US" sz="2000" dirty="0">
                <a:solidFill>
                  <a:schemeClr val="bg1">
                    <a:lumMod val="65000"/>
                  </a:schemeClr>
                </a:solidFill>
              </a:rPr>
              <a:t> – Enhanced Data Privacy (EDP)</a:t>
            </a:r>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endParaRPr lang="en-US" sz="2000" dirty="0">
              <a:solidFill>
                <a:schemeClr val="bg1">
                  <a:lumMod val="65000"/>
                </a:schemeClr>
              </a:solidFill>
            </a:endParaRPr>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1">
                    <a:lumMod val="65000"/>
                  </a:schemeClr>
                </a:solidFill>
              </a:rPr>
              <a:t>Notice of a call for nominations for:</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1">
                    <a:lumMod val="65000"/>
                  </a:schemeClr>
                </a:solidFill>
              </a:rPr>
              <a:t>Vice Chair – three nominations</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1">
                    <a:lumMod val="65000"/>
                  </a:schemeClr>
                </a:solidFill>
              </a:rPr>
              <a:t>Secretary – no nominations so far</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1">
                    <a:lumMod val="65000"/>
                  </a:schemeClr>
                </a:solidFill>
              </a:rPr>
              <a:t>Editor – one nomination</a:t>
            </a:r>
            <a:endParaRPr sz="2000" dirty="0">
              <a:solidFill>
                <a:schemeClr val="bg1">
                  <a:lumMod val="65000"/>
                </a:schemeClr>
              </a:solidFill>
            </a:endParaRPr>
          </a:p>
          <a:p>
            <a:pPr>
              <a:defRPr sz="1500" spc="-1">
                <a:latin typeface="Arial"/>
                <a:ea typeface="Arial"/>
                <a:cs typeface="Arial"/>
                <a:sym typeface="Arial"/>
              </a:defRPr>
            </a:pPr>
            <a:endParaRPr sz="2000" dirty="0">
              <a:solidFill>
                <a:schemeClr val="bg1">
                  <a:lumMod val="65000"/>
                </a:schemeClr>
              </a:solidFill>
            </a:endParaRPr>
          </a:p>
          <a:p>
            <a:pPr marL="719" lvl="1">
              <a:lnSpc>
                <a:spcPct val="81000"/>
              </a:lnSpc>
              <a:spcBef>
                <a:spcPts val="200"/>
              </a:spcBef>
              <a:buClr>
                <a:srgbClr val="000000"/>
              </a:buClr>
              <a:buSzPct val="100000"/>
              <a:defRPr sz="1500" spc="-1">
                <a:latin typeface="Times New Roman"/>
                <a:ea typeface="Times New Roman"/>
                <a:cs typeface="Times New Roman"/>
                <a:sym typeface="Times New Roman"/>
              </a:defRPr>
            </a:pPr>
            <a:r>
              <a:rPr sz="2000" b="1" dirty="0">
                <a:solidFill>
                  <a:schemeClr val="bg1">
                    <a:lumMod val="65000"/>
                  </a:schemeClr>
                </a:solidFill>
              </a:rPr>
              <a:t>Discussion</a:t>
            </a:r>
            <a:endParaRPr lang="en-US" sz="2000" b="1" dirty="0">
              <a:solidFill>
                <a:schemeClr val="bg1">
                  <a:lumMod val="65000"/>
                </a:schemeClr>
              </a:solidFill>
            </a:endParaRPr>
          </a:p>
          <a:p>
            <a:pPr marL="343619" lvl="1" indent="-34290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solidFill>
                  <a:schemeClr val="bg1">
                    <a:lumMod val="65000"/>
                  </a:schemeClr>
                </a:solidFill>
              </a:rPr>
              <a:t>Any new business?</a:t>
            </a:r>
          </a:p>
          <a:p>
            <a:pPr marL="466725" lvl="3">
              <a:lnSpc>
                <a:spcPct val="81000"/>
              </a:lnSpc>
              <a:spcBef>
                <a:spcPts val="200"/>
              </a:spcBef>
              <a:buClr>
                <a:srgbClr val="000000"/>
              </a:buClr>
              <a:buSzPct val="100000"/>
              <a:defRPr sz="1500" spc="-1">
                <a:latin typeface="Times New Roman"/>
                <a:ea typeface="Times New Roman"/>
                <a:cs typeface="Times New Roman"/>
                <a:sym typeface="Times New Roman"/>
              </a:defRPr>
            </a:pP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Upcoming schedule during plenary:</a:t>
            </a: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	Wednesday PM1 March 10 at 13:30ET</a:t>
            </a:r>
          </a:p>
          <a:p>
            <a:pPr>
              <a:defRPr sz="1500" spc="-1">
                <a:latin typeface="Arial"/>
                <a:ea typeface="Arial"/>
                <a:cs typeface="Arial"/>
                <a:sym typeface="Arial"/>
              </a:defRPr>
            </a:pPr>
            <a:r>
              <a:rPr lang="en-US" sz="1600" b="1" dirty="0">
                <a:latin typeface="Times New Roman" panose="02020603050405020304" pitchFamily="18" charset="0"/>
                <a:cs typeface="Times New Roman" panose="02020603050405020304" pitchFamily="18" charset="0"/>
              </a:rPr>
              <a:t>		</a:t>
            </a:r>
            <a:r>
              <a:rPr lang="en-US" sz="1600" b="1" dirty="0">
                <a:solidFill>
                  <a:srgbClr val="FF0000"/>
                </a:solidFill>
                <a:latin typeface="Times New Roman" panose="02020603050405020304" pitchFamily="18" charset="0"/>
                <a:cs typeface="Times New Roman" panose="02020603050405020304" pitchFamily="18" charset="0"/>
              </a:rPr>
              <a:t>Friday AM2 March 12 at 11:15ET</a:t>
            </a: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Adjourn</a:t>
            </a: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endParaRPr dirty="0"/>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err="1"/>
              <a:t>TGbi</a:t>
            </a:r>
            <a:r>
              <a:rPr lang="en-US" dirty="0"/>
              <a:t> </a:t>
            </a:r>
            <a:r>
              <a:rPr dirty="0"/>
              <a:t>Agenda – </a:t>
            </a:r>
            <a:r>
              <a:rPr lang="en-US" dirty="0"/>
              <a:t>March</a:t>
            </a:r>
            <a:r>
              <a:rPr dirty="0"/>
              <a:t> 202</a:t>
            </a:r>
            <a:r>
              <a:rPr lang="en-US" dirty="0"/>
              <a:t>1</a:t>
            </a:r>
            <a:endParaRPr dirty="0"/>
          </a:p>
        </p:txBody>
      </p:sp>
      <p:sp>
        <p:nvSpPr>
          <p:cNvPr id="82" name="CustomShape 2"/>
          <p:cNvSpPr txBox="1"/>
          <p:nvPr/>
        </p:nvSpPr>
        <p:spPr>
          <a:xfrm>
            <a:off x="343260" y="1150628"/>
            <a:ext cx="8457480" cy="567471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nSpc>
                <a:spcPct val="81000"/>
              </a:lnSpc>
              <a:spcBef>
                <a:spcPts val="200"/>
              </a:spcBef>
              <a:defRPr sz="2200" b="1" spc="-1">
                <a:latin typeface="Times New Roman"/>
                <a:ea typeface="Times New Roman"/>
                <a:cs typeface="Times New Roman"/>
                <a:sym typeface="Times New Roman"/>
              </a:defRPr>
            </a:pPr>
            <a:r>
              <a:rPr lang="en-US" dirty="0"/>
              <a:t>Wednesday March 10, 13:30EST</a:t>
            </a:r>
            <a:endParaRPr dirty="0"/>
          </a:p>
          <a:p>
            <a:pPr>
              <a:lnSpc>
                <a:spcPct val="81000"/>
              </a:lnSpc>
              <a:spcBef>
                <a:spcPts val="200"/>
              </a:spcBef>
              <a:defRPr sz="2200" spc="-1">
                <a:latin typeface="Arial"/>
                <a:ea typeface="Arial"/>
                <a:cs typeface="Arial"/>
                <a:sym typeface="Arial"/>
              </a:defRPr>
            </a:pPr>
            <a:endParaRPr dirty="0"/>
          </a:p>
          <a:p>
            <a:pPr marL="719">
              <a:lnSpc>
                <a:spcPct val="81000"/>
              </a:lnSpc>
              <a:spcBef>
                <a:spcPts val="200"/>
              </a:spcBef>
              <a:buClr>
                <a:srgbClr val="000000"/>
              </a:buClr>
              <a:buSzPct val="100000"/>
              <a:defRPr sz="1500" b="1" spc="-1">
                <a:latin typeface="Times New Roman"/>
                <a:ea typeface="Times New Roman"/>
                <a:cs typeface="Times New Roman"/>
                <a:sym typeface="Times New Roman"/>
              </a:defRPr>
            </a:pPr>
            <a:r>
              <a:rPr sz="2000" dirty="0"/>
              <a:t>Administrative</a:t>
            </a:r>
            <a:endParaRPr lang="en-US" sz="2000" dirty="0"/>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Approve agenda, minutes</a:t>
            </a:r>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Nominations received:</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Vice Chair – two nominations</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Secretary – no nominations so far</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Editor – one nomination</a:t>
            </a:r>
            <a:endParaRPr sz="2000" dirty="0"/>
          </a:p>
          <a:p>
            <a:pPr>
              <a:defRPr sz="1500" spc="-1">
                <a:latin typeface="Arial"/>
                <a:ea typeface="Arial"/>
                <a:cs typeface="Arial"/>
                <a:sym typeface="Arial"/>
              </a:defRPr>
            </a:pPr>
            <a:endParaRPr sz="2000" dirty="0"/>
          </a:p>
          <a:p>
            <a:pPr marL="719" lvl="1">
              <a:lnSpc>
                <a:spcPct val="81000"/>
              </a:lnSpc>
              <a:spcBef>
                <a:spcPts val="200"/>
              </a:spcBef>
              <a:buClr>
                <a:srgbClr val="000000"/>
              </a:buClr>
              <a:buSzPct val="100000"/>
              <a:defRPr sz="1500" spc="-1">
                <a:latin typeface="Times New Roman"/>
                <a:ea typeface="Times New Roman"/>
                <a:cs typeface="Times New Roman"/>
                <a:sym typeface="Times New Roman"/>
              </a:defRPr>
            </a:pPr>
            <a:r>
              <a:rPr sz="2000" b="1" dirty="0"/>
              <a:t>Discussion</a:t>
            </a:r>
            <a:endParaRPr lang="en-US" sz="2000" b="1" dirty="0"/>
          </a:p>
          <a:p>
            <a:pPr marL="343619" lvl="1" indent="-34290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t>Number of Vice Chairs</a:t>
            </a:r>
          </a:p>
          <a:p>
            <a:pPr marL="343619" lvl="1" indent="-34290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t>Vice Chair election, if needed</a:t>
            </a:r>
          </a:p>
          <a:p>
            <a:pPr marL="343619" lvl="1" indent="-34290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t>Cadence for teleconferences: Propose every other week</a:t>
            </a:r>
          </a:p>
          <a:p>
            <a:pPr marL="343619" lvl="1" indent="-34290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t>Day/Time for teleconferences</a:t>
            </a:r>
          </a:p>
          <a:p>
            <a:pPr marL="466725" lvl="3">
              <a:lnSpc>
                <a:spcPct val="81000"/>
              </a:lnSpc>
              <a:spcBef>
                <a:spcPts val="200"/>
              </a:spcBef>
              <a:buClr>
                <a:srgbClr val="000000"/>
              </a:buClr>
              <a:buSzPct val="100000"/>
              <a:defRPr sz="1500" spc="-1">
                <a:latin typeface="Times New Roman"/>
                <a:ea typeface="Times New Roman"/>
                <a:cs typeface="Times New Roman"/>
                <a:sym typeface="Times New Roman"/>
              </a:defRPr>
            </a:pP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Upcoming schedule during plenary:</a:t>
            </a:r>
          </a:p>
          <a:p>
            <a:pPr>
              <a:defRPr sz="1500" spc="-1">
                <a:latin typeface="Arial"/>
                <a:ea typeface="Arial"/>
                <a:cs typeface="Arial"/>
                <a:sym typeface="Arial"/>
              </a:defRPr>
            </a:pPr>
            <a:r>
              <a:rPr lang="en-US" sz="1600" b="1" dirty="0">
                <a:latin typeface="Times New Roman" panose="02020603050405020304" pitchFamily="18" charset="0"/>
                <a:cs typeface="Times New Roman" panose="02020603050405020304" pitchFamily="18" charset="0"/>
              </a:rPr>
              <a:t>	Friday AM2 March 12 at 11:15ET</a:t>
            </a:r>
          </a:p>
          <a:p>
            <a:pPr>
              <a:defRPr sz="1500" spc="-1">
                <a:latin typeface="Arial"/>
                <a:ea typeface="Arial"/>
                <a:cs typeface="Arial"/>
                <a:sym typeface="Arial"/>
              </a:defRPr>
            </a:pPr>
            <a:endParaRPr lang="en-US"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Recess</a:t>
            </a: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endParaRPr dirty="0"/>
          </a:p>
        </p:txBody>
      </p:sp>
    </p:spTree>
    <p:extLst>
      <p:ext uri="{BB962C8B-B14F-4D97-AF65-F5344CB8AC3E}">
        <p14:creationId xmlns:p14="http://schemas.microsoft.com/office/powerpoint/2010/main" val="2412510037"/>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Motion #1 - Approve Minutes"/>
          <p:cNvSpPr txBox="1">
            <a:spLocks noGrp="1"/>
          </p:cNvSpPr>
          <p:nvPr>
            <p:ph type="title"/>
          </p:nvPr>
        </p:nvSpPr>
        <p:spPr>
          <a:xfrm>
            <a:off x="685800" y="685799"/>
            <a:ext cx="7771680" cy="1065963"/>
          </a:xfrm>
          <a:prstGeom prst="rect">
            <a:avLst/>
          </a:prstGeom>
        </p:spPr>
        <p:txBody>
          <a:bodyPr/>
          <a:lstStyle>
            <a:lvl1pPr>
              <a:defRPr spc="-100"/>
            </a:lvl1pPr>
          </a:lstStyle>
          <a:p>
            <a:r>
              <a:rPr dirty="0"/>
              <a:t>Motion #1 </a:t>
            </a:r>
            <a:r>
              <a:rPr lang="en-US" dirty="0"/>
              <a:t>–</a:t>
            </a:r>
            <a:r>
              <a:rPr dirty="0"/>
              <a:t> </a:t>
            </a:r>
          </a:p>
        </p:txBody>
      </p:sp>
      <p:sp>
        <p:nvSpPr>
          <p:cNvPr id="102" name="Approve RCM SG minutes of teleconferences from April of 2020 to today:…"/>
          <p:cNvSpPr txBox="1">
            <a:spLocks noGrp="1"/>
          </p:cNvSpPr>
          <p:nvPr>
            <p:ph type="body" idx="1"/>
          </p:nvPr>
        </p:nvSpPr>
        <p:spPr>
          <a:xfrm>
            <a:off x="685800" y="1981080"/>
            <a:ext cx="7771680" cy="4114080"/>
          </a:xfrm>
          <a:prstGeom prst="rect">
            <a:avLst/>
          </a:prstGeom>
        </p:spPr>
        <p:txBody>
          <a:bodyPr/>
          <a:lstStyle/>
          <a:p>
            <a:pPr marL="647999" lvl="2" indent="-215999">
              <a:lnSpc>
                <a:spcPct val="81000"/>
              </a:lnSpc>
              <a:spcBef>
                <a:spcPts val="200"/>
              </a:spcBef>
              <a:buClr>
                <a:srgbClr val="000000"/>
              </a:buClr>
              <a:buSzPct val="45000"/>
              <a:buChar char="●"/>
              <a:defRPr sz="1700" b="1" spc="-1">
                <a:latin typeface="Times New Roman"/>
                <a:ea typeface="Times New Roman"/>
                <a:cs typeface="Times New Roman"/>
                <a:sym typeface="Times New Roman"/>
              </a:defRPr>
            </a:pPr>
            <a:endParaRPr dirty="0"/>
          </a:p>
          <a:p>
            <a:pPr marL="457200" indent="-228600" defTabSz="457200">
              <a:buSzPct val="100000"/>
              <a:buFont typeface="Symbol"/>
              <a:buChar char="·"/>
              <a:tabLst>
                <a:tab pos="457200" algn="l"/>
              </a:tabLst>
              <a:defRPr sz="1700" b="1">
                <a:uFill>
                  <a:solidFill>
                    <a:srgbClr val="000000"/>
                  </a:solidFill>
                </a:uFill>
                <a:latin typeface="Times New Roman"/>
                <a:ea typeface="Times New Roman"/>
                <a:cs typeface="Times New Roman"/>
                <a:sym typeface="Times New Roman"/>
              </a:defRPr>
            </a:pPr>
            <a:r>
              <a:rPr lang="en-US" dirty="0"/>
              <a:t>Approve RCM teleconference minutes from Jan. 4 teleconference and January Interim Meeting. Links are below.</a:t>
            </a:r>
          </a:p>
          <a:p>
            <a:pPr marL="457200" indent="-228600" defTabSz="457200">
              <a:buSzPct val="100000"/>
              <a:buFont typeface="Symbol"/>
              <a:buChar char="·"/>
              <a:tabLst>
                <a:tab pos="457200" algn="l"/>
              </a:tabLst>
              <a:defRPr sz="1700" b="1">
                <a:uFill>
                  <a:solidFill>
                    <a:srgbClr val="000000"/>
                  </a:solidFill>
                </a:uFill>
                <a:latin typeface="Times New Roman"/>
                <a:ea typeface="Times New Roman"/>
                <a:cs typeface="Times New Roman"/>
                <a:sym typeface="Times New Roman"/>
              </a:defRPr>
            </a:pPr>
            <a:endParaRPr lang="en-US" dirty="0"/>
          </a:p>
          <a:p>
            <a:pPr marL="457200" indent="-228600" defTabSz="457200">
              <a:buSzPct val="100000"/>
              <a:buFont typeface="Symbol"/>
              <a:buChar char="·"/>
              <a:tabLst>
                <a:tab pos="457200" algn="l"/>
              </a:tabLst>
              <a:defRPr sz="1700" b="1">
                <a:uFill>
                  <a:solidFill>
                    <a:srgbClr val="000000"/>
                  </a:solidFill>
                </a:uFill>
                <a:latin typeface="Times New Roman"/>
                <a:ea typeface="Times New Roman"/>
                <a:cs typeface="Times New Roman"/>
                <a:sym typeface="Times New Roman"/>
              </a:defRPr>
            </a:pPr>
            <a:r>
              <a:rPr lang="en-US" dirty="0"/>
              <a:t>https://</a:t>
            </a:r>
            <a:r>
              <a:rPr lang="en-US" dirty="0" err="1"/>
              <a:t>mentor.ieee.org</a:t>
            </a:r>
            <a:r>
              <a:rPr lang="en-US" dirty="0"/>
              <a:t>/802.11/</a:t>
            </a:r>
            <a:r>
              <a:rPr lang="en-US" dirty="0" err="1"/>
              <a:t>dcn</a:t>
            </a:r>
            <a:r>
              <a:rPr lang="en-US" dirty="0"/>
              <a:t>/21/11-21-0136-00-0rcm-minutes-of-jan4-telecon.doc</a:t>
            </a:r>
          </a:p>
          <a:p>
            <a:pPr marL="457200" indent="-228600" defTabSz="457200">
              <a:buSzPct val="100000"/>
              <a:buFont typeface="Symbol"/>
              <a:buChar char="·"/>
              <a:tabLst>
                <a:tab pos="457200" algn="l"/>
              </a:tabLst>
              <a:defRPr sz="1700" b="1">
                <a:uFill>
                  <a:solidFill>
                    <a:srgbClr val="000000"/>
                  </a:solidFill>
                </a:uFill>
                <a:latin typeface="Times New Roman"/>
                <a:ea typeface="Times New Roman"/>
                <a:cs typeface="Times New Roman"/>
                <a:sym typeface="Times New Roman"/>
              </a:defRPr>
            </a:pPr>
            <a:r>
              <a:rPr lang="en-US" dirty="0"/>
              <a:t>https://</a:t>
            </a:r>
            <a:r>
              <a:rPr lang="en-US" dirty="0" err="1"/>
              <a:t>mentor.ieee.org</a:t>
            </a:r>
            <a:r>
              <a:rPr lang="en-US" dirty="0"/>
              <a:t>/802.11/</a:t>
            </a:r>
            <a:r>
              <a:rPr lang="en-US" dirty="0" err="1"/>
              <a:t>dcn</a:t>
            </a:r>
            <a:r>
              <a:rPr lang="en-US" dirty="0"/>
              <a:t>/21/11-21-0118-01-0rcm-minutes-rcm-interim-meeting-january-2021.docx</a:t>
            </a:r>
            <a:endParaRPr dirty="0"/>
          </a:p>
          <a:p>
            <a:pPr>
              <a:lnSpc>
                <a:spcPct val="81000"/>
              </a:lnSpc>
              <a:spcBef>
                <a:spcPts val="200"/>
              </a:spcBef>
              <a:defRPr sz="1500" b="1" spc="-1">
                <a:latin typeface="Times New Roman"/>
                <a:ea typeface="Times New Roman"/>
                <a:cs typeface="Times New Roman"/>
                <a:sym typeface="Times New Roman"/>
              </a:defRPr>
            </a:pPr>
            <a:endParaRPr spc="-1" dirty="0"/>
          </a:p>
          <a:p>
            <a:pPr>
              <a:lnSpc>
                <a:spcPct val="81000"/>
              </a:lnSpc>
              <a:spcBef>
                <a:spcPts val="200"/>
              </a:spcBef>
              <a:defRPr sz="1500" b="1" spc="-100">
                <a:latin typeface="Times New Roman"/>
                <a:ea typeface="Times New Roman"/>
                <a:cs typeface="Times New Roman"/>
                <a:sym typeface="Times New Roman"/>
              </a:defRPr>
            </a:pPr>
            <a:r>
              <a:rPr sz="2400" dirty="0"/>
              <a:t>Moved: </a:t>
            </a:r>
            <a:r>
              <a:rPr lang="en-US" sz="2400" dirty="0"/>
              <a:t>Mark Hamilton</a:t>
            </a:r>
            <a:endParaRPr sz="2400" spc="-1" dirty="0"/>
          </a:p>
          <a:p>
            <a:pPr>
              <a:lnSpc>
                <a:spcPct val="81000"/>
              </a:lnSpc>
              <a:spcBef>
                <a:spcPts val="200"/>
              </a:spcBef>
              <a:defRPr sz="1500" b="1" spc="-100">
                <a:latin typeface="Times New Roman"/>
                <a:ea typeface="Times New Roman"/>
                <a:cs typeface="Times New Roman"/>
                <a:sym typeface="Times New Roman"/>
              </a:defRPr>
            </a:pPr>
            <a:r>
              <a:rPr sz="2400" dirty="0"/>
              <a:t>Seconded:</a:t>
            </a:r>
            <a:r>
              <a:rPr lang="en-US" sz="2400" dirty="0"/>
              <a:t> Stuart Kerry</a:t>
            </a:r>
            <a:endParaRPr sz="2400" spc="-1" dirty="0"/>
          </a:p>
          <a:p>
            <a:pPr>
              <a:lnSpc>
                <a:spcPct val="81000"/>
              </a:lnSpc>
              <a:spcBef>
                <a:spcPts val="200"/>
              </a:spcBef>
              <a:defRPr sz="1500" b="1" spc="-100">
                <a:latin typeface="Times New Roman"/>
                <a:ea typeface="Times New Roman"/>
                <a:cs typeface="Times New Roman"/>
                <a:sym typeface="Times New Roman"/>
              </a:defRPr>
            </a:pPr>
            <a:r>
              <a:rPr sz="2400" dirty="0"/>
              <a:t>Result:</a:t>
            </a:r>
            <a:r>
              <a:rPr lang="en-US" sz="2400" dirty="0"/>
              <a:t> Approved by unanimous consent</a:t>
            </a:r>
            <a:endParaRPr sz="2400" dirty="0"/>
          </a:p>
        </p:txBody>
      </p:sp>
    </p:spTree>
    <p:extLst>
      <p:ext uri="{BB962C8B-B14F-4D97-AF65-F5344CB8AC3E}">
        <p14:creationId xmlns:p14="http://schemas.microsoft.com/office/powerpoint/2010/main" val="2010857194"/>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Motion #1 - Approve Minutes"/>
          <p:cNvSpPr txBox="1">
            <a:spLocks noGrp="1"/>
          </p:cNvSpPr>
          <p:nvPr>
            <p:ph type="title"/>
          </p:nvPr>
        </p:nvSpPr>
        <p:spPr>
          <a:xfrm>
            <a:off x="685800" y="685799"/>
            <a:ext cx="7771680" cy="1065963"/>
          </a:xfrm>
          <a:prstGeom prst="rect">
            <a:avLst/>
          </a:prstGeom>
        </p:spPr>
        <p:txBody>
          <a:bodyPr/>
          <a:lstStyle>
            <a:lvl1pPr>
              <a:defRPr spc="-100"/>
            </a:lvl1pPr>
          </a:lstStyle>
          <a:p>
            <a:r>
              <a:rPr dirty="0"/>
              <a:t>Motion #</a:t>
            </a:r>
            <a:r>
              <a:rPr lang="en-US" dirty="0"/>
              <a:t>2</a:t>
            </a:r>
            <a:r>
              <a:rPr dirty="0"/>
              <a:t> </a:t>
            </a:r>
            <a:r>
              <a:rPr lang="en-US" dirty="0"/>
              <a:t>–</a:t>
            </a:r>
            <a:r>
              <a:rPr dirty="0"/>
              <a:t> </a:t>
            </a:r>
          </a:p>
        </p:txBody>
      </p:sp>
      <p:sp>
        <p:nvSpPr>
          <p:cNvPr id="102" name="Approve RCM SG minutes of teleconferences from April of 2020 to today:…"/>
          <p:cNvSpPr txBox="1">
            <a:spLocks noGrp="1"/>
          </p:cNvSpPr>
          <p:nvPr>
            <p:ph type="body" idx="1"/>
          </p:nvPr>
        </p:nvSpPr>
        <p:spPr>
          <a:xfrm>
            <a:off x="685800" y="1981080"/>
            <a:ext cx="7771680" cy="4114080"/>
          </a:xfrm>
          <a:prstGeom prst="rect">
            <a:avLst/>
          </a:prstGeom>
        </p:spPr>
        <p:txBody>
          <a:bodyPr/>
          <a:lstStyle/>
          <a:p>
            <a:pPr marL="647999" lvl="2" indent="-215999">
              <a:lnSpc>
                <a:spcPct val="81000"/>
              </a:lnSpc>
              <a:spcBef>
                <a:spcPts val="200"/>
              </a:spcBef>
              <a:buClr>
                <a:srgbClr val="000000"/>
              </a:buClr>
              <a:buSzPct val="45000"/>
              <a:buChar char="●"/>
              <a:defRPr sz="1700" b="1" spc="-1">
                <a:latin typeface="Times New Roman"/>
                <a:ea typeface="Times New Roman"/>
                <a:cs typeface="Times New Roman"/>
                <a:sym typeface="Times New Roman"/>
              </a:defRPr>
            </a:pPr>
            <a:endParaRPr dirty="0"/>
          </a:p>
          <a:p>
            <a:pPr marL="457200" indent="-228600" defTabSz="457200">
              <a:buSzPct val="100000"/>
              <a:buFont typeface="Symbol"/>
              <a:buChar char="·"/>
              <a:tabLst>
                <a:tab pos="457200" algn="l"/>
              </a:tabLst>
              <a:defRPr sz="1700" b="1">
                <a:uFill>
                  <a:solidFill>
                    <a:srgbClr val="000000"/>
                  </a:solidFill>
                </a:uFill>
                <a:latin typeface="Times New Roman"/>
                <a:ea typeface="Times New Roman"/>
                <a:cs typeface="Times New Roman"/>
                <a:sym typeface="Times New Roman"/>
              </a:defRPr>
            </a:pPr>
            <a:r>
              <a:rPr lang="en-US" dirty="0"/>
              <a:t>Approve </a:t>
            </a:r>
            <a:r>
              <a:rPr lang="en-US" dirty="0" err="1"/>
              <a:t>TGbi</a:t>
            </a:r>
            <a:r>
              <a:rPr lang="en-US" dirty="0"/>
              <a:t> teleconference minutes from March 1, 2021</a:t>
            </a:r>
          </a:p>
          <a:p>
            <a:pPr marL="731520" lvl="1" indent="-228600" defTabSz="457200">
              <a:buSzPct val="100000"/>
              <a:buFont typeface="Symbol"/>
              <a:buChar char="·"/>
              <a:tabLst>
                <a:tab pos="457200" algn="l"/>
              </a:tabLst>
              <a:defRPr sz="1700" b="1">
                <a:uFill>
                  <a:solidFill>
                    <a:srgbClr val="000000"/>
                  </a:solidFill>
                </a:uFill>
                <a:latin typeface="Times New Roman"/>
                <a:ea typeface="Times New Roman"/>
                <a:cs typeface="Times New Roman"/>
                <a:sym typeface="Times New Roman"/>
              </a:defRPr>
            </a:pPr>
            <a:r>
              <a:rPr lang="en-US" dirty="0"/>
              <a:t>21/348r0</a:t>
            </a:r>
            <a:endParaRPr dirty="0"/>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endParaRPr dirty="0"/>
          </a:p>
          <a:p>
            <a:pPr marL="285750" indent="-285750">
              <a:lnSpc>
                <a:spcPct val="81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pc="-1" dirty="0"/>
              <a:t>https://</a:t>
            </a:r>
            <a:r>
              <a:rPr lang="en-US" spc="-1" dirty="0" err="1"/>
              <a:t>mentor.ieee.org</a:t>
            </a:r>
            <a:r>
              <a:rPr lang="en-US" spc="-1" dirty="0"/>
              <a:t>/802.11/</a:t>
            </a:r>
            <a:r>
              <a:rPr lang="en-US" spc="-1" dirty="0" err="1"/>
              <a:t>dcn</a:t>
            </a:r>
            <a:r>
              <a:rPr lang="en-US" spc="-1" dirty="0"/>
              <a:t>/21/11-21-0348-00-00bi-teleconference-minutes-march-01-2021.doc</a:t>
            </a:r>
          </a:p>
          <a:p>
            <a:pPr>
              <a:lnSpc>
                <a:spcPct val="81000"/>
              </a:lnSpc>
              <a:spcBef>
                <a:spcPts val="200"/>
              </a:spcBef>
              <a:defRPr sz="1500" b="1" spc="-1">
                <a:latin typeface="Times New Roman"/>
                <a:ea typeface="Times New Roman"/>
                <a:cs typeface="Times New Roman"/>
                <a:sym typeface="Times New Roman"/>
              </a:defRPr>
            </a:pPr>
            <a:endParaRPr spc="-1" dirty="0"/>
          </a:p>
          <a:p>
            <a:pPr>
              <a:lnSpc>
                <a:spcPct val="81000"/>
              </a:lnSpc>
              <a:spcBef>
                <a:spcPts val="200"/>
              </a:spcBef>
              <a:defRPr sz="1500" b="1" spc="-100">
                <a:latin typeface="Times New Roman"/>
                <a:ea typeface="Times New Roman"/>
                <a:cs typeface="Times New Roman"/>
                <a:sym typeface="Times New Roman"/>
              </a:defRPr>
            </a:pPr>
            <a:r>
              <a:rPr sz="2400" dirty="0"/>
              <a:t>Moved: </a:t>
            </a:r>
            <a:r>
              <a:rPr lang="en-US" sz="2400" dirty="0"/>
              <a:t>Jerome Henry</a:t>
            </a:r>
            <a:endParaRPr sz="2400" spc="-1" dirty="0"/>
          </a:p>
          <a:p>
            <a:pPr>
              <a:lnSpc>
                <a:spcPct val="81000"/>
              </a:lnSpc>
              <a:spcBef>
                <a:spcPts val="200"/>
              </a:spcBef>
              <a:defRPr sz="1500" b="1" spc="-100">
                <a:latin typeface="Times New Roman"/>
                <a:ea typeface="Times New Roman"/>
                <a:cs typeface="Times New Roman"/>
                <a:sym typeface="Times New Roman"/>
              </a:defRPr>
            </a:pPr>
            <a:r>
              <a:rPr sz="2400" dirty="0"/>
              <a:t>Seconded:</a:t>
            </a:r>
            <a:r>
              <a:rPr lang="en-US" sz="2400" dirty="0"/>
              <a:t> Edward Au</a:t>
            </a:r>
            <a:endParaRPr sz="2400" spc="-1" dirty="0"/>
          </a:p>
          <a:p>
            <a:pPr>
              <a:lnSpc>
                <a:spcPct val="81000"/>
              </a:lnSpc>
              <a:spcBef>
                <a:spcPts val="200"/>
              </a:spcBef>
              <a:defRPr sz="1500" b="1" spc="-100">
                <a:latin typeface="Times New Roman"/>
                <a:ea typeface="Times New Roman"/>
                <a:cs typeface="Times New Roman"/>
                <a:sym typeface="Times New Roman"/>
              </a:defRPr>
            </a:pPr>
            <a:r>
              <a:rPr sz="2400" dirty="0"/>
              <a:t>Result:</a:t>
            </a:r>
            <a:r>
              <a:rPr lang="en-US" sz="2400" dirty="0"/>
              <a:t> Approved by unanimous consent</a:t>
            </a:r>
            <a:endParaRPr sz="2400" dirty="0"/>
          </a:p>
        </p:txBody>
      </p:sp>
    </p:spTree>
    <p:extLst>
      <p:ext uri="{BB962C8B-B14F-4D97-AF65-F5344CB8AC3E}">
        <p14:creationId xmlns:p14="http://schemas.microsoft.com/office/powerpoint/2010/main" val="361935355"/>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DBDE0-40AC-D348-82FC-B48667FBC08F}"/>
              </a:ext>
            </a:extLst>
          </p:cNvPr>
          <p:cNvSpPr>
            <a:spLocks noGrp="1"/>
          </p:cNvSpPr>
          <p:nvPr>
            <p:ph type="title"/>
          </p:nvPr>
        </p:nvSpPr>
        <p:spPr/>
        <p:txBody>
          <a:bodyPr/>
          <a:lstStyle/>
          <a:p>
            <a:r>
              <a:rPr lang="en-US" dirty="0"/>
              <a:t>Vice Chair(s) Selection</a:t>
            </a:r>
          </a:p>
        </p:txBody>
      </p:sp>
      <p:sp>
        <p:nvSpPr>
          <p:cNvPr id="6" name="Text Placeholder 5">
            <a:extLst>
              <a:ext uri="{FF2B5EF4-FFF2-40B4-BE49-F238E27FC236}">
                <a16:creationId xmlns:a16="http://schemas.microsoft.com/office/drawing/2014/main" id="{31130DAC-FA48-1044-8E19-D52D31811812}"/>
              </a:ext>
            </a:extLst>
          </p:cNvPr>
          <p:cNvSpPr>
            <a:spLocks noGrp="1"/>
          </p:cNvSpPr>
          <p:nvPr>
            <p:ph type="body" idx="1"/>
          </p:nvPr>
        </p:nvSpPr>
        <p:spPr>
          <a:xfrm>
            <a:off x="816429" y="1751762"/>
            <a:ext cx="7771680" cy="4114080"/>
          </a:xfrm>
        </p:spPr>
        <p:txBody>
          <a:bodyPr/>
          <a:lstStyle/>
          <a:p>
            <a:pPr>
              <a:lnSpc>
                <a:spcPct val="81000"/>
              </a:lnSpc>
              <a:spcBef>
                <a:spcPts val="200"/>
              </a:spcBef>
              <a:defRPr sz="2200" spc="-1">
                <a:latin typeface="Arial"/>
                <a:ea typeface="Arial"/>
                <a:cs typeface="Arial"/>
                <a:sym typeface="Arial"/>
              </a:defRPr>
            </a:pPr>
            <a:endParaRPr lang="en-US" dirty="0"/>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Nominations received:</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Jerome Henry</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Steve McCann</a:t>
            </a:r>
          </a:p>
          <a:p>
            <a:endParaRPr lang="en-US" dirty="0"/>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Discussion on whether 2 Vice Chairs would be appropriate</a:t>
            </a:r>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endParaRPr lang="en-US" sz="2000" dirty="0"/>
          </a:p>
          <a:p>
            <a:endParaRPr lang="en-US" dirty="0"/>
          </a:p>
          <a:p>
            <a:endParaRPr lang="en-US" dirty="0"/>
          </a:p>
        </p:txBody>
      </p:sp>
    </p:spTree>
    <p:extLst>
      <p:ext uri="{BB962C8B-B14F-4D97-AF65-F5344CB8AC3E}">
        <p14:creationId xmlns:p14="http://schemas.microsoft.com/office/powerpoint/2010/main" val="3433307705"/>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teleconferences, March</a:t>
            </a:r>
            <a:r>
              <a:rPr dirty="0"/>
              <a:t> 202</a:t>
            </a:r>
            <a:r>
              <a:rPr lang="en-US" dirty="0"/>
              <a:t>1</a:t>
            </a:r>
            <a:endParaRPr dirty="0"/>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Motion #1 - Approve Minutes"/>
          <p:cNvSpPr txBox="1">
            <a:spLocks noGrp="1"/>
          </p:cNvSpPr>
          <p:nvPr>
            <p:ph type="title"/>
          </p:nvPr>
        </p:nvSpPr>
        <p:spPr>
          <a:xfrm>
            <a:off x="685800" y="685799"/>
            <a:ext cx="7771680" cy="1065963"/>
          </a:xfrm>
          <a:prstGeom prst="rect">
            <a:avLst/>
          </a:prstGeom>
        </p:spPr>
        <p:txBody>
          <a:bodyPr/>
          <a:lstStyle>
            <a:lvl1pPr>
              <a:defRPr spc="-100"/>
            </a:lvl1pPr>
          </a:lstStyle>
          <a:p>
            <a:r>
              <a:rPr dirty="0"/>
              <a:t>Motion #</a:t>
            </a:r>
            <a:r>
              <a:rPr lang="en-US" dirty="0"/>
              <a:t>3</a:t>
            </a:r>
            <a:r>
              <a:rPr dirty="0"/>
              <a:t> </a:t>
            </a:r>
            <a:r>
              <a:rPr lang="en-US" dirty="0"/>
              <a:t>–</a:t>
            </a:r>
            <a:r>
              <a:rPr dirty="0"/>
              <a:t> </a:t>
            </a:r>
          </a:p>
        </p:txBody>
      </p:sp>
      <p:sp>
        <p:nvSpPr>
          <p:cNvPr id="102" name="Approve RCM SG minutes of teleconferences from April of 2020 to today:…"/>
          <p:cNvSpPr txBox="1">
            <a:spLocks noGrp="1"/>
          </p:cNvSpPr>
          <p:nvPr>
            <p:ph type="body" idx="1"/>
          </p:nvPr>
        </p:nvSpPr>
        <p:spPr>
          <a:xfrm>
            <a:off x="685800" y="1981080"/>
            <a:ext cx="7771680" cy="4114080"/>
          </a:xfrm>
          <a:prstGeom prst="rect">
            <a:avLst/>
          </a:prstGeom>
        </p:spPr>
        <p:txBody>
          <a:bodyPr/>
          <a:lstStyle/>
          <a:p>
            <a:pPr marL="647999" lvl="2" indent="-215999">
              <a:lnSpc>
                <a:spcPct val="81000"/>
              </a:lnSpc>
              <a:spcBef>
                <a:spcPts val="200"/>
              </a:spcBef>
              <a:buClr>
                <a:srgbClr val="000000"/>
              </a:buClr>
              <a:buSzPct val="45000"/>
              <a:buChar char="●"/>
              <a:defRPr sz="1700" b="1" spc="-1">
                <a:latin typeface="Times New Roman"/>
                <a:ea typeface="Times New Roman"/>
                <a:cs typeface="Times New Roman"/>
                <a:sym typeface="Times New Roman"/>
              </a:defRPr>
            </a:pPr>
            <a:endParaRPr dirty="0"/>
          </a:p>
          <a:p>
            <a:pPr marL="457200" indent="-228600" defTabSz="457200">
              <a:buSzPct val="100000"/>
              <a:buFont typeface="Symbol"/>
              <a:buChar char="·"/>
              <a:tabLst>
                <a:tab pos="457200" algn="l"/>
              </a:tabLst>
              <a:defRPr sz="1700" b="1">
                <a:uFill>
                  <a:solidFill>
                    <a:srgbClr val="000000"/>
                  </a:solidFill>
                </a:uFill>
                <a:latin typeface="Times New Roman"/>
                <a:ea typeface="Times New Roman"/>
                <a:cs typeface="Times New Roman"/>
                <a:sym typeface="Times New Roman"/>
              </a:defRPr>
            </a:pPr>
            <a:r>
              <a:rPr lang="en-US" dirty="0"/>
              <a:t>Elect the following vice chairs for </a:t>
            </a:r>
            <a:r>
              <a:rPr lang="en-US" dirty="0" err="1"/>
              <a:t>TGbi</a:t>
            </a:r>
            <a:r>
              <a:rPr lang="en-US" dirty="0"/>
              <a:t>:</a:t>
            </a:r>
          </a:p>
          <a:p>
            <a:pPr marL="731520" lvl="1" indent="-228600" defTabSz="457200">
              <a:buSzPct val="100000"/>
              <a:buFont typeface="Symbol"/>
              <a:buChar char="·"/>
              <a:tabLst>
                <a:tab pos="457200" algn="l"/>
              </a:tabLst>
              <a:defRPr sz="1700" b="1">
                <a:uFill>
                  <a:solidFill>
                    <a:srgbClr val="000000"/>
                  </a:solidFill>
                </a:uFill>
                <a:latin typeface="Times New Roman"/>
                <a:ea typeface="Times New Roman"/>
                <a:cs typeface="Times New Roman"/>
                <a:sym typeface="Times New Roman"/>
              </a:defRPr>
            </a:pPr>
            <a:r>
              <a:rPr lang="en-US" spc="-1" dirty="0"/>
              <a:t>Jerome Henry</a:t>
            </a:r>
          </a:p>
          <a:p>
            <a:pPr marL="731520" lvl="1" indent="-228600" defTabSz="457200">
              <a:buSzPct val="100000"/>
              <a:buFont typeface="Symbol"/>
              <a:buChar char="·"/>
              <a:tabLst>
                <a:tab pos="457200" algn="l"/>
              </a:tabLst>
              <a:defRPr sz="1700" b="1">
                <a:uFill>
                  <a:solidFill>
                    <a:srgbClr val="000000"/>
                  </a:solidFill>
                </a:uFill>
                <a:latin typeface="Times New Roman"/>
                <a:ea typeface="Times New Roman"/>
                <a:cs typeface="Times New Roman"/>
                <a:sym typeface="Times New Roman"/>
              </a:defRPr>
            </a:pPr>
            <a:r>
              <a:rPr lang="en-US" spc="-1" dirty="0"/>
              <a:t>Stephen McCann</a:t>
            </a:r>
          </a:p>
          <a:p>
            <a:pPr>
              <a:lnSpc>
                <a:spcPct val="81000"/>
              </a:lnSpc>
              <a:spcBef>
                <a:spcPts val="200"/>
              </a:spcBef>
              <a:defRPr sz="1500" b="1" spc="-1">
                <a:latin typeface="Times New Roman"/>
                <a:ea typeface="Times New Roman"/>
                <a:cs typeface="Times New Roman"/>
                <a:sym typeface="Times New Roman"/>
              </a:defRPr>
            </a:pPr>
            <a:endParaRPr spc="-1" dirty="0"/>
          </a:p>
          <a:p>
            <a:pPr>
              <a:lnSpc>
                <a:spcPct val="81000"/>
              </a:lnSpc>
              <a:spcBef>
                <a:spcPts val="200"/>
              </a:spcBef>
              <a:defRPr sz="1500" b="1" spc="-100">
                <a:latin typeface="Times New Roman"/>
                <a:ea typeface="Times New Roman"/>
                <a:cs typeface="Times New Roman"/>
                <a:sym typeface="Times New Roman"/>
              </a:defRPr>
            </a:pPr>
            <a:r>
              <a:rPr sz="2400" dirty="0"/>
              <a:t>Moved: </a:t>
            </a:r>
            <a:r>
              <a:rPr lang="en-US" sz="2400" dirty="0"/>
              <a:t>Stuart Kerry</a:t>
            </a:r>
          </a:p>
          <a:p>
            <a:pPr>
              <a:lnSpc>
                <a:spcPct val="81000"/>
              </a:lnSpc>
              <a:spcBef>
                <a:spcPts val="200"/>
              </a:spcBef>
              <a:defRPr sz="1500" b="1" spc="-100">
                <a:latin typeface="Times New Roman"/>
                <a:ea typeface="Times New Roman"/>
                <a:cs typeface="Times New Roman"/>
                <a:sym typeface="Times New Roman"/>
              </a:defRPr>
            </a:pPr>
            <a:r>
              <a:rPr sz="2400" dirty="0"/>
              <a:t>Seconded:</a:t>
            </a:r>
            <a:r>
              <a:rPr lang="en-US" sz="2400" dirty="0"/>
              <a:t> Joseph Levy</a:t>
            </a:r>
          </a:p>
          <a:p>
            <a:pPr>
              <a:lnSpc>
                <a:spcPct val="81000"/>
              </a:lnSpc>
              <a:spcBef>
                <a:spcPts val="200"/>
              </a:spcBef>
              <a:defRPr sz="1500" b="1" spc="-100">
                <a:latin typeface="Times New Roman"/>
                <a:ea typeface="Times New Roman"/>
                <a:cs typeface="Times New Roman"/>
                <a:sym typeface="Times New Roman"/>
              </a:defRPr>
            </a:pPr>
            <a:r>
              <a:rPr sz="2400" dirty="0"/>
              <a:t>Result:</a:t>
            </a:r>
            <a:r>
              <a:rPr lang="en-US" sz="2400" dirty="0"/>
              <a:t> 53 Agree, 0 Disagree, 4 Abstain</a:t>
            </a:r>
          </a:p>
          <a:p>
            <a:pPr>
              <a:lnSpc>
                <a:spcPct val="81000"/>
              </a:lnSpc>
              <a:spcBef>
                <a:spcPts val="200"/>
              </a:spcBef>
              <a:defRPr sz="1500" b="1" spc="-100">
                <a:latin typeface="Times New Roman"/>
                <a:ea typeface="Times New Roman"/>
                <a:cs typeface="Times New Roman"/>
                <a:sym typeface="Times New Roman"/>
              </a:defRPr>
            </a:pPr>
            <a:r>
              <a:rPr lang="en-US" sz="2400" dirty="0"/>
              <a:t> 99 attendees </a:t>
            </a:r>
          </a:p>
          <a:p>
            <a:pPr>
              <a:lnSpc>
                <a:spcPct val="81000"/>
              </a:lnSpc>
              <a:spcBef>
                <a:spcPts val="200"/>
              </a:spcBef>
              <a:defRPr sz="1500" b="1" spc="-100">
                <a:latin typeface="Times New Roman"/>
                <a:ea typeface="Times New Roman"/>
                <a:cs typeface="Times New Roman"/>
                <a:sym typeface="Times New Roman"/>
              </a:defRPr>
            </a:pPr>
            <a:endParaRPr lang="en-US" sz="2400" dirty="0"/>
          </a:p>
          <a:p>
            <a:pPr>
              <a:lnSpc>
                <a:spcPct val="81000"/>
              </a:lnSpc>
              <a:spcBef>
                <a:spcPts val="200"/>
              </a:spcBef>
              <a:defRPr sz="1500" b="1" spc="-100">
                <a:latin typeface="Times New Roman"/>
                <a:ea typeface="Times New Roman"/>
                <a:cs typeface="Times New Roman"/>
                <a:sym typeface="Times New Roman"/>
              </a:defRPr>
            </a:pPr>
            <a:endParaRPr sz="2400" dirty="0"/>
          </a:p>
        </p:txBody>
      </p:sp>
    </p:spTree>
    <p:extLst>
      <p:ext uri="{BB962C8B-B14F-4D97-AF65-F5344CB8AC3E}">
        <p14:creationId xmlns:p14="http://schemas.microsoft.com/office/powerpoint/2010/main" val="2296451082"/>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DBDE0-40AC-D348-82FC-B48667FBC08F}"/>
              </a:ext>
            </a:extLst>
          </p:cNvPr>
          <p:cNvSpPr>
            <a:spLocks noGrp="1"/>
          </p:cNvSpPr>
          <p:nvPr>
            <p:ph type="title"/>
          </p:nvPr>
        </p:nvSpPr>
        <p:spPr/>
        <p:txBody>
          <a:bodyPr/>
          <a:lstStyle/>
          <a:p>
            <a:r>
              <a:rPr lang="en-US" dirty="0"/>
              <a:t>Teleconference planning</a:t>
            </a:r>
          </a:p>
        </p:txBody>
      </p:sp>
      <p:sp>
        <p:nvSpPr>
          <p:cNvPr id="6" name="Text Placeholder 5">
            <a:extLst>
              <a:ext uri="{FF2B5EF4-FFF2-40B4-BE49-F238E27FC236}">
                <a16:creationId xmlns:a16="http://schemas.microsoft.com/office/drawing/2014/main" id="{31130DAC-FA48-1044-8E19-D52D31811812}"/>
              </a:ext>
            </a:extLst>
          </p:cNvPr>
          <p:cNvSpPr>
            <a:spLocks noGrp="1"/>
          </p:cNvSpPr>
          <p:nvPr>
            <p:ph type="body" idx="1"/>
          </p:nvPr>
        </p:nvSpPr>
        <p:spPr>
          <a:xfrm>
            <a:off x="816429" y="1751762"/>
            <a:ext cx="7771680" cy="4114080"/>
          </a:xfrm>
        </p:spPr>
        <p:txBody>
          <a:bodyPr/>
          <a:lstStyle/>
          <a:p>
            <a:pPr>
              <a:lnSpc>
                <a:spcPct val="81000"/>
              </a:lnSpc>
              <a:spcBef>
                <a:spcPts val="200"/>
              </a:spcBef>
              <a:defRPr sz="2200" spc="-1">
                <a:latin typeface="Arial"/>
                <a:ea typeface="Arial"/>
                <a:cs typeface="Arial"/>
                <a:sym typeface="Arial"/>
              </a:defRPr>
            </a:pPr>
            <a:endParaRPr lang="en-US" dirty="0"/>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What cadence?</a:t>
            </a:r>
          </a:p>
          <a:p>
            <a:pPr marL="12149" lvl="2"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Suggest every other week</a:t>
            </a:r>
          </a:p>
          <a:p>
            <a:endParaRPr lang="en-US" dirty="0"/>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Timing Discussion (day/time)</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Requests to avoid: </a:t>
            </a:r>
            <a:r>
              <a:rPr lang="en-US" sz="2000" dirty="0" err="1"/>
              <a:t>TGbe</a:t>
            </a:r>
            <a:r>
              <a:rPr lang="en-US" sz="2000" dirty="0"/>
              <a:t>, </a:t>
            </a:r>
            <a:r>
              <a:rPr lang="en-US" sz="2000" dirty="0" err="1"/>
              <a:t>TGbc</a:t>
            </a:r>
            <a:r>
              <a:rPr lang="en-US" sz="2000" dirty="0"/>
              <a:t>, afternoon Eastern US </a:t>
            </a:r>
            <a:r>
              <a:rPr lang="en-US" sz="2000" dirty="0" err="1"/>
              <a:t>timezone</a:t>
            </a:r>
            <a:endParaRPr lang="en-US" sz="2000" dirty="0"/>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Suggestions: fixed day of week, rotate times</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Note: </a:t>
            </a:r>
            <a:r>
              <a:rPr lang="en-US" sz="2000" dirty="0" err="1"/>
              <a:t>TGbe</a:t>
            </a:r>
            <a:r>
              <a:rPr lang="en-US" sz="2000" dirty="0"/>
              <a:t> may leave Monday am </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endParaRPr lang="en-US" sz="2000" dirty="0"/>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Action: Carol to bring to CAC for discussion</a:t>
            </a:r>
          </a:p>
          <a:p>
            <a:pPr marL="12149" lvl="8"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endParaRPr lang="en-US" sz="2000" b="1" spc="-1" dirty="0">
              <a:latin typeface="Times New Roman"/>
              <a:cs typeface="Times New Roman"/>
            </a:endParaRPr>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endParaRPr lang="en-US" sz="2000" dirty="0"/>
          </a:p>
          <a:p>
            <a:endParaRPr lang="en-US" dirty="0"/>
          </a:p>
          <a:p>
            <a:endParaRPr lang="en-US" dirty="0"/>
          </a:p>
        </p:txBody>
      </p:sp>
    </p:spTree>
    <p:extLst>
      <p:ext uri="{BB962C8B-B14F-4D97-AF65-F5344CB8AC3E}">
        <p14:creationId xmlns:p14="http://schemas.microsoft.com/office/powerpoint/2010/main" val="1201067051"/>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Motion sent to EC </a:t>
            </a:r>
          </a:p>
        </p:txBody>
      </p:sp>
      <p:sp>
        <p:nvSpPr>
          <p:cNvPr id="90" name="CustomShape 2"/>
          <p:cNvSpPr txBox="1"/>
          <p:nvPr/>
        </p:nvSpPr>
        <p:spPr>
          <a:xfrm>
            <a:off x="595439" y="1536839"/>
            <a:ext cx="8306642" cy="451175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spcBef>
                <a:spcPts val="300"/>
              </a:spcBef>
              <a:defRPr spc="-1">
                <a:latin typeface="Intel Clear"/>
                <a:ea typeface="Intel Clear"/>
                <a:cs typeface="Intel Clear"/>
                <a:sym typeface="Intel Clear"/>
              </a:defRPr>
            </a:pPr>
            <a:r>
              <a:t>Approve the formation of the 802.11 Randomized and Changing MAC addresses (RCM) Study Group to develop 2 Project Authorization Requests (PARs) and Criteria for Standards Development (CSDs) for 2 projects to:</a:t>
            </a:r>
          </a:p>
          <a:p>
            <a:pPr marL="548640" indent="-342358">
              <a:spcBef>
                <a:spcPts val="600"/>
              </a:spcBef>
              <a:buClr>
                <a:srgbClr val="000000"/>
              </a:buClr>
              <a:buSzPct val="100000"/>
              <a:buAutoNum type="arabicPeriod"/>
              <a:defRPr spc="-1">
                <a:latin typeface="Intel Clear"/>
                <a:ea typeface="Intel Clear"/>
                <a:cs typeface="Intel Clear"/>
                <a:sym typeface="Intel Clear"/>
              </a:defRPr>
            </a:pPr>
            <a:r>
              <a:t>Develop an amendment into IEEE Std 802.11 with modifications, feature additions, or recommendations, to improve the STA’s user experience in environments where non-AP STAs use random/changing MAC addresses.  To consider use cases such as (but not limited to):</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Initial Infrastructure Connection Steering </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Customer Support and Troubleshooting </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Arrival detection in a home environment, or other trusted environment</a:t>
            </a:r>
          </a:p>
          <a:p>
            <a:pPr marL="565560" lvl="1" indent="-179279">
              <a:spcBef>
                <a:spcPts val="300"/>
              </a:spcBef>
              <a:buClr>
                <a:srgbClr val="000000"/>
              </a:buClr>
              <a:buSzPct val="100000"/>
              <a:buFont typeface="Verdana"/>
              <a:buChar char="−"/>
              <a:defRPr sz="1600" spc="-1">
                <a:latin typeface="Intel Clear"/>
                <a:ea typeface="Intel Clear"/>
                <a:cs typeface="Intel Clear"/>
                <a:sym typeface="Intel Clear"/>
              </a:defRPr>
            </a:pPr>
            <a:r>
              <a:t>This must not compromise current levels of privacy protection afforded by the IEEE 802.11 standard or best understanding of current practices in RCM implementations.</a:t>
            </a:r>
          </a:p>
          <a:p>
            <a:pPr marL="548640" indent="-342358">
              <a:spcBef>
                <a:spcPts val="600"/>
              </a:spcBef>
              <a:buClr>
                <a:srgbClr val="000000"/>
              </a:buClr>
              <a:buSzPct val="100000"/>
              <a:buAutoNum type="arabicPeriod" startAt="2"/>
              <a:defRPr spc="-1">
                <a:latin typeface="Intel Clear"/>
                <a:ea typeface="Intel Clear"/>
                <a:cs typeface="Intel Clear"/>
                <a:sym typeface="Intel Clear"/>
              </a:defRPr>
            </a:pPr>
            <a:r>
              <a:t>Develop an amendment into IEEE Std 802.11 with modifications, feature additions, or recommendations, to improve user privacy.  This includes a review of IEEE P802E and its implications on IEEE Std 802.11.</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6627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March 10 plenary session</a:t>
            </a:r>
            <a:endParaRPr dirty="0"/>
          </a:p>
          <a:p>
            <a:pPr algn="ctr">
              <a:spcBef>
                <a:spcPts val="400"/>
              </a:spcBef>
              <a:defRPr sz="2400" spc="-1">
                <a:latin typeface="Arial"/>
                <a:ea typeface="Arial"/>
                <a:cs typeface="Arial"/>
                <a:sym typeface="Arial"/>
              </a:defRPr>
            </a:pPr>
            <a:endParaRPr dirty="0"/>
          </a:p>
          <a:p>
            <a:pPr algn="ctr">
              <a:spcBef>
                <a:spcPts val="400"/>
              </a:spcBef>
              <a:defRPr sz="2000" b="1" spc="-1">
                <a:latin typeface="Times New Roman"/>
                <a:ea typeface="Times New Roman"/>
                <a:cs typeface="Times New Roman"/>
                <a:sym typeface="Times New Roman"/>
              </a:defRPr>
            </a:pPr>
            <a:r>
              <a:rPr dirty="0"/>
              <a:t>Chair: Carol Ansley (self)</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Wednesday</a:t>
            </a:r>
            <a:r>
              <a:rPr dirty="0"/>
              <a:t>, </a:t>
            </a:r>
            <a:r>
              <a:rPr lang="en-US" dirty="0"/>
              <a:t>March 10</a:t>
            </a:r>
            <a:r>
              <a:rPr dirty="0"/>
              <a:t>, 202</a:t>
            </a:r>
            <a:r>
              <a:rPr lang="en-US" dirty="0"/>
              <a:t>1</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Call for Secretary</a:t>
            </a:r>
          </a:p>
        </p:txBody>
      </p:sp>
      <p:sp>
        <p:nvSpPr>
          <p:cNvPr id="67" name="CustomShape 2"/>
          <p:cNvSpPr txBox="1"/>
          <p:nvPr/>
        </p:nvSpPr>
        <p:spPr>
          <a:xfrm>
            <a:off x="685800" y="1981080"/>
            <a:ext cx="7771680" cy="1678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Volunteer</a:t>
            </a:r>
            <a:r>
              <a:rPr lang="en-US" dirty="0"/>
              <a:t> for this teleconference?</a:t>
            </a:r>
          </a:p>
          <a:p>
            <a:pPr marL="343080" lvl="1"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sz="2000" dirty="0"/>
              <a:t>Stephen McCann volunteered for Monday March 1, 2021</a:t>
            </a:r>
          </a:p>
          <a:p>
            <a:pPr marL="343080" lvl="1"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sz="2000" dirty="0"/>
              <a:t>Still seeking a permanent secretary</a:t>
            </a:r>
          </a:p>
          <a:p>
            <a:pPr marL="343080" lvl="1"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sz="2000" dirty="0"/>
              <a:t>Graham Smith volunteered for this session.</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6667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Sign in for attendance tracking in minutes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685800" y="685800"/>
            <a:ext cx="7771680" cy="561109"/>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a:xfrm>
            <a:off x="685800" y="1246909"/>
            <a:ext cx="7771680" cy="4848251"/>
          </a:xfrm>
        </p:spPr>
        <p:txBody>
          <a:bodyPr>
            <a:normAutofit fontScale="92500" lnSpcReduction="20000"/>
          </a:bodyPr>
          <a:lstStyle/>
          <a:p>
            <a:pPr marL="285750" lvl="1" indent="-285750">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285750" lvl="1" indent="-285750">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algn="ctr">
              <a:defRPr/>
            </a:pPr>
            <a:r>
              <a:rPr lang="en-US" altLang="en-US" sz="24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pPr marL="342900" lvl="1" algn="ctr">
              <a:defRPr/>
            </a:pPr>
            <a:endParaRPr lang="en-US" altLang="en-US" sz="2400" b="1" dirty="0">
              <a:solidFill>
                <a:schemeClr val="tx1"/>
              </a:solidFill>
              <a:latin typeface="Calibri" panose="020F0502020204030204" pitchFamily="34" charset="0"/>
              <a:cs typeface="Calibri" panose="020F0502020204030204" pitchFamily="34" charset="0"/>
            </a:endParaRPr>
          </a:p>
          <a:p>
            <a:pPr marL="342900" lvl="1" algn="ctr">
              <a:defRPr/>
            </a:pPr>
            <a:r>
              <a:rPr lang="en-US" altLang="en-US" sz="2400" b="1" u="sng" dirty="0">
                <a:solidFill>
                  <a:schemeClr val="tx1"/>
                </a:solidFill>
                <a:latin typeface="Calibri" panose="020F0502020204030204" pitchFamily="34" charset="0"/>
                <a:cs typeface="Calibri" panose="020F0502020204030204" pitchFamily="34" charset="0"/>
              </a:rPr>
              <a:t>Ways To Inform The IEEE </a:t>
            </a:r>
          </a:p>
          <a:p>
            <a:pPr marL="342900" lvl="1" algn="ctr">
              <a:defRPr/>
            </a:pPr>
            <a:endParaRPr lang="en-US" altLang="en-US" sz="2400" b="1" dirty="0">
              <a:solidFill>
                <a:schemeClr val="tx1"/>
              </a:solidFill>
              <a:latin typeface="Calibri" panose="020F0502020204030204" pitchFamily="34" charset="0"/>
              <a:cs typeface="Calibri" panose="020F0502020204030204"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Cause an LOA to be submitted to the IEEE-SA (</a:t>
            </a:r>
            <a:r>
              <a:rPr lang="en-US" altLang="en-US" sz="1500" dirty="0" err="1">
                <a:solidFill>
                  <a:schemeClr val="tx1"/>
                </a:solidFill>
                <a:latin typeface="Calibri" pitchFamily="34" charset="0"/>
                <a:cs typeface="Calibri" pitchFamily="34" charset="0"/>
              </a:rPr>
              <a:t>patcom@ieee.org</a:t>
            </a:r>
            <a:r>
              <a:rPr lang="en-US" altLang="en-US" sz="1500" dirty="0">
                <a:solidFill>
                  <a:schemeClr val="tx1"/>
                </a:solidFill>
                <a:latin typeface="Calibri" pitchFamily="34" charset="0"/>
                <a:cs typeface="Calibri" pitchFamily="34" charset="0"/>
              </a:rPr>
              <a:t>); or</a:t>
            </a:r>
          </a:p>
          <a:p>
            <a:pPr>
              <a:buSzPct val="150000"/>
              <a:defRPr/>
            </a:pPr>
            <a:endParaRPr lang="en-US" altLang="en-US" sz="1500" dirty="0">
              <a:solidFill>
                <a:schemeClr val="tx1"/>
              </a:solidFill>
              <a:latin typeface="Calibri" pitchFamily="34" charset="0"/>
              <a:cs typeface="Calibri"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Provide the chair of this group with the identity of the holder(s) of any and all such claims as soon as possible; or</a:t>
            </a:r>
          </a:p>
          <a:p>
            <a:pPr>
              <a:buSzPct val="150000"/>
              <a:defRPr/>
            </a:pPr>
            <a:endParaRPr lang="en-US" altLang="en-US" sz="1500" dirty="0">
              <a:solidFill>
                <a:schemeClr val="tx1"/>
              </a:solidFill>
              <a:latin typeface="Calibri" pitchFamily="34" charset="0"/>
              <a:cs typeface="Calibri"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Speak up now and respond to this Call for Potentially Essential Patents</a:t>
            </a:r>
          </a:p>
          <a:p>
            <a:pPr marL="458788" indent="-458788">
              <a:defRPr/>
            </a:pPr>
            <a:r>
              <a:rPr lang="en-US" altLang="en-US" sz="1500" dirty="0">
                <a:solidFill>
                  <a:schemeClr val="tx1"/>
                </a:solidFill>
                <a:latin typeface="Calibri" pitchFamily="34" charset="0"/>
                <a:cs typeface="Calibri" pitchFamily="34" charset="0"/>
              </a:rPr>
              <a:t>	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b="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2250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1625600"/>
            <a:ext cx="7770813" cy="4334687"/>
          </a:xfrm>
        </p:spPr>
        <p:txBody>
          <a:bodyPr>
            <a:normAutofit/>
          </a:bodyPr>
          <a:lstStyle/>
          <a:p>
            <a:pPr>
              <a:lnSpc>
                <a:spcPct val="80000"/>
              </a:lnSpc>
              <a:spcAft>
                <a:spcPct val="40000"/>
              </a:spcAft>
              <a:buSzPct val="150000"/>
              <a:defRPr/>
            </a:pPr>
            <a:r>
              <a:rPr lang="en-US" altLang="en-US"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defRPr/>
            </a:pPr>
            <a:r>
              <a:rPr lang="en-GB" altLang="en-US" sz="24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24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lvl="1">
              <a:lnSpc>
                <a:spcPct val="80000"/>
              </a:lnSpc>
              <a:spcAft>
                <a:spcPct val="40000"/>
              </a:spcAft>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900" dirty="0">
                <a:solidFill>
                  <a:schemeClr val="tx1"/>
                </a:solidFill>
                <a:latin typeface="Calibri" panose="020F0502020204030204" pitchFamily="34" charset="0"/>
                <a:cs typeface="Calibri" panose="020F0502020204030204" pitchFamily="34" charset="0"/>
              </a:rPr>
              <a:t>---------------------------------------------------------------   </a:t>
            </a:r>
            <a:endParaRPr lang="en-US" altLang="en-US" sz="12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200" dirty="0">
                <a:solidFill>
                  <a:schemeClr val="tx1"/>
                </a:solidFill>
                <a:latin typeface="Calibri" panose="020F0502020204030204" pitchFamily="34" charset="0"/>
                <a:cs typeface="Calibri" panose="020F0502020204030204" pitchFamily="34" charset="0"/>
              </a:rPr>
              <a:t>For more details, see </a:t>
            </a:r>
            <a:r>
              <a:rPr lang="en-US" altLang="en-US" sz="12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200" dirty="0">
                <a:solidFill>
                  <a:schemeClr val="tx1"/>
                </a:solidFill>
                <a:latin typeface="Calibri" panose="020F0502020204030204" pitchFamily="34" charset="0"/>
                <a:cs typeface="Calibri" panose="020F0502020204030204" pitchFamily="34" charset="0"/>
              </a:rPr>
              <a:t>, clause 5.3.10 and </a:t>
            </a:r>
            <a:br>
              <a:rPr lang="en-US" altLang="en-US" sz="1200" dirty="0">
                <a:solidFill>
                  <a:schemeClr val="tx1"/>
                </a:solidFill>
                <a:latin typeface="Calibri" panose="020F0502020204030204" pitchFamily="34" charset="0"/>
                <a:cs typeface="Calibri" panose="020F0502020204030204" pitchFamily="34" charset="0"/>
              </a:rPr>
            </a:br>
            <a:r>
              <a:rPr lang="en-US" altLang="en-US" sz="12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200" dirty="0">
                <a:solidFill>
                  <a:schemeClr val="tx1"/>
                </a:solidFill>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2137244399"/>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2665</TotalTime>
  <Words>2186</Words>
  <Application>Microsoft Macintosh PowerPoint</Application>
  <PresentationFormat>On-screen Show (4:3)</PresentationFormat>
  <Paragraphs>222</Paragraphs>
  <Slides>23</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23</vt:i4>
      </vt:variant>
    </vt:vector>
  </HeadingPairs>
  <TitlesOfParts>
    <vt:vector size="33" baseType="lpstr">
      <vt:lpstr>Intel Clear</vt:lpstr>
      <vt:lpstr>Arial</vt:lpstr>
      <vt:lpstr>Calibri</vt:lpstr>
      <vt:lpstr>Helvetica</vt:lpstr>
      <vt:lpstr>Helvetica Neue</vt:lpstr>
      <vt:lpstr>Monotype Sorts</vt:lpstr>
      <vt:lpstr>Symbol</vt:lpstr>
      <vt:lpstr>Times New Roman</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Participants have a duty to inform the IEEE</vt:lpstr>
      <vt:lpstr>PowerPoint Presentation</vt:lpstr>
      <vt:lpstr>Other guidelines for IEEE WG meetings</vt:lpstr>
      <vt:lpstr>IEEE-SA standards activities shall allow the fair &amp; equitable consideration of all viewpoints</vt:lpstr>
      <vt:lpstr>IEEE SA Policy Documents</vt:lpstr>
      <vt:lpstr>IEEE SA Rules Documents</vt:lpstr>
      <vt:lpstr>IEEE SA Copyright Policy</vt:lpstr>
      <vt:lpstr>IEEE SA Copyright Policy</vt:lpstr>
      <vt:lpstr>PowerPoint Presentation</vt:lpstr>
      <vt:lpstr>PowerPoint Presentation</vt:lpstr>
      <vt:lpstr>Motion #1 – </vt:lpstr>
      <vt:lpstr>Motion #2 – </vt:lpstr>
      <vt:lpstr>Vice Chair(s) Selection</vt:lpstr>
      <vt:lpstr>Motion #3 – </vt:lpstr>
      <vt:lpstr>Teleconference planning</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Microsoft Office User</cp:lastModifiedBy>
  <cp:revision>41</cp:revision>
  <dcterms:modified xsi:type="dcterms:W3CDTF">2021-03-10T19:21:27Z</dcterms:modified>
</cp:coreProperties>
</file>