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5" r:id="rId10"/>
    <p:sldId id="267" r:id="rId11"/>
    <p:sldId id="268" r:id="rId1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47"/>
    <p:restoredTop sz="94872"/>
  </p:normalViewPr>
  <p:slideViewPr>
    <p:cSldViewPr snapToGrid="0" snapToObjects="1">
      <p:cViewPr varScale="1">
        <p:scale>
          <a:sx n="138" d="100"/>
          <a:sy n="138" d="100"/>
        </p:scale>
        <p:origin x="158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p:nvPr>
        </p:nvSpPr>
        <p:spPr>
          <a:prstGeom prst="rect">
            <a:avLst/>
          </a:prstGeom>
        </p:spPr>
        <p:txBody>
          <a:bodyPr anchor="t"/>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p:nvSpPr>
        <p:spPr>
          <a:xfrm>
            <a:off x="5378795" y="33176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0271</a:t>
            </a:r>
            <a:r>
              <a:rPr dirty="0"/>
              <a:t>r</a:t>
            </a:r>
            <a:r>
              <a:rPr lang="en-US" dirty="0"/>
              <a:t>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6576027" y="6476332"/>
            <a:ext cx="1785334"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t>Carol Ansley,  self-employed</a:t>
            </a:r>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Body Level One</a:t>
            </a:r>
          </a:p>
          <a:p>
            <a:pPr lvl="1"/>
            <a:r>
              <a:t>Body Level Two</a:t>
            </a:r>
          </a:p>
          <a:p>
            <a:pPr lvl="2"/>
            <a:r>
              <a:t>Body Level Three</a:t>
            </a:r>
          </a:p>
          <a:p>
            <a:pPr lvl="3"/>
            <a:r>
              <a:t>Body Level Four</a:t>
            </a:r>
          </a:p>
          <a:p>
            <a:pPr lvl="4"/>
            <a:r>
              <a:t>Body Level Five</a:t>
            </a:r>
          </a:p>
        </p:txBody>
      </p:sp>
      <p:sp>
        <p:nvSpPr>
          <p:cNvPr id="10" name="Slide Number"/>
          <p:cNvSpPr txBox="1">
            <a:spLocks noGrp="1"/>
          </p:cNvSpPr>
          <p:nvPr>
            <p:ph type="sldNum" sz="quarter" idx="2"/>
          </p:nvPr>
        </p:nvSpPr>
        <p:spPr>
          <a:xfrm>
            <a:off x="6553200" y="6076950"/>
            <a:ext cx="266973" cy="279401"/>
          </a:xfrm>
          <a:prstGeom prst="rect">
            <a:avLst/>
          </a:prstGeom>
          <a:ln w="12700">
            <a:miter lim="400000"/>
          </a:ln>
        </p:spPr>
        <p:txBody>
          <a:bodyPr wrap="none" lIns="0" tIns="0" rIns="0" bIns="0" anchor="b">
            <a:spAutoFit/>
          </a:body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25848"/>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March-2021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1-03-01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4206461093"/>
              </p:ext>
            </p:extLst>
          </p:nvPr>
        </p:nvGraphicFramePr>
        <p:xfrm>
          <a:off x="725400" y="2500558"/>
          <a:ext cx="7387920" cy="225576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self</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r>
                        <a:t>195 E Meadows Ct.</a:t>
                      </a:r>
                    </a:p>
                    <a:p>
                      <a:pPr>
                        <a:defRPr sz="1400" spc="-1">
                          <a:latin typeface="Times New Roman"/>
                          <a:ea typeface="Times New Roman"/>
                          <a:cs typeface="Times New Roman"/>
                          <a:sym typeface="Times New Roman"/>
                        </a:defRPr>
                      </a:pPr>
                      <a:r>
                        <a:t>Johns Creek GA 30005</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dirty="0">
                          <a:hlinkClick r:id="rId2"/>
                        </a:rPr>
                        <a:t>carol@ansley.com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Motion sent to EC </a:t>
            </a:r>
          </a:p>
        </p:txBody>
      </p:sp>
      <p:sp>
        <p:nvSpPr>
          <p:cNvPr id="90" name="CustomShape 2"/>
          <p:cNvSpPr txBox="1"/>
          <p:nvPr/>
        </p:nvSpPr>
        <p:spPr>
          <a:xfrm>
            <a:off x="595439" y="1536839"/>
            <a:ext cx="8306642" cy="45117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spcBef>
                <a:spcPts val="300"/>
              </a:spcBef>
              <a:defRPr spc="-1">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p>
          <a:p>
            <a:pPr marL="548640" indent="-342358">
              <a:spcBef>
                <a:spcPts val="600"/>
              </a:spcBef>
              <a:buClr>
                <a:srgbClr val="000000"/>
              </a:buClr>
              <a:buSzPct val="100000"/>
              <a:buAutoNum type="arabicPeriod"/>
              <a:defRPr spc="-1">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Initial Infrastructure Connection Steering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Customer Support and Troubleshooting </a:t>
            </a:r>
          </a:p>
          <a:p>
            <a:pPr marL="914400" lvl="1" indent="-179278">
              <a:spcBef>
                <a:spcPts val="300"/>
              </a:spcBef>
              <a:buClr>
                <a:srgbClr val="000000"/>
              </a:buClr>
              <a:buSzPct val="100000"/>
              <a:buFont typeface="Verdana"/>
              <a:buChar char="−"/>
              <a:defRPr spc="-1">
                <a:latin typeface="Intel Clear"/>
                <a:ea typeface="Intel Clear"/>
                <a:cs typeface="Intel Clear"/>
                <a:sym typeface="Intel Clear"/>
              </a:defRPr>
            </a:pPr>
            <a:r>
              <a:t>Arrival detection in a home environment, or other trusted environment</a:t>
            </a:r>
          </a:p>
          <a:p>
            <a:pPr marL="565560" lvl="1" indent="-179279">
              <a:spcBef>
                <a:spcPts val="300"/>
              </a:spcBef>
              <a:buClr>
                <a:srgbClr val="000000"/>
              </a:buClr>
              <a:buSzPct val="100000"/>
              <a:buFont typeface="Verdana"/>
              <a:buChar char="−"/>
              <a:defRPr sz="1600" spc="-1">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p>
          <a:p>
            <a:pPr marL="548640" indent="-342358">
              <a:spcBef>
                <a:spcPts val="600"/>
              </a:spcBef>
              <a:buClr>
                <a:srgbClr val="000000"/>
              </a:buClr>
              <a:buSzPct val="100000"/>
              <a:buAutoNum type="arabicPeriod" startAt="2"/>
              <a:defRPr spc="-1">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March</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6627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March 1 Kickoff </a:t>
            </a:r>
            <a:endParaRPr dirty="0"/>
          </a:p>
          <a:p>
            <a:pPr algn="ctr">
              <a:spcBef>
                <a:spcPts val="400"/>
              </a:spcBef>
              <a:defRPr sz="2400" spc="-1">
                <a:latin typeface="Arial"/>
                <a:ea typeface="Arial"/>
                <a:cs typeface="Arial"/>
                <a:sym typeface="Arial"/>
              </a:defRPr>
            </a:pPr>
            <a:endParaRPr dirty="0"/>
          </a:p>
          <a:p>
            <a:pPr algn="ctr">
              <a:spcBef>
                <a:spcPts val="400"/>
              </a:spcBef>
              <a:defRPr sz="2000" b="1" spc="-1">
                <a:latin typeface="Times New Roman"/>
                <a:ea typeface="Times New Roman"/>
                <a:cs typeface="Times New Roman"/>
                <a:sym typeface="Times New Roman"/>
              </a:defRPr>
            </a:pPr>
            <a:r>
              <a:rPr dirty="0"/>
              <a:t>Chair: Carol Ansley (self)</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Monday</a:t>
            </a:r>
            <a:r>
              <a:rPr dirty="0"/>
              <a:t>, </a:t>
            </a:r>
            <a:r>
              <a:rPr lang="en-US" dirty="0"/>
              <a:t>March 1</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Call for Secretary</a:t>
            </a:r>
          </a:p>
        </p:txBody>
      </p:sp>
      <p:sp>
        <p:nvSpPr>
          <p:cNvPr id="67" name="CustomShape 2"/>
          <p:cNvSpPr txBox="1"/>
          <p:nvPr/>
        </p:nvSpPr>
        <p:spPr>
          <a:xfrm>
            <a:off x="685800" y="1981080"/>
            <a:ext cx="7771680" cy="5239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Volunteers</a:t>
            </a:r>
            <a:r>
              <a:rPr lang="en-US" dirty="0"/>
              <a:t> for this teleconference?</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ustomShape 1"/>
          <p:cNvSpPr txBox="1"/>
          <p:nvPr/>
        </p:nvSpPr>
        <p:spPr>
          <a:xfrm>
            <a:off x="380880" y="869881"/>
            <a:ext cx="84574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u="sng" spc="-1">
                <a:latin typeface="Times New Roman"/>
                <a:ea typeface="Times New Roman"/>
                <a:cs typeface="Times New Roman"/>
                <a:sym typeface="Times New Roman"/>
              </a:defRPr>
            </a:lvl1pPr>
          </a:lstStyle>
          <a:p>
            <a:r>
              <a:t>Other Guidelines for IEEE WG Meetings</a:t>
            </a:r>
          </a:p>
        </p:txBody>
      </p:sp>
      <p:sp>
        <p:nvSpPr>
          <p:cNvPr id="76" name="CustomShape 2"/>
          <p:cNvSpPr txBox="1"/>
          <p:nvPr/>
        </p:nvSpPr>
        <p:spPr>
          <a:xfrm>
            <a:off x="579240" y="1676519"/>
            <a:ext cx="8137439" cy="382512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p>
            <a:pPr>
              <a:lnSpc>
                <a:spcPct val="80000"/>
              </a:lnSpc>
              <a:spcBef>
                <a:spcPts val="400"/>
              </a:spcBef>
              <a:defRPr spc="-1">
                <a:latin typeface="Arial"/>
                <a:ea typeface="Arial"/>
                <a:cs typeface="Arial"/>
                <a:sym typeface="Arial"/>
              </a:defRPr>
            </a:pPr>
            <a:endParaRPr/>
          </a:p>
          <a:p>
            <a:pPr marL="230039" indent="-229318">
              <a:lnSpc>
                <a:spcPct val="80000"/>
              </a:lnSpc>
              <a:spcBef>
                <a:spcPts val="700"/>
              </a:spcBef>
              <a:buClr>
                <a:srgbClr val="000099"/>
              </a:buClr>
              <a:buSzPct val="50000"/>
              <a:buFont typeface="Arial"/>
              <a:buChar char="•"/>
              <a:defRPr b="1" spc="-1">
                <a:solidFill>
                  <a:srgbClr val="000099"/>
                </a:solidFill>
                <a:latin typeface="Arial"/>
                <a:ea typeface="Arial"/>
                <a:cs typeface="Arial"/>
                <a:sym typeface="Arial"/>
              </a:defRPr>
            </a:pPr>
            <a:r>
              <a:t>All IEEE-SA standards meetings shall be conducted in compliance with all applicable laws, including antitrust and competition laws.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interpretation, validity, or essentiality of patents/patent claims. </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specific license rates, terms, or conditions.</a:t>
            </a:r>
          </a:p>
          <a:p>
            <a:pPr marL="1143000" lvl="2" indent="-227879">
              <a:lnSpc>
                <a:spcPct val="80000"/>
              </a:lnSpc>
              <a:spcBef>
                <a:spcPts val="600"/>
              </a:spcBef>
              <a:buClr>
                <a:srgbClr val="000099"/>
              </a:buClr>
              <a:buSzPct val="50000"/>
              <a:buFont typeface="Symbol"/>
              <a:buChar char="·"/>
              <a:defRPr sz="1400" spc="-1">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7879">
              <a:lnSpc>
                <a:spcPct val="80000"/>
              </a:lnSpc>
              <a:spcBef>
                <a:spcPts val="600"/>
              </a:spcBef>
              <a:buClr>
                <a:srgbClr val="000099"/>
              </a:buClr>
              <a:buSzPct val="50000"/>
              <a:buFont typeface="Arial"/>
              <a:buChar char="•"/>
              <a:defRPr sz="1400" spc="-1">
                <a:solidFill>
                  <a:srgbClr val="000099"/>
                </a:solidFill>
                <a:latin typeface="Arial"/>
                <a:ea typeface="Arial"/>
                <a:cs typeface="Arial"/>
                <a:sym typeface="Arial"/>
              </a:defRPr>
            </a:pPr>
            <a:r>
              <a:t>Technical considerations remain primary focus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or engage in the fixing of product prices, allocation of customers, or division of sales markets.</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discuss the status or substance of ongoing or threatened litigation.</a:t>
            </a:r>
          </a:p>
          <a:p>
            <a:pPr marL="630360" lvl="1" indent="-285119">
              <a:lnSpc>
                <a:spcPct val="80000"/>
              </a:lnSpc>
              <a:spcBef>
                <a:spcPts val="700"/>
              </a:spcBef>
              <a:buClr>
                <a:srgbClr val="000099"/>
              </a:buClr>
              <a:buSzPct val="50000"/>
              <a:buFont typeface="Arial"/>
              <a:buChar char="•"/>
              <a:defRPr sz="1600" b="1" spc="-1">
                <a:solidFill>
                  <a:srgbClr val="000099"/>
                </a:solidFill>
                <a:latin typeface="Arial"/>
                <a:ea typeface="Arial"/>
                <a:cs typeface="Arial"/>
                <a:sym typeface="Arial"/>
              </a:defRPr>
            </a:pPr>
            <a:r>
              <a:t>Don’t be silent if inappropriate topics are discussed … do formally object.</a:t>
            </a:r>
          </a:p>
          <a:p>
            <a:pPr marL="227880" indent="-227160" algn="ctr">
              <a:lnSpc>
                <a:spcPct val="80000"/>
              </a:lnSpc>
              <a:spcBef>
                <a:spcPts val="200"/>
              </a:spcBef>
              <a:defRPr sz="1000" b="1" spc="-1">
                <a:solidFill>
                  <a:srgbClr val="000099"/>
                </a:solidFill>
                <a:latin typeface="Arial"/>
                <a:ea typeface="Arial"/>
                <a:cs typeface="Arial"/>
                <a:sym typeface="Arial"/>
              </a:defRPr>
            </a:pPr>
            <a:r>
              <a:t>---------------------------------------------------------------   </a:t>
            </a:r>
          </a:p>
          <a:p>
            <a:pPr marL="227880" indent="-227160" algn="ctr">
              <a:lnSpc>
                <a:spcPct val="80000"/>
              </a:lnSpc>
              <a:spcBef>
                <a:spcPts val="200"/>
              </a:spcBef>
              <a:defRPr sz="1200" b="1" spc="-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err="1"/>
              <a:t>TGbi</a:t>
            </a:r>
            <a:r>
              <a:rPr lang="en-US" dirty="0"/>
              <a:t> </a:t>
            </a:r>
            <a:r>
              <a:rPr dirty="0"/>
              <a:t>Agenda – </a:t>
            </a:r>
            <a:r>
              <a:rPr lang="en-US" dirty="0"/>
              <a:t>March</a:t>
            </a:r>
            <a:r>
              <a:rPr dirty="0"/>
              <a:t> 202</a:t>
            </a:r>
            <a:r>
              <a:rPr lang="en-US" dirty="0"/>
              <a:t>1</a:t>
            </a:r>
            <a:endParaRPr dirty="0"/>
          </a:p>
        </p:txBody>
      </p:sp>
      <p:sp>
        <p:nvSpPr>
          <p:cNvPr id="82" name="CustomShape 2"/>
          <p:cNvSpPr txBox="1"/>
          <p:nvPr/>
        </p:nvSpPr>
        <p:spPr>
          <a:xfrm>
            <a:off x="342900" y="1198675"/>
            <a:ext cx="8457480" cy="51248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nSpc>
                <a:spcPct val="81000"/>
              </a:lnSpc>
              <a:spcBef>
                <a:spcPts val="200"/>
              </a:spcBef>
              <a:defRPr sz="2200" b="1" spc="-1">
                <a:latin typeface="Times New Roman"/>
                <a:ea typeface="Times New Roman"/>
                <a:cs typeface="Times New Roman"/>
                <a:sym typeface="Times New Roman"/>
              </a:defRPr>
            </a:pPr>
            <a:r>
              <a:rPr lang="en-US" dirty="0"/>
              <a:t>Monday March 1, 12:00EST</a:t>
            </a:r>
            <a:endParaRPr dirty="0"/>
          </a:p>
          <a:p>
            <a:pPr>
              <a:lnSpc>
                <a:spcPct val="81000"/>
              </a:lnSpc>
              <a:spcBef>
                <a:spcPts val="200"/>
              </a:spcBef>
              <a:defRPr sz="2200" spc="-1">
                <a:latin typeface="Arial"/>
                <a:ea typeface="Arial"/>
                <a:cs typeface="Arial"/>
                <a:sym typeface="Arial"/>
              </a:defRPr>
            </a:pPr>
            <a:endParaRPr dirty="0"/>
          </a:p>
          <a:p>
            <a:pPr marL="719">
              <a:lnSpc>
                <a:spcPct val="81000"/>
              </a:lnSpc>
              <a:spcBef>
                <a:spcPts val="200"/>
              </a:spcBef>
              <a:buClr>
                <a:srgbClr val="000000"/>
              </a:buClr>
              <a:buSzPct val="100000"/>
              <a:defRPr sz="1500" b="1" spc="-1">
                <a:latin typeface="Times New Roman"/>
                <a:ea typeface="Times New Roman"/>
                <a:cs typeface="Times New Roman"/>
                <a:sym typeface="Times New Roman"/>
              </a:defRPr>
            </a:pPr>
            <a:r>
              <a:rPr sz="2000" dirty="0"/>
              <a:t>Administrative</a:t>
            </a: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First session of </a:t>
            </a:r>
            <a:r>
              <a:rPr lang="en-US" sz="2000" dirty="0" err="1"/>
              <a:t>TGbi</a:t>
            </a:r>
            <a:r>
              <a:rPr lang="en-US" sz="2000" dirty="0"/>
              <a:t> – Enhanced Data Privacy (EDP)</a:t>
            </a:r>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lang="en-US" sz="2000" dirty="0"/>
          </a:p>
          <a:p>
            <a:pPr marL="286469" lvl="1" indent="-28575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Notice of a call for nominations for:</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Vice Chair</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Secretary</a:t>
            </a:r>
          </a:p>
          <a:p>
            <a:pPr marL="919163" lvl="2" indent="-230188">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t>Editor</a:t>
            </a:r>
            <a:endParaRPr sz="2000" dirty="0"/>
          </a:p>
          <a:p>
            <a:pPr>
              <a:defRPr sz="1500" spc="-1">
                <a:latin typeface="Arial"/>
                <a:ea typeface="Arial"/>
                <a:cs typeface="Arial"/>
                <a:sym typeface="Arial"/>
              </a:defRPr>
            </a:pPr>
            <a:endParaRPr sz="2000" dirty="0"/>
          </a:p>
          <a:p>
            <a:pPr marL="719" lvl="1">
              <a:lnSpc>
                <a:spcPct val="81000"/>
              </a:lnSpc>
              <a:spcBef>
                <a:spcPts val="200"/>
              </a:spcBef>
              <a:buClr>
                <a:srgbClr val="000000"/>
              </a:buClr>
              <a:buSzPct val="100000"/>
              <a:defRPr sz="1500" spc="-1">
                <a:latin typeface="Times New Roman"/>
                <a:ea typeface="Times New Roman"/>
                <a:cs typeface="Times New Roman"/>
                <a:sym typeface="Times New Roman"/>
              </a:defRPr>
            </a:pPr>
            <a:r>
              <a:rPr sz="2000" b="1" dirty="0"/>
              <a:t>Discussion</a:t>
            </a:r>
            <a:endParaRPr lang="en-US" sz="2000" b="1" dirty="0"/>
          </a:p>
          <a:p>
            <a:pPr marL="343619" lvl="1" indent="-342900">
              <a:lnSpc>
                <a:spcPct val="81000"/>
              </a:lnSpc>
              <a:spcBef>
                <a:spcPts val="200"/>
              </a:spcBef>
              <a:buClr>
                <a:srgbClr val="000000"/>
              </a:buClr>
              <a:buSzPct val="100000"/>
              <a:buFont typeface="Arial" panose="020B0604020202020204" pitchFamily="34" charset="0"/>
              <a:buChar char="•"/>
              <a:defRPr sz="1500" spc="-1">
                <a:latin typeface="Times New Roman"/>
                <a:ea typeface="Times New Roman"/>
                <a:cs typeface="Times New Roman"/>
                <a:sym typeface="Times New Roman"/>
              </a:defRPr>
            </a:pPr>
            <a:r>
              <a:rPr lang="en-US" sz="2000" b="1" dirty="0"/>
              <a:t>Any new business?</a:t>
            </a:r>
          </a:p>
          <a:p>
            <a:pPr marL="466725" lvl="3">
              <a:lnSpc>
                <a:spcPct val="81000"/>
              </a:lnSpc>
              <a:spcBef>
                <a:spcPts val="200"/>
              </a:spcBef>
              <a:buClr>
                <a:srgbClr val="000000"/>
              </a:buClr>
              <a:buSzPct val="100000"/>
              <a:defRPr sz="1500" spc="-1">
                <a:latin typeface="Times New Roman"/>
                <a:ea typeface="Times New Roman"/>
                <a:cs typeface="Times New Roman"/>
                <a:sym typeface="Times New Roman"/>
              </a:defRPr>
            </a:pP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Upcoming schedule during plenary:</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	Wednesday PM1 March 10 at 13:30ET</a:t>
            </a:r>
          </a:p>
          <a:p>
            <a:pPr>
              <a:defRPr sz="1500" spc="-1">
                <a:latin typeface="Arial"/>
                <a:ea typeface="Arial"/>
                <a:cs typeface="Arial"/>
                <a:sym typeface="Arial"/>
              </a:defRPr>
            </a:pPr>
            <a:r>
              <a:rPr lang="en-US" sz="1600" b="1" dirty="0">
                <a:latin typeface="Times New Roman" panose="02020603050405020304" pitchFamily="18" charset="0"/>
                <a:cs typeface="Times New Roman" panose="02020603050405020304" pitchFamily="18" charset="0"/>
              </a:rPr>
              <a:t>		Thursday AM2 March 11 at 11:15ET</a:t>
            </a:r>
          </a:p>
          <a:p>
            <a:pPr>
              <a:defRPr sz="1500" spc="-1">
                <a:latin typeface="Arial"/>
                <a:ea typeface="Arial"/>
                <a:cs typeface="Arial"/>
                <a:sym typeface="Arial"/>
              </a:defRPr>
            </a:pPr>
            <a:r>
              <a:rPr lang="en-US" sz="2000" b="1" dirty="0">
                <a:latin typeface="Times New Roman" panose="02020603050405020304" pitchFamily="18" charset="0"/>
                <a:cs typeface="Times New Roman" panose="02020603050405020304" pitchFamily="18" charset="0"/>
              </a:rPr>
              <a:t>Adjourn</a:t>
            </a:r>
            <a:endParaRPr sz="2000" b="1" dirty="0">
              <a:latin typeface="Times New Roman" panose="02020603050405020304" pitchFamily="18" charset="0"/>
              <a:cs typeface="Times New Roman" panose="02020603050405020304" pitchFamily="18" charset="0"/>
            </a:endParaRPr>
          </a:p>
          <a:p>
            <a:pPr>
              <a:defRPr sz="1500" spc="-1">
                <a:latin typeface="Arial"/>
                <a:ea typeface="Arial"/>
                <a:cs typeface="Arial"/>
                <a:sym typeface="Arial"/>
              </a:defRPr>
            </a:pPr>
            <a:endParaRPr dirty="0"/>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1303</TotalTime>
  <Words>848</Words>
  <Application>Microsoft Macintosh PowerPoint</Application>
  <PresentationFormat>On-screen Show (4:3)</PresentationFormat>
  <Paragraphs>79</Paragraphs>
  <Slides>11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Intel Clear</vt:lpstr>
      <vt:lpstr>Arial</vt:lpstr>
      <vt:lpstr>Helvetica</vt:lpstr>
      <vt:lpstr>Helvetica Neue</vt:lpstr>
      <vt:lpstr>Symbol</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21</cp:revision>
  <dcterms:modified xsi:type="dcterms:W3CDTF">2021-02-18T21:13:12Z</dcterms:modified>
</cp:coreProperties>
</file>