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2" r:id="rId3"/>
    <p:sldId id="333" r:id="rId4"/>
    <p:sldId id="284" r:id="rId5"/>
    <p:sldId id="334" r:id="rId6"/>
    <p:sldId id="335" r:id="rId7"/>
    <p:sldId id="337" r:id="rId8"/>
    <p:sldId id="336" r:id="rId9"/>
    <p:sldId id="338" r:id="rId10"/>
    <p:sldId id="339" r:id="rId11"/>
    <p:sldId id="330" r:id="rId12"/>
    <p:sldId id="27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>
      <p:cViewPr varScale="1">
        <p:scale>
          <a:sx n="110" d="100"/>
          <a:sy n="110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851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364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5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309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971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913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714193" y="332601"/>
            <a:ext cx="17313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/>
              <a:t>11-21/</a:t>
            </a:r>
            <a:r>
              <a:rPr lang="en-US" altLang="zh-CN" sz="1800" b="1" dirty="0" smtClean="0"/>
              <a:t>0269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Feb</a:t>
            </a:r>
            <a:r>
              <a:rPr lang="en-US" sz="1800" b="1" dirty="0" smtClean="0"/>
              <a:t> 2021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PSR-based SR Normalization Discussion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2021-02-</a:t>
            </a:r>
            <a:r>
              <a:rPr lang="en-US" altLang="zh-CN" sz="2000" b="0" smtClean="0"/>
              <a:t>18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027123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Jason Yuchen Guo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Yunbo</a:t>
                      </a:r>
                      <a:r>
                        <a:rPr lang="en-US" altLang="zh-CN" sz="1400" dirty="0" smtClean="0"/>
                        <a:t> Li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Yan Chen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403848"/>
            <a:ext cx="7781927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/>
              <a:t>The normalization issue regarding PSR based spatial reuse has been discussed.</a:t>
            </a:r>
          </a:p>
          <a:p>
            <a:endParaRPr lang="en-US" altLang="zh-CN" sz="2000" dirty="0">
              <a:latin typeface="+mj-lt"/>
              <a:cs typeface="Calibri" panose="020F0502020204030204" pitchFamily="34" charset="0"/>
            </a:endParaRPr>
          </a:p>
          <a:p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Two potential solutions have been proposed:</a:t>
            </a:r>
          </a:p>
          <a:p>
            <a:pPr lvl="1"/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Potential solution 1</a:t>
            </a:r>
            <a:r>
              <a:rPr lang="en-US" altLang="zh-CN" sz="1600" dirty="0">
                <a:latin typeface="+mj-lt"/>
                <a:cs typeface="Calibri" panose="020F0502020204030204" pitchFamily="34" charset="0"/>
              </a:rPr>
              <a:t>: normalization is still BW </a:t>
            </a:r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dependent</a:t>
            </a:r>
          </a:p>
          <a:p>
            <a:pPr lvl="2"/>
            <a:r>
              <a:rPr lang="en-US" altLang="zh-CN" sz="1400" dirty="0">
                <a:latin typeface="+mj-lt"/>
                <a:cs typeface="Calibri" panose="020F0502020204030204" pitchFamily="34" charset="0"/>
              </a:rPr>
              <a:t>Need to account for different additional normalization gap (6dB/12dB/18dB) because of the normalization granularity difference of PSR value.</a:t>
            </a:r>
          </a:p>
          <a:p>
            <a:pPr lvl="1"/>
            <a:r>
              <a:rPr lang="en-US" altLang="zh-CN" sz="1600" dirty="0">
                <a:latin typeface="+mj-lt"/>
                <a:cs typeface="Calibri" panose="020F0502020204030204" pitchFamily="34" charset="0"/>
              </a:rPr>
              <a:t>Potential solution 2 is that the normalization is always per </a:t>
            </a:r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20MHz</a:t>
            </a:r>
          </a:p>
          <a:p>
            <a:pPr lvl="2"/>
            <a:r>
              <a:rPr lang="en-US" altLang="zh-CN" sz="1400" dirty="0">
                <a:latin typeface="+mj-lt"/>
                <a:cs typeface="Calibri" panose="020F0502020204030204" pitchFamily="34" charset="0"/>
              </a:rPr>
              <a:t>Single condition for all cases, regardless of </a:t>
            </a: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11ax/11be</a:t>
            </a:r>
          </a:p>
          <a:p>
            <a:pPr lvl="2"/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r>
              <a:rPr lang="en-US" altLang="zh-CN" sz="2000" dirty="0">
                <a:cs typeface="Calibri" panose="020F0502020204030204" pitchFamily="34" charset="0"/>
              </a:rPr>
              <a:t>Potential </a:t>
            </a:r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solution </a:t>
            </a:r>
            <a:r>
              <a:rPr lang="en-US" altLang="zh-CN" sz="2000" dirty="0">
                <a:latin typeface="+mj-lt"/>
                <a:cs typeface="Calibri" panose="020F0502020204030204" pitchFamily="34" charset="0"/>
              </a:rPr>
              <a:t>2 is preferred</a:t>
            </a:r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endParaRPr lang="en-US" altLang="zh-CN" sz="2000" dirty="0">
              <a:latin typeface="+mj-lt"/>
              <a:cs typeface="Calibri" panose="020F0502020204030204" pitchFamily="34" charset="0"/>
            </a:endParaRPr>
          </a:p>
          <a:p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The plan is to modify 11be first and then modify 11ax part in </a:t>
            </a:r>
            <a:r>
              <a:rPr lang="en-US" altLang="zh-CN" sz="2000" dirty="0" err="1" smtClean="0">
                <a:latin typeface="+mj-lt"/>
                <a:cs typeface="Calibri" panose="020F0502020204030204" pitchFamily="34" charset="0"/>
              </a:rPr>
              <a:t>Revme</a:t>
            </a:r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.</a:t>
            </a:r>
            <a:endParaRPr lang="en-US" altLang="zh-CN" sz="20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4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724400"/>
          </a:xfrm>
        </p:spPr>
        <p:txBody>
          <a:bodyPr/>
          <a:lstStyle/>
          <a:p>
            <a:pPr algn="just"/>
            <a:r>
              <a:rPr lang="en-US" altLang="zh-CN" sz="2000" dirty="0"/>
              <a:t>Do you agree </a:t>
            </a:r>
            <a:r>
              <a:rPr lang="en-US" altLang="zh-CN" sz="2000" dirty="0" smtClean="0"/>
              <a:t>that:</a:t>
            </a:r>
            <a:endParaRPr lang="en-US" altLang="zh-CN" sz="2000" dirty="0"/>
          </a:p>
          <a:p>
            <a:pPr lvl="1" algn="just"/>
            <a:r>
              <a:rPr lang="en-US" altLang="zh-CN" sz="1800" dirty="0" smtClean="0"/>
              <a:t>For </a:t>
            </a:r>
            <a:r>
              <a:rPr lang="en-US" altLang="zh-CN" sz="1600" dirty="0" err="1" smtClean="0">
                <a:cs typeface="Calibri" panose="020F0502020204030204" pitchFamily="34" charset="0"/>
              </a:rPr>
              <a:t>TxPower_PSRT</a:t>
            </a:r>
            <a:r>
              <a:rPr lang="en-US" altLang="zh-CN" sz="1600" dirty="0" smtClean="0">
                <a:cs typeface="Calibri" panose="020F0502020204030204" pitchFamily="34" charset="0"/>
              </a:rPr>
              <a:t>, PSR, </a:t>
            </a:r>
            <a:r>
              <a:rPr lang="en-US" altLang="zh-CN" sz="1600" dirty="0">
                <a:cs typeface="Calibri" panose="020F0502020204030204" pitchFamily="34" charset="0"/>
              </a:rPr>
              <a:t>RPL, </a:t>
            </a:r>
            <a:r>
              <a:rPr lang="en-US" altLang="zh-CN" sz="1600" dirty="0" smtClean="0">
                <a:cs typeface="Calibri" panose="020F0502020204030204" pitchFamily="34" charset="0"/>
              </a:rPr>
              <a:t>the normalization </a:t>
            </a:r>
            <a:r>
              <a:rPr lang="en-US" altLang="zh-CN" sz="1600" dirty="0">
                <a:cs typeface="Calibri" panose="020F0502020204030204" pitchFamily="34" charset="0"/>
              </a:rPr>
              <a:t>is always per 20MHz </a:t>
            </a:r>
            <a:r>
              <a:rPr lang="en-US" altLang="zh-CN" sz="1600" dirty="0" smtClean="0">
                <a:cs typeface="Calibri" panose="020F0502020204030204" pitchFamily="34" charset="0"/>
              </a:rPr>
              <a:t>regardless of the BW field of the EHT TB PPDU?</a:t>
            </a:r>
          </a:p>
          <a:p>
            <a:pPr lvl="1" algn="just"/>
            <a:r>
              <a:rPr lang="en-US" altLang="zh-CN" sz="1600" dirty="0" smtClean="0"/>
              <a:t>when </a:t>
            </a:r>
            <a:r>
              <a:rPr lang="en-US" altLang="zh-CN" sz="1600" dirty="0"/>
              <a:t>BW=80MHz, </a:t>
            </a:r>
          </a:p>
          <a:p>
            <a:pPr lvl="2" algn="just"/>
            <a:r>
              <a:rPr lang="en-US" altLang="zh-CN" sz="1400" dirty="0"/>
              <a:t>Spatial Reuse 1 field applies to each 20MHz </a:t>
            </a:r>
            <a:r>
              <a:rPr lang="en-US" altLang="zh-CN" sz="1400" dirty="0" err="1"/>
              <a:t>subchannel</a:t>
            </a:r>
            <a:r>
              <a:rPr lang="en-US" altLang="zh-CN" sz="1400" dirty="0"/>
              <a:t> of the first 40 MHz </a:t>
            </a:r>
            <a:r>
              <a:rPr lang="en-US" altLang="zh-CN" sz="1400" dirty="0" err="1"/>
              <a:t>subband</a:t>
            </a:r>
            <a:r>
              <a:rPr lang="en-US" altLang="zh-CN" sz="1400" dirty="0"/>
              <a:t> of the 80MHz operating band</a:t>
            </a:r>
            <a:r>
              <a:rPr lang="en-US" altLang="zh-CN" sz="1400" dirty="0" smtClean="0"/>
              <a:t>.</a:t>
            </a:r>
          </a:p>
          <a:p>
            <a:pPr lvl="2" algn="just"/>
            <a:r>
              <a:rPr lang="en-US" altLang="zh-CN" sz="1400" dirty="0"/>
              <a:t>Spatial Reuse </a:t>
            </a:r>
            <a:r>
              <a:rPr lang="en-US" altLang="zh-CN" sz="1400" dirty="0" smtClean="0"/>
              <a:t>2 </a:t>
            </a:r>
            <a:r>
              <a:rPr lang="en-US" altLang="zh-CN" sz="1400" dirty="0"/>
              <a:t>field applies to each 20MHz </a:t>
            </a:r>
            <a:r>
              <a:rPr lang="en-US" altLang="zh-CN" sz="1400" dirty="0" err="1"/>
              <a:t>subchannel</a:t>
            </a:r>
            <a:r>
              <a:rPr lang="en-US" altLang="zh-CN" sz="1400" dirty="0"/>
              <a:t> of the </a:t>
            </a:r>
            <a:r>
              <a:rPr lang="en-US" altLang="zh-CN" sz="1400" dirty="0" smtClean="0"/>
              <a:t>second </a:t>
            </a:r>
            <a:r>
              <a:rPr lang="en-US" altLang="zh-CN" sz="1400" dirty="0"/>
              <a:t>40 MHz </a:t>
            </a:r>
            <a:r>
              <a:rPr lang="en-US" altLang="zh-CN" sz="1400" dirty="0" err="1"/>
              <a:t>subband</a:t>
            </a:r>
            <a:r>
              <a:rPr lang="en-US" altLang="zh-CN" sz="1400" dirty="0"/>
              <a:t> of the 80MHz operating band.</a:t>
            </a:r>
          </a:p>
          <a:p>
            <a:pPr lvl="1" algn="just"/>
            <a:r>
              <a:rPr lang="en-US" altLang="zh-CN" sz="1600" dirty="0" smtClean="0"/>
              <a:t>When </a:t>
            </a:r>
            <a:r>
              <a:rPr lang="en-US" altLang="zh-CN" sz="1600" dirty="0"/>
              <a:t>BW=160MHz, </a:t>
            </a:r>
          </a:p>
          <a:p>
            <a:pPr lvl="2" algn="just"/>
            <a:r>
              <a:rPr lang="en-US" altLang="zh-CN" sz="1400" dirty="0"/>
              <a:t>Spatial Reuse 1 field applies to each 20MHz </a:t>
            </a:r>
            <a:r>
              <a:rPr lang="en-US" altLang="zh-CN" sz="1400" dirty="0" err="1"/>
              <a:t>subchannel</a:t>
            </a:r>
            <a:r>
              <a:rPr lang="en-US" altLang="zh-CN" sz="1400" dirty="0"/>
              <a:t> of the first 80 MHz </a:t>
            </a:r>
            <a:r>
              <a:rPr lang="en-US" altLang="zh-CN" sz="1400" dirty="0" err="1"/>
              <a:t>subband</a:t>
            </a:r>
            <a:r>
              <a:rPr lang="en-US" altLang="zh-CN" sz="1400" dirty="0"/>
              <a:t> of the 160MHz operating band</a:t>
            </a:r>
            <a:r>
              <a:rPr lang="en-US" altLang="zh-CN" sz="1400" dirty="0" smtClean="0"/>
              <a:t>.</a:t>
            </a:r>
          </a:p>
          <a:p>
            <a:pPr lvl="2" algn="just"/>
            <a:r>
              <a:rPr lang="en-US" altLang="zh-CN" sz="1400" dirty="0"/>
              <a:t>Spatial Reuse </a:t>
            </a:r>
            <a:r>
              <a:rPr lang="en-US" altLang="zh-CN" sz="1400" dirty="0" smtClean="0"/>
              <a:t>2 </a:t>
            </a:r>
            <a:r>
              <a:rPr lang="en-US" altLang="zh-CN" sz="1400" dirty="0"/>
              <a:t>field applies to each 20MHz </a:t>
            </a:r>
            <a:r>
              <a:rPr lang="en-US" altLang="zh-CN" sz="1400" dirty="0" err="1"/>
              <a:t>subchannel</a:t>
            </a:r>
            <a:r>
              <a:rPr lang="en-US" altLang="zh-CN" sz="1400" dirty="0"/>
              <a:t> of the second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80 MHz </a:t>
            </a:r>
            <a:r>
              <a:rPr lang="en-US" altLang="zh-CN" sz="1400" dirty="0" err="1"/>
              <a:t>subband</a:t>
            </a:r>
            <a:r>
              <a:rPr lang="en-US" altLang="zh-CN" sz="1400" dirty="0"/>
              <a:t> of the 160MHz operating band</a:t>
            </a:r>
            <a:r>
              <a:rPr lang="en-US" altLang="zh-CN" sz="1400" dirty="0" smtClean="0"/>
              <a:t>.</a:t>
            </a:r>
            <a:endParaRPr lang="en-US" altLang="zh-CN" sz="1400" dirty="0"/>
          </a:p>
          <a:p>
            <a:pPr lvl="1" algn="just"/>
            <a:r>
              <a:rPr lang="en-US" altLang="zh-CN" sz="1600" dirty="0"/>
              <a:t>When BW=320MHz, </a:t>
            </a:r>
          </a:p>
          <a:p>
            <a:pPr lvl="2" algn="just"/>
            <a:r>
              <a:rPr lang="en-US" altLang="zh-CN" sz="1400" dirty="0"/>
              <a:t>Spatial Reuse 1 field applies to each 20MHz </a:t>
            </a:r>
            <a:r>
              <a:rPr lang="en-US" altLang="zh-CN" sz="1400" dirty="0" err="1"/>
              <a:t>subchannel</a:t>
            </a:r>
            <a:r>
              <a:rPr lang="en-US" altLang="zh-CN" sz="1400" dirty="0"/>
              <a:t> of the first 160 MHz </a:t>
            </a:r>
            <a:r>
              <a:rPr lang="en-US" altLang="zh-CN" sz="1400" dirty="0" err="1"/>
              <a:t>subband</a:t>
            </a:r>
            <a:r>
              <a:rPr lang="en-US" altLang="zh-CN" sz="1400" dirty="0"/>
              <a:t> of the 320MHz operating band</a:t>
            </a:r>
            <a:r>
              <a:rPr lang="en-US" altLang="zh-CN" sz="1400" dirty="0" smtClean="0"/>
              <a:t>.</a:t>
            </a:r>
          </a:p>
          <a:p>
            <a:pPr lvl="2" algn="just"/>
            <a:r>
              <a:rPr lang="en-US" altLang="zh-CN" sz="1400" dirty="0"/>
              <a:t>Spatial Reuse 1 field applies to each 20MHz </a:t>
            </a:r>
            <a:r>
              <a:rPr lang="en-US" altLang="zh-CN" sz="1400" dirty="0" err="1"/>
              <a:t>subchannel</a:t>
            </a:r>
            <a:r>
              <a:rPr lang="en-US" altLang="zh-CN" sz="1400" dirty="0"/>
              <a:t> of the second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160 MHz </a:t>
            </a:r>
            <a:r>
              <a:rPr lang="en-US" altLang="zh-CN" sz="1400" dirty="0" err="1"/>
              <a:t>subband</a:t>
            </a:r>
            <a:r>
              <a:rPr lang="en-US" altLang="zh-CN" sz="1400" dirty="0"/>
              <a:t> of the 320MHz operating band.</a:t>
            </a:r>
          </a:p>
          <a:p>
            <a:pPr lvl="1" algn="just"/>
            <a:r>
              <a:rPr lang="en-US" altLang="zh-CN" sz="1600" dirty="0" smtClean="0"/>
              <a:t>This is for R1, will bring a PDT for P802.11be D0.4</a:t>
            </a:r>
            <a:endParaRPr lang="en-US" altLang="zh-CN" sz="1600" dirty="0"/>
          </a:p>
          <a:p>
            <a:pPr lvl="1" algn="just"/>
            <a:endParaRPr lang="en-US" altLang="zh-CN" sz="1600" dirty="0" smtClean="0"/>
          </a:p>
          <a:p>
            <a:pPr lvl="1" algn="just"/>
            <a:endParaRPr lang="en-US" altLang="zh-CN" sz="18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781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 smtClean="0"/>
              <a:t>P802.11be D8.0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 smtClean="0"/>
              <a:t>P802.11be D0.3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zh-CN" alt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0154" y="1524000"/>
            <a:ext cx="7772400" cy="4114800"/>
          </a:xfrm>
        </p:spPr>
        <p:txBody>
          <a:bodyPr/>
          <a:lstStyle/>
          <a:p>
            <a:r>
              <a:rPr lang="en-US" altLang="zh-CN" sz="1800" dirty="0">
                <a:latin typeface="+mj-lt"/>
                <a:cs typeface="Calibri" panose="020F0502020204030204" pitchFamily="34" charset="0"/>
              </a:rPr>
              <a:t>PSR-based spatial reuse procedure in 11ax:</a:t>
            </a:r>
          </a:p>
          <a:p>
            <a:pPr lvl="1"/>
            <a:r>
              <a:rPr lang="en-US" altLang="zh-CN" sz="1600" dirty="0">
                <a:latin typeface="+mj-lt"/>
                <a:cs typeface="Calibri" panose="020F0502020204030204" pitchFamily="34" charset="0"/>
              </a:rPr>
              <a:t>PSRR (parameterized spatial reuse reception) PPDU contains a trigger frame</a:t>
            </a:r>
          </a:p>
          <a:p>
            <a:pPr lvl="1"/>
            <a:r>
              <a:rPr lang="en-US" altLang="zh-CN" sz="1600" dirty="0">
                <a:latin typeface="+mj-lt"/>
                <a:cs typeface="Calibri" panose="020F0502020204030204" pitchFamily="34" charset="0"/>
              </a:rPr>
              <a:t>The trigger frame and the HE-SIG-A field of HE TB PPDU contains parameters related with spatial reuse.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– PSR-based SR in 11ax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6523" y="2888755"/>
            <a:ext cx="4732938" cy="2750045"/>
          </a:xfrm>
          <a:prstGeom prst="rect">
            <a:avLst/>
          </a:prstGeom>
        </p:spPr>
      </p:pic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024152"/>
              </p:ext>
            </p:extLst>
          </p:nvPr>
        </p:nvGraphicFramePr>
        <p:xfrm>
          <a:off x="467544" y="3356992"/>
          <a:ext cx="2376190" cy="2155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Visio" r:id="rId4" imgW="2171657" imgH="1952792" progId="Visio.Drawing.15">
                  <p:embed/>
                </p:oleObj>
              </mc:Choice>
              <mc:Fallback>
                <p:oleObj name="Visio" r:id="rId4" imgW="2171657" imgH="1952792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356992"/>
                        <a:ext cx="2376190" cy="21551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3733800" y="3124200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AP1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3733800" y="3886200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STA1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3810000" y="4343400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AP2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3847011" y="4991100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23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0154" y="1524000"/>
            <a:ext cx="7772400" cy="4114800"/>
          </a:xfrm>
        </p:spPr>
        <p:txBody>
          <a:bodyPr/>
          <a:lstStyle/>
          <a:p>
            <a:r>
              <a:rPr lang="en-US" altLang="zh-CN" sz="1800" dirty="0">
                <a:latin typeface="+mj-lt"/>
                <a:cs typeface="Calibri" panose="020F0502020204030204" pitchFamily="34" charset="0"/>
              </a:rPr>
              <a:t>How to set </a:t>
            </a:r>
            <a:r>
              <a:rPr lang="en-US" altLang="zh-CN" sz="1800" dirty="0" err="1">
                <a:latin typeface="+mj-lt"/>
                <a:cs typeface="Calibri" panose="020F0502020204030204" pitchFamily="34" charset="0"/>
              </a:rPr>
              <a:t>Tx</a:t>
            </a:r>
            <a:r>
              <a:rPr lang="en-US" altLang="zh-CN" sz="1800" dirty="0">
                <a:latin typeface="+mj-lt"/>
                <a:cs typeface="Calibri" panose="020F0502020204030204" pitchFamily="34" charset="0"/>
              </a:rPr>
              <a:t> power of PSRT PPDU values</a:t>
            </a:r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:</a:t>
            </a:r>
            <a:endParaRPr lang="en-US" altLang="zh-CN" sz="18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– PSR-based SR in 11ax</a:t>
            </a:r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938" y="1981200"/>
            <a:ext cx="7540062" cy="2991516"/>
          </a:xfrm>
          <a:prstGeom prst="rect">
            <a:avLst/>
          </a:prstGeom>
        </p:spPr>
      </p:pic>
      <p:sp>
        <p:nvSpPr>
          <p:cNvPr id="9" name="椭圆 8"/>
          <p:cNvSpPr/>
          <p:nvPr/>
        </p:nvSpPr>
        <p:spPr bwMode="auto">
          <a:xfrm>
            <a:off x="2362200" y="2133600"/>
            <a:ext cx="1982788" cy="381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5715000" y="4191000"/>
            <a:ext cx="2667000" cy="381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14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727517"/>
            <a:ext cx="7562853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dirty="0">
                <a:latin typeface="+mj-lt"/>
                <a:cs typeface="Calibri" panose="020F0502020204030204" pitchFamily="34" charset="0"/>
              </a:rPr>
              <a:t>How to set PSR </a:t>
            </a:r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values in trigger frame, which are also indicated in HE-SIG-A of the HE TB PPDU through spatial reuse 1-4 fields:</a:t>
            </a:r>
            <a:endParaRPr lang="en-US" altLang="zh-CN" sz="1600" dirty="0">
              <a:latin typeface="+mj-lt"/>
              <a:cs typeface="Calibri" panose="020F0502020204030204" pitchFamily="34" charset="0"/>
            </a:endParaRPr>
          </a:p>
          <a:p>
            <a:endParaRPr lang="en-US" altLang="zh-CN" sz="1800" dirty="0">
              <a:latin typeface="+mj-lt"/>
              <a:cs typeface="Calibri" panose="020F0502020204030204" pitchFamily="34" charset="0"/>
            </a:endParaRPr>
          </a:p>
          <a:p>
            <a:endParaRPr lang="en-US" altLang="zh-CN" sz="1800" dirty="0">
              <a:latin typeface="+mj-lt"/>
              <a:cs typeface="Calibri" panose="020F0502020204030204" pitchFamily="34" charset="0"/>
            </a:endParaRPr>
          </a:p>
          <a:p>
            <a:endParaRPr lang="en-US" altLang="zh-CN" sz="1800" dirty="0">
              <a:latin typeface="+mj-lt"/>
              <a:cs typeface="Calibri" panose="020F0502020204030204" pitchFamily="34" charset="0"/>
            </a:endParaRPr>
          </a:p>
          <a:p>
            <a:endParaRPr lang="en-US" altLang="zh-CN" sz="1800" dirty="0">
              <a:latin typeface="+mj-lt"/>
              <a:cs typeface="Calibri" panose="020F0502020204030204" pitchFamily="34" charset="0"/>
            </a:endParaRPr>
          </a:p>
          <a:p>
            <a:endParaRPr lang="en-US" altLang="zh-CN" sz="1800" dirty="0">
              <a:latin typeface="+mj-lt"/>
              <a:cs typeface="Calibri" panose="020F0502020204030204" pitchFamily="34" charset="0"/>
            </a:endParaRPr>
          </a:p>
          <a:p>
            <a:endParaRPr lang="en-US" altLang="zh-CN" sz="18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/>
              <a:t>Recap – PSR-based SR in 11ax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384265"/>
            <a:ext cx="7060277" cy="3951290"/>
          </a:xfrm>
          <a:prstGeom prst="rect">
            <a:avLst/>
          </a:prstGeom>
        </p:spPr>
      </p:pic>
      <p:sp>
        <p:nvSpPr>
          <p:cNvPr id="2" name="椭圆 1"/>
          <p:cNvSpPr/>
          <p:nvPr/>
        </p:nvSpPr>
        <p:spPr bwMode="auto">
          <a:xfrm>
            <a:off x="5325602" y="4273754"/>
            <a:ext cx="1905000" cy="381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5859313" y="4654754"/>
            <a:ext cx="1905000" cy="381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636236"/>
            <a:ext cx="7781927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There are several parameters, the normalization is done as follows:</a:t>
            </a:r>
          </a:p>
          <a:p>
            <a:pPr lvl="1"/>
            <a:r>
              <a:rPr lang="en-US" altLang="zh-CN" sz="1400" dirty="0" err="1" smtClean="0">
                <a:latin typeface="+mj-lt"/>
                <a:cs typeface="Calibri" panose="020F0502020204030204" pitchFamily="34" charset="0"/>
              </a:rPr>
              <a:t>TxPower_PSRT</a:t>
            </a: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: always normalized to 20MHz by subtract log10(PSRT_PPDU_BW/20MHz)</a:t>
            </a:r>
          </a:p>
          <a:p>
            <a:pPr lvl="1"/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PSR value = </a:t>
            </a:r>
            <a:r>
              <a:rPr lang="en-US" altLang="zh-CN" sz="1400" dirty="0" err="1" smtClean="0">
                <a:latin typeface="+mj-lt"/>
                <a:cs typeface="Calibri" panose="020F0502020204030204" pitchFamily="34" charset="0"/>
              </a:rPr>
              <a:t>TxPower_PSRR</a:t>
            </a: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 + Acceptable Rx interference: normalized to 20Mhz for BW&lt;=80MHz; normalized to 40MHz for BW=160MHz</a:t>
            </a:r>
          </a:p>
          <a:p>
            <a:pPr lvl="1"/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RPL: received power of PSRR PPDU, over the whole PSRR PPDU BW, no normalization</a:t>
            </a:r>
          </a:p>
          <a:p>
            <a:pPr lvl="1"/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The following condition in P802.11ax D8.0 is used to decides if the PSR transmission can be initiated or not:</a:t>
            </a:r>
          </a:p>
          <a:p>
            <a:pPr lvl="1"/>
            <a:r>
              <a:rPr lang="en-US" altLang="zh-CN" sz="1400" dirty="0" err="1" smtClean="0">
                <a:cs typeface="Calibri" panose="020F0502020204030204" pitchFamily="34" charset="0"/>
              </a:rPr>
              <a:t>TxPower_PSRT</a:t>
            </a:r>
            <a:r>
              <a:rPr lang="en-US" altLang="zh-CN" sz="1400" dirty="0" smtClean="0">
                <a:cs typeface="Calibri" panose="020F0502020204030204" pitchFamily="34" charset="0"/>
              </a:rPr>
              <a:t> (normalized to 20Mhz) is below PSR value (normalized to 20Mhz or 40MHz) – RPL (over the PSRR PPDU BW, no normalization)</a:t>
            </a:r>
          </a:p>
          <a:p>
            <a:pPr lvl="1"/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There is an issue here and we need to resolve it in 11be and </a:t>
            </a:r>
            <a:r>
              <a:rPr lang="en-US" altLang="zh-CN" sz="1800" dirty="0" err="1" smtClean="0">
                <a:latin typeface="+mj-lt"/>
                <a:cs typeface="Calibri" panose="020F0502020204030204" pitchFamily="34" charset="0"/>
              </a:rPr>
              <a:t>Revme</a:t>
            </a:r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 (for 11ax).</a:t>
            </a:r>
          </a:p>
          <a:p>
            <a:pPr lvl="1"/>
            <a:endParaRPr lang="en-US" altLang="zh-CN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Normalization Issue Discussion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2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381001" y="1636236"/>
            <a:ext cx="8229599" cy="4002564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Potential solution 1 is that the normalization is still BW dependent. For example, for 11ax, the following condition is used:</a:t>
            </a:r>
          </a:p>
          <a:p>
            <a:pPr lvl="1"/>
            <a:r>
              <a:rPr lang="en-US" altLang="zh-CN" sz="1600" dirty="0">
                <a:cs typeface="Calibri" panose="020F0502020204030204" pitchFamily="34" charset="0"/>
              </a:rPr>
              <a:t>when BW&lt;=</a:t>
            </a:r>
            <a:r>
              <a:rPr lang="en-US" altLang="zh-CN" sz="1600" dirty="0" smtClean="0">
                <a:cs typeface="Calibri" panose="020F0502020204030204" pitchFamily="34" charset="0"/>
              </a:rPr>
              <a:t>80Mhz: </a:t>
            </a:r>
            <a:r>
              <a:rPr lang="en-US" altLang="zh-CN" sz="1600" dirty="0" err="1" smtClean="0">
                <a:cs typeface="Calibri" panose="020F0502020204030204" pitchFamily="34" charset="0"/>
              </a:rPr>
              <a:t>TxPower_PSRT</a:t>
            </a:r>
            <a:r>
              <a:rPr lang="en-US" altLang="zh-CN" sz="1600" dirty="0" smtClean="0"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cs typeface="Calibri" panose="020F0502020204030204" pitchFamily="34" charset="0"/>
              </a:rPr>
              <a:t>(normalized to 20Mhz)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 </a:t>
            </a:r>
            <a:r>
              <a:rPr lang="en-US" altLang="zh-CN" sz="1600" dirty="0">
                <a:cs typeface="Calibri" panose="020F0502020204030204" pitchFamily="34" charset="0"/>
              </a:rPr>
              <a:t>– RPL </a:t>
            </a:r>
            <a:r>
              <a:rPr lang="en-US" altLang="zh-CN" sz="1600" dirty="0" smtClean="0">
                <a:cs typeface="Calibri" panose="020F0502020204030204" pitchFamily="34" charset="0"/>
              </a:rPr>
              <a:t>(</a:t>
            </a:r>
            <a:r>
              <a:rPr lang="en-US" altLang="zh-CN" sz="1600" dirty="0">
                <a:cs typeface="Calibri" panose="020F0502020204030204" pitchFamily="34" charset="0"/>
              </a:rPr>
              <a:t>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</a:t>
            </a:r>
          </a:p>
          <a:p>
            <a:pPr lvl="2"/>
            <a:r>
              <a:rPr lang="en-US" altLang="zh-CN" sz="1600" dirty="0" smtClean="0">
                <a:cs typeface="Calibri" panose="020F0502020204030204" pitchFamily="34" charset="0"/>
              </a:rPr>
              <a:t>RPL normalized to 20MHz is done by subtracting log10(PSRR_PPDU_BW/20MHz)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When BW=160/80+80MHz: </a:t>
            </a:r>
            <a:r>
              <a:rPr lang="en-US" altLang="zh-CN" sz="1600" dirty="0" err="1">
                <a:cs typeface="Calibri" panose="020F0502020204030204" pitchFamily="34" charset="0"/>
              </a:rPr>
              <a:t>TxPower_PSRT</a:t>
            </a:r>
            <a:r>
              <a:rPr lang="en-US" altLang="zh-CN" sz="1600" dirty="0">
                <a:cs typeface="Calibri" panose="020F0502020204030204" pitchFamily="34" charset="0"/>
              </a:rPr>
              <a:t>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</a:t>
            </a:r>
            <a:r>
              <a:rPr lang="en-US" altLang="zh-CN" sz="1600" dirty="0">
                <a:cs typeface="Calibri" panose="020F0502020204030204" pitchFamily="34" charset="0"/>
              </a:rPr>
              <a:t>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</a:t>
            </a:r>
            <a:r>
              <a:rPr lang="en-US" altLang="zh-CN" sz="1600" dirty="0">
                <a:cs typeface="Calibri" panose="020F0502020204030204" pitchFamily="34" charset="0"/>
              </a:rPr>
              <a:t>) – RPL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40MHz) or equivalently</a:t>
            </a:r>
          </a:p>
          <a:p>
            <a:pPr lvl="2"/>
            <a:r>
              <a:rPr lang="en-US" altLang="zh-CN" sz="1600" dirty="0">
                <a:cs typeface="Calibri" panose="020F0502020204030204" pitchFamily="34" charset="0"/>
              </a:rPr>
              <a:t>When </a:t>
            </a:r>
            <a:r>
              <a:rPr lang="en-US" altLang="zh-CN" sz="1600" dirty="0" smtClean="0">
                <a:cs typeface="Calibri" panose="020F0502020204030204" pitchFamily="34" charset="0"/>
              </a:rPr>
              <a:t>BW=160</a:t>
            </a:r>
            <a:r>
              <a:rPr lang="en-US" altLang="zh-CN" sz="1600" dirty="0">
                <a:cs typeface="Calibri" panose="020F0502020204030204" pitchFamily="34" charset="0"/>
              </a:rPr>
              <a:t>/80+80</a:t>
            </a:r>
            <a:r>
              <a:rPr lang="en-US" altLang="zh-CN" sz="1600" dirty="0" smtClean="0">
                <a:cs typeface="Calibri" panose="020F0502020204030204" pitchFamily="34" charset="0"/>
              </a:rPr>
              <a:t>MHz: (</a:t>
            </a:r>
            <a:r>
              <a:rPr lang="en-US" altLang="zh-CN" sz="1600" dirty="0" err="1" smtClean="0">
                <a:cs typeface="Calibri" panose="020F0502020204030204" pitchFamily="34" charset="0"/>
              </a:rPr>
              <a:t>TxPower_PSRT</a:t>
            </a:r>
            <a:r>
              <a:rPr lang="en-US" altLang="zh-CN" sz="1600" dirty="0" smtClean="0"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cs typeface="Calibri" panose="020F0502020204030204" pitchFamily="34" charset="0"/>
              </a:rPr>
              <a:t>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 +3dB) </a:t>
            </a:r>
            <a:r>
              <a:rPr lang="en-US" altLang="zh-CN" sz="1600" dirty="0">
                <a:cs typeface="Calibri" panose="020F0502020204030204" pitchFamily="34" charset="0"/>
              </a:rPr>
              <a:t>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</a:t>
            </a:r>
            <a:r>
              <a:rPr lang="en-US" altLang="zh-CN" sz="1600" dirty="0">
                <a:cs typeface="Calibri" panose="020F0502020204030204" pitchFamily="34" charset="0"/>
              </a:rPr>
              <a:t>) – </a:t>
            </a:r>
            <a:r>
              <a:rPr lang="en-US" altLang="zh-CN" sz="1600" dirty="0" smtClean="0">
                <a:cs typeface="Calibri" panose="020F0502020204030204" pitchFamily="34" charset="0"/>
              </a:rPr>
              <a:t>(RPL </a:t>
            </a:r>
            <a:r>
              <a:rPr lang="en-US" altLang="zh-CN" sz="1600" dirty="0">
                <a:cs typeface="Calibri" panose="020F0502020204030204" pitchFamily="34" charset="0"/>
              </a:rPr>
              <a:t>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 + 3dB) </a:t>
            </a:r>
            <a:r>
              <a:rPr lang="en-US" altLang="zh-CN" sz="1600" dirty="0">
                <a:cs typeface="Calibri" panose="020F0502020204030204" pitchFamily="34" charset="0"/>
              </a:rPr>
              <a:t>or equivalently</a:t>
            </a:r>
          </a:p>
          <a:p>
            <a:pPr lvl="2"/>
            <a:r>
              <a:rPr lang="en-US" altLang="zh-CN" sz="1600" dirty="0" smtClean="0">
                <a:cs typeface="Calibri" panose="020F0502020204030204" pitchFamily="34" charset="0"/>
              </a:rPr>
              <a:t>When BW=160</a:t>
            </a:r>
            <a:r>
              <a:rPr lang="en-US" altLang="zh-CN" sz="1600" dirty="0">
                <a:cs typeface="Calibri" panose="020F0502020204030204" pitchFamily="34" charset="0"/>
              </a:rPr>
              <a:t>/80+80</a:t>
            </a:r>
            <a:r>
              <a:rPr lang="en-US" altLang="zh-CN" sz="1600" dirty="0" smtClean="0">
                <a:cs typeface="Calibri" panose="020F0502020204030204" pitchFamily="34" charset="0"/>
              </a:rPr>
              <a:t>MHz</a:t>
            </a:r>
            <a:r>
              <a:rPr lang="en-US" altLang="zh-CN" sz="1600" dirty="0">
                <a:cs typeface="Calibri" panose="020F0502020204030204" pitchFamily="34" charset="0"/>
              </a:rPr>
              <a:t>: </a:t>
            </a:r>
            <a:r>
              <a:rPr lang="en-US" altLang="zh-CN" sz="1600" dirty="0" err="1">
                <a:cs typeface="Calibri" panose="020F0502020204030204" pitchFamily="34" charset="0"/>
              </a:rPr>
              <a:t>TxPower_PSRT</a:t>
            </a:r>
            <a:r>
              <a:rPr lang="en-US" altLang="zh-CN" sz="1600" dirty="0">
                <a:cs typeface="Calibri" panose="020F0502020204030204" pitchFamily="34" charset="0"/>
              </a:rPr>
              <a:t>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</a:t>
            </a:r>
            <a:r>
              <a:rPr lang="en-US" altLang="zh-CN" sz="1600" dirty="0">
                <a:cs typeface="Calibri" panose="020F0502020204030204" pitchFamily="34" charset="0"/>
              </a:rPr>
              <a:t>) is below </a:t>
            </a:r>
            <a:r>
              <a:rPr lang="en-US" altLang="zh-CN" sz="1600" dirty="0" smtClean="0">
                <a:cs typeface="Calibri" panose="020F0502020204030204" pitchFamily="34" charset="0"/>
              </a:rPr>
              <a:t>(PSR </a:t>
            </a:r>
            <a:r>
              <a:rPr lang="en-US" altLang="zh-CN" sz="1600" dirty="0">
                <a:cs typeface="Calibri" panose="020F0502020204030204" pitchFamily="34" charset="0"/>
              </a:rPr>
              <a:t>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</a:t>
            </a:r>
            <a:r>
              <a:rPr lang="en-US" altLang="zh-CN" sz="1600" dirty="0">
                <a:cs typeface="Calibri" panose="020F0502020204030204" pitchFamily="34" charset="0"/>
              </a:rPr>
              <a:t>) –</a:t>
            </a:r>
            <a:r>
              <a:rPr lang="en-US" altLang="zh-CN" sz="1600" dirty="0" smtClean="0">
                <a:cs typeface="Calibri" panose="020F0502020204030204" pitchFamily="34" charset="0"/>
              </a:rPr>
              <a:t> 6dB) – </a:t>
            </a:r>
            <a:r>
              <a:rPr lang="en-US" altLang="zh-CN" sz="1600" dirty="0">
                <a:cs typeface="Calibri" panose="020F0502020204030204" pitchFamily="34" charset="0"/>
              </a:rPr>
              <a:t>RPL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</a:t>
            </a:r>
          </a:p>
          <a:p>
            <a:pPr lvl="3"/>
            <a:r>
              <a:rPr lang="en-US" altLang="zh-CN" dirty="0" smtClean="0">
                <a:cs typeface="Calibri" panose="020F0502020204030204" pitchFamily="34" charset="0"/>
              </a:rPr>
              <a:t>6dB is because </a:t>
            </a:r>
            <a:r>
              <a:rPr lang="en-US" altLang="zh-CN" dirty="0" err="1">
                <a:cs typeface="Calibri" panose="020F0502020204030204" pitchFamily="34" charset="0"/>
              </a:rPr>
              <a:t>TxPower_PSRR</a:t>
            </a:r>
            <a:r>
              <a:rPr lang="en-US" altLang="zh-CN" dirty="0">
                <a:cs typeface="Calibri" panose="020F0502020204030204" pitchFamily="34" charset="0"/>
              </a:rPr>
              <a:t> </a:t>
            </a:r>
            <a:r>
              <a:rPr lang="en-US" altLang="zh-CN" dirty="0" smtClean="0">
                <a:cs typeface="Calibri" panose="020F0502020204030204" pitchFamily="34" charset="0"/>
              </a:rPr>
              <a:t>and </a:t>
            </a:r>
            <a:r>
              <a:rPr lang="en-US" altLang="zh-CN" dirty="0">
                <a:cs typeface="Calibri" panose="020F0502020204030204" pitchFamily="34" charset="0"/>
              </a:rPr>
              <a:t>Acceptable Rx </a:t>
            </a:r>
            <a:r>
              <a:rPr lang="en-US" altLang="zh-CN" dirty="0" smtClean="0">
                <a:cs typeface="Calibri" panose="020F0502020204030204" pitchFamily="34" charset="0"/>
              </a:rPr>
              <a:t>interference each accounts for 3dB for the difference between 20MHz and 40MHz normalization</a:t>
            </a:r>
            <a:endParaRPr lang="en-US" altLang="zh-CN" sz="1600" dirty="0" smtClean="0"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05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Potential Solution 1 for 11ax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60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544955"/>
            <a:ext cx="7781927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Potential solution 1 (BW dependent) for 11be is as follows:</a:t>
            </a:r>
          </a:p>
          <a:p>
            <a:pPr lvl="1"/>
            <a:r>
              <a:rPr lang="en-US" altLang="zh-CN" sz="1600" dirty="0">
                <a:cs typeface="Calibri" panose="020F0502020204030204" pitchFamily="34" charset="0"/>
              </a:rPr>
              <a:t>when BW</a:t>
            </a:r>
            <a:r>
              <a:rPr lang="en-US" altLang="zh-CN" sz="1600" dirty="0" smtClean="0">
                <a:cs typeface="Calibri" panose="020F0502020204030204" pitchFamily="34" charset="0"/>
              </a:rPr>
              <a:t>&lt;=40Mhz: </a:t>
            </a:r>
            <a:r>
              <a:rPr lang="en-US" altLang="zh-CN" sz="1600" dirty="0" err="1" smtClean="0">
                <a:cs typeface="Calibri" panose="020F0502020204030204" pitchFamily="34" charset="0"/>
              </a:rPr>
              <a:t>TxPower_PSRT</a:t>
            </a:r>
            <a:r>
              <a:rPr lang="en-US" altLang="zh-CN" sz="1600" dirty="0" smtClean="0"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cs typeface="Calibri" panose="020F0502020204030204" pitchFamily="34" charset="0"/>
              </a:rPr>
              <a:t>(normalized to 20Mhz)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 </a:t>
            </a:r>
            <a:r>
              <a:rPr lang="en-US" altLang="zh-CN" sz="1600" dirty="0">
                <a:cs typeface="Calibri" panose="020F0502020204030204" pitchFamily="34" charset="0"/>
              </a:rPr>
              <a:t>– RPL </a:t>
            </a:r>
            <a:r>
              <a:rPr lang="en-US" altLang="zh-CN" sz="1600" dirty="0" smtClean="0">
                <a:cs typeface="Calibri" panose="020F0502020204030204" pitchFamily="34" charset="0"/>
              </a:rPr>
              <a:t>(</a:t>
            </a:r>
            <a:r>
              <a:rPr lang="en-US" altLang="zh-CN" sz="1600" dirty="0">
                <a:cs typeface="Calibri" panose="020F0502020204030204" pitchFamily="34" charset="0"/>
              </a:rPr>
              <a:t>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When BW=80MHz: </a:t>
            </a:r>
            <a:r>
              <a:rPr lang="en-US" altLang="zh-CN" sz="1600" dirty="0" err="1">
                <a:cs typeface="Calibri" panose="020F0502020204030204" pitchFamily="34" charset="0"/>
              </a:rPr>
              <a:t>TxPower_PSRT</a:t>
            </a:r>
            <a:r>
              <a:rPr lang="en-US" altLang="zh-CN" sz="1600" dirty="0">
                <a:cs typeface="Calibri" panose="020F0502020204030204" pitchFamily="34" charset="0"/>
              </a:rPr>
              <a:t>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</a:t>
            </a:r>
            <a:r>
              <a:rPr lang="en-US" altLang="zh-CN" sz="1600" dirty="0">
                <a:cs typeface="Calibri" panose="020F0502020204030204" pitchFamily="34" charset="0"/>
              </a:rPr>
              <a:t>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</a:t>
            </a:r>
            <a:r>
              <a:rPr lang="en-US" altLang="zh-CN" sz="1600" dirty="0">
                <a:cs typeface="Calibri" panose="020F0502020204030204" pitchFamily="34" charset="0"/>
              </a:rPr>
              <a:t>) – RPL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40MHz) </a:t>
            </a:r>
          </a:p>
          <a:p>
            <a:pPr lvl="2"/>
            <a:r>
              <a:rPr lang="en-US" altLang="zh-CN" sz="1400" dirty="0" smtClean="0">
                <a:cs typeface="Calibri" panose="020F0502020204030204" pitchFamily="34" charset="0"/>
              </a:rPr>
              <a:t>Or equivalently, when BW=80MHz</a:t>
            </a:r>
            <a:r>
              <a:rPr lang="en-US" altLang="zh-CN" sz="1400" dirty="0">
                <a:cs typeface="Calibri" panose="020F0502020204030204" pitchFamily="34" charset="0"/>
              </a:rPr>
              <a:t>: </a:t>
            </a:r>
            <a:r>
              <a:rPr lang="en-US" altLang="zh-CN" sz="1400" dirty="0" err="1">
                <a:cs typeface="Calibri" panose="020F0502020204030204" pitchFamily="34" charset="0"/>
              </a:rPr>
              <a:t>TxPower_PSRT</a:t>
            </a:r>
            <a:r>
              <a:rPr lang="en-US" altLang="zh-CN" sz="1400" dirty="0">
                <a:cs typeface="Calibri" panose="020F0502020204030204" pitchFamily="34" charset="0"/>
              </a:rPr>
              <a:t> (normalized to 20Mhz) is below (PSR value (normalized to 40Mhz) </a:t>
            </a:r>
            <a:r>
              <a:rPr lang="en-US" altLang="zh-CN" sz="1400" dirty="0">
                <a:solidFill>
                  <a:srgbClr val="FF0000"/>
                </a:solidFill>
                <a:cs typeface="Calibri" panose="020F0502020204030204" pitchFamily="34" charset="0"/>
              </a:rPr>
              <a:t>– 6dB</a:t>
            </a:r>
            <a:r>
              <a:rPr lang="en-US" altLang="zh-CN" sz="1400" dirty="0">
                <a:cs typeface="Calibri" panose="020F0502020204030204" pitchFamily="34" charset="0"/>
              </a:rPr>
              <a:t>) – RPL (normalized to 20MHz)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When BW=160MHz</a:t>
            </a:r>
            <a:r>
              <a:rPr lang="en-US" altLang="zh-CN" sz="1600" dirty="0">
                <a:cs typeface="Calibri" panose="020F0502020204030204" pitchFamily="34" charset="0"/>
              </a:rPr>
              <a:t>: </a:t>
            </a:r>
            <a:r>
              <a:rPr lang="en-US" altLang="zh-CN" sz="1600" dirty="0" err="1">
                <a:cs typeface="Calibri" panose="020F0502020204030204" pitchFamily="34" charset="0"/>
              </a:rPr>
              <a:t>TxPower_PSRT</a:t>
            </a:r>
            <a:r>
              <a:rPr lang="en-US" altLang="zh-CN" sz="1600" dirty="0">
                <a:cs typeface="Calibri" panose="020F0502020204030204" pitchFamily="34" charset="0"/>
              </a:rPr>
              <a:t>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80Mhz</a:t>
            </a:r>
            <a:r>
              <a:rPr lang="en-US" altLang="zh-CN" sz="1600" dirty="0">
                <a:cs typeface="Calibri" panose="020F0502020204030204" pitchFamily="34" charset="0"/>
              </a:rPr>
              <a:t>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80Mhz</a:t>
            </a:r>
            <a:r>
              <a:rPr lang="en-US" altLang="zh-CN" sz="1600" dirty="0">
                <a:cs typeface="Calibri" panose="020F0502020204030204" pitchFamily="34" charset="0"/>
              </a:rPr>
              <a:t>) – RPL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80MHz)</a:t>
            </a:r>
          </a:p>
          <a:p>
            <a:pPr lvl="2"/>
            <a:r>
              <a:rPr lang="en-US" altLang="zh-CN" sz="1400" dirty="0">
                <a:cs typeface="Calibri" panose="020F0502020204030204" pitchFamily="34" charset="0"/>
              </a:rPr>
              <a:t>Or equivalently, when </a:t>
            </a:r>
            <a:r>
              <a:rPr lang="en-US" altLang="zh-CN" sz="1400" dirty="0" smtClean="0">
                <a:cs typeface="Calibri" panose="020F0502020204030204" pitchFamily="34" charset="0"/>
              </a:rPr>
              <a:t>BW=160MHz</a:t>
            </a:r>
            <a:r>
              <a:rPr lang="en-US" altLang="zh-CN" sz="1400" dirty="0">
                <a:cs typeface="Calibri" panose="020F0502020204030204" pitchFamily="34" charset="0"/>
              </a:rPr>
              <a:t>: </a:t>
            </a:r>
            <a:r>
              <a:rPr lang="en-US" altLang="zh-CN" sz="1400" dirty="0" err="1">
                <a:cs typeface="Calibri" panose="020F0502020204030204" pitchFamily="34" charset="0"/>
              </a:rPr>
              <a:t>TxPower_PSRT</a:t>
            </a:r>
            <a:r>
              <a:rPr lang="en-US" altLang="zh-CN" sz="1400" dirty="0">
                <a:cs typeface="Calibri" panose="020F0502020204030204" pitchFamily="34" charset="0"/>
              </a:rPr>
              <a:t> (normalized to 20Mhz) is below (PSR value (normalized to </a:t>
            </a:r>
            <a:r>
              <a:rPr lang="en-US" altLang="zh-CN" sz="1400" dirty="0" smtClean="0">
                <a:cs typeface="Calibri" panose="020F0502020204030204" pitchFamily="34" charset="0"/>
              </a:rPr>
              <a:t>80Mhz</a:t>
            </a:r>
            <a:r>
              <a:rPr lang="en-US" altLang="zh-CN" sz="1400" dirty="0">
                <a:cs typeface="Calibri" panose="020F0502020204030204" pitchFamily="34" charset="0"/>
              </a:rPr>
              <a:t>) </a:t>
            </a:r>
            <a:r>
              <a:rPr lang="en-US" altLang="zh-CN" sz="1400" dirty="0">
                <a:solidFill>
                  <a:srgbClr val="FF0000"/>
                </a:solidFill>
                <a:cs typeface="Calibri" panose="020F0502020204030204" pitchFamily="34" charset="0"/>
              </a:rPr>
              <a:t>– </a:t>
            </a:r>
            <a:r>
              <a:rPr lang="en-US" altLang="zh-CN" sz="1400" dirty="0" smtClean="0">
                <a:solidFill>
                  <a:srgbClr val="FF0000"/>
                </a:solidFill>
                <a:cs typeface="Calibri" panose="020F0502020204030204" pitchFamily="34" charset="0"/>
              </a:rPr>
              <a:t>12dB</a:t>
            </a:r>
            <a:r>
              <a:rPr lang="en-US" altLang="zh-CN" sz="1400" dirty="0">
                <a:cs typeface="Calibri" panose="020F0502020204030204" pitchFamily="34" charset="0"/>
              </a:rPr>
              <a:t>) – RPL (normalized to 20MHz)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When BW=320MHz</a:t>
            </a:r>
            <a:r>
              <a:rPr lang="en-US" altLang="zh-CN" sz="1600" dirty="0">
                <a:cs typeface="Calibri" panose="020F0502020204030204" pitchFamily="34" charset="0"/>
              </a:rPr>
              <a:t>: </a:t>
            </a:r>
            <a:r>
              <a:rPr lang="en-US" altLang="zh-CN" sz="1600" dirty="0" err="1">
                <a:cs typeface="Calibri" panose="020F0502020204030204" pitchFamily="34" charset="0"/>
              </a:rPr>
              <a:t>TxPower_PSRT</a:t>
            </a:r>
            <a:r>
              <a:rPr lang="en-US" altLang="zh-CN" sz="1600" dirty="0">
                <a:cs typeface="Calibri" panose="020F0502020204030204" pitchFamily="34" charset="0"/>
              </a:rPr>
              <a:t>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160Mhz</a:t>
            </a:r>
            <a:r>
              <a:rPr lang="en-US" altLang="zh-CN" sz="1600" dirty="0">
                <a:cs typeface="Calibri" panose="020F0502020204030204" pitchFamily="34" charset="0"/>
              </a:rPr>
              <a:t>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160Mhz</a:t>
            </a:r>
            <a:r>
              <a:rPr lang="en-US" altLang="zh-CN" sz="1600" dirty="0">
                <a:cs typeface="Calibri" panose="020F0502020204030204" pitchFamily="34" charset="0"/>
              </a:rPr>
              <a:t>) – RPL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160MHz</a:t>
            </a:r>
            <a:r>
              <a:rPr lang="en-US" altLang="zh-CN" sz="1600" dirty="0">
                <a:cs typeface="Calibri" panose="020F0502020204030204" pitchFamily="34" charset="0"/>
              </a:rPr>
              <a:t>)</a:t>
            </a:r>
          </a:p>
          <a:p>
            <a:pPr lvl="2"/>
            <a:r>
              <a:rPr lang="en-US" altLang="zh-CN" sz="1400" dirty="0">
                <a:cs typeface="Calibri" panose="020F0502020204030204" pitchFamily="34" charset="0"/>
              </a:rPr>
              <a:t>Or equivalently, when </a:t>
            </a:r>
            <a:r>
              <a:rPr lang="en-US" altLang="zh-CN" sz="1400" dirty="0" smtClean="0">
                <a:cs typeface="Calibri" panose="020F0502020204030204" pitchFamily="34" charset="0"/>
              </a:rPr>
              <a:t>BW=320MHz</a:t>
            </a:r>
            <a:r>
              <a:rPr lang="en-US" altLang="zh-CN" sz="1400" dirty="0">
                <a:cs typeface="Calibri" panose="020F0502020204030204" pitchFamily="34" charset="0"/>
              </a:rPr>
              <a:t>: </a:t>
            </a:r>
            <a:r>
              <a:rPr lang="en-US" altLang="zh-CN" sz="1400" dirty="0" err="1">
                <a:cs typeface="Calibri" panose="020F0502020204030204" pitchFamily="34" charset="0"/>
              </a:rPr>
              <a:t>TxPower_PSRT</a:t>
            </a:r>
            <a:r>
              <a:rPr lang="en-US" altLang="zh-CN" sz="1400" dirty="0">
                <a:cs typeface="Calibri" panose="020F0502020204030204" pitchFamily="34" charset="0"/>
              </a:rPr>
              <a:t> (normalized to 20Mhz) is below (PSR value (normalized to </a:t>
            </a:r>
            <a:r>
              <a:rPr lang="en-US" altLang="zh-CN" sz="1400" dirty="0" smtClean="0">
                <a:cs typeface="Calibri" panose="020F0502020204030204" pitchFamily="34" charset="0"/>
              </a:rPr>
              <a:t>160Mhz</a:t>
            </a:r>
            <a:r>
              <a:rPr lang="en-US" altLang="zh-CN" sz="1400" dirty="0">
                <a:cs typeface="Calibri" panose="020F0502020204030204" pitchFamily="34" charset="0"/>
              </a:rPr>
              <a:t>) </a:t>
            </a:r>
            <a:r>
              <a:rPr lang="en-US" altLang="zh-CN" sz="1400" dirty="0">
                <a:solidFill>
                  <a:srgbClr val="FF0000"/>
                </a:solidFill>
                <a:cs typeface="Calibri" panose="020F0502020204030204" pitchFamily="34" charset="0"/>
              </a:rPr>
              <a:t>– </a:t>
            </a:r>
            <a:r>
              <a:rPr lang="en-US" altLang="zh-CN" sz="1400" dirty="0" smtClean="0">
                <a:solidFill>
                  <a:srgbClr val="FF0000"/>
                </a:solidFill>
                <a:cs typeface="Calibri" panose="020F0502020204030204" pitchFamily="34" charset="0"/>
              </a:rPr>
              <a:t>18dB</a:t>
            </a:r>
            <a:r>
              <a:rPr lang="en-US" altLang="zh-CN" sz="1400" dirty="0">
                <a:cs typeface="Calibri" panose="020F0502020204030204" pitchFamily="34" charset="0"/>
              </a:rPr>
              <a:t>) – RPL (normalized to 20MHz)</a:t>
            </a:r>
          </a:p>
          <a:p>
            <a:r>
              <a:rPr lang="en-US" altLang="zh-CN" sz="1800" dirty="0">
                <a:latin typeface="+mj-lt"/>
                <a:cs typeface="Calibri" panose="020F0502020204030204" pitchFamily="34" charset="0"/>
              </a:rPr>
              <a:t>Need to account for different additional normalization gap (6dB/12dB/18dB) because of the normalization granularity difference of PSR </a:t>
            </a:r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value.</a:t>
            </a:r>
            <a:endParaRPr lang="en-US" altLang="zh-CN" sz="1800" dirty="0">
              <a:latin typeface="+mj-lt"/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600" dirty="0" smtClean="0"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05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Potential Solution 1 for 11be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544955"/>
            <a:ext cx="7781927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Potential solution 2 is that the normalization is always per 20MHz, and assuming the PSR value is the same per 20MHz within the 40/80/160MHz range: 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Single condition for all cases, regardless of 11ax/11be: for all BW: </a:t>
            </a:r>
            <a:r>
              <a:rPr lang="en-US" altLang="zh-CN" sz="1600" dirty="0" err="1" smtClean="0">
                <a:cs typeface="Calibri" panose="020F0502020204030204" pitchFamily="34" charset="0"/>
              </a:rPr>
              <a:t>TxPower_PSRT</a:t>
            </a:r>
            <a:r>
              <a:rPr lang="en-US" altLang="zh-CN" sz="1600" dirty="0" smtClean="0"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cs typeface="Calibri" panose="020F0502020204030204" pitchFamily="34" charset="0"/>
              </a:rPr>
              <a:t>(normalized to 20Mhz)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 </a:t>
            </a:r>
            <a:r>
              <a:rPr lang="en-US" altLang="zh-CN" sz="1600" dirty="0">
                <a:cs typeface="Calibri" panose="020F0502020204030204" pitchFamily="34" charset="0"/>
              </a:rPr>
              <a:t>– RPL </a:t>
            </a:r>
            <a:r>
              <a:rPr lang="en-US" altLang="zh-CN" sz="1600" dirty="0" smtClean="0">
                <a:cs typeface="Calibri" panose="020F0502020204030204" pitchFamily="34" charset="0"/>
              </a:rPr>
              <a:t>(</a:t>
            </a:r>
            <a:r>
              <a:rPr lang="en-US" altLang="zh-CN" sz="1600" dirty="0">
                <a:cs typeface="Calibri" panose="020F0502020204030204" pitchFamily="34" charset="0"/>
              </a:rPr>
              <a:t>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</a:t>
            </a:r>
          </a:p>
          <a:p>
            <a:r>
              <a:rPr lang="en-US" altLang="zh-CN" sz="2000" dirty="0" smtClean="0">
                <a:cs typeface="Calibri" panose="020F0502020204030204" pitchFamily="34" charset="0"/>
              </a:rPr>
              <a:t>For 11ax, when BW=160MHz/80+80MHz, 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Spatial </a:t>
            </a:r>
            <a:r>
              <a:rPr lang="en-US" altLang="zh-CN" sz="1600" dirty="0">
                <a:cs typeface="Calibri" panose="020F0502020204030204" pitchFamily="34" charset="0"/>
              </a:rPr>
              <a:t>Reuse </a:t>
            </a:r>
            <a:r>
              <a:rPr lang="en-US" altLang="zh-CN" sz="1600" dirty="0" smtClean="0">
                <a:cs typeface="Calibri" panose="020F0502020204030204" pitchFamily="34" charset="0"/>
              </a:rPr>
              <a:t>4 field (as an example) applies </a:t>
            </a:r>
            <a:r>
              <a:rPr lang="en-US" altLang="zh-CN" sz="1600" dirty="0">
                <a:cs typeface="Calibri" panose="020F0502020204030204" pitchFamily="34" charset="0"/>
              </a:rPr>
              <a:t>to </a:t>
            </a:r>
            <a:r>
              <a:rPr lang="en-US" altLang="zh-CN" sz="1600" u="sng" dirty="0" smtClean="0">
                <a:solidFill>
                  <a:srgbClr val="FF0000"/>
                </a:solidFill>
                <a:cs typeface="Calibri" panose="020F0502020204030204" pitchFamily="34" charset="0"/>
              </a:rPr>
              <a:t>each 20MHz </a:t>
            </a:r>
            <a:r>
              <a:rPr lang="en-US" altLang="zh-CN" sz="1600" u="sng" dirty="0" err="1" smtClean="0">
                <a:solidFill>
                  <a:srgbClr val="FF0000"/>
                </a:solidFill>
                <a:cs typeface="Calibri" panose="020F0502020204030204" pitchFamily="34" charset="0"/>
              </a:rPr>
              <a:t>subchannel</a:t>
            </a:r>
            <a:r>
              <a:rPr lang="en-US" altLang="zh-CN" sz="1600" u="sng" dirty="0" smtClean="0">
                <a:solidFill>
                  <a:srgbClr val="FF0000"/>
                </a:solidFill>
                <a:cs typeface="Calibri" panose="020F0502020204030204" pitchFamily="34" charset="0"/>
              </a:rPr>
              <a:t> of </a:t>
            </a:r>
            <a:r>
              <a:rPr lang="en-US" altLang="zh-CN" sz="1600" dirty="0" smtClean="0">
                <a:cs typeface="Calibri" panose="020F0502020204030204" pitchFamily="34" charset="0"/>
              </a:rPr>
              <a:t>the fourth 40 </a:t>
            </a:r>
            <a:r>
              <a:rPr lang="en-US" altLang="zh-CN" sz="1600" dirty="0">
                <a:cs typeface="Calibri" panose="020F0502020204030204" pitchFamily="34" charset="0"/>
              </a:rPr>
              <a:t>MHz </a:t>
            </a:r>
            <a:r>
              <a:rPr lang="en-US" altLang="zh-CN" sz="1600" dirty="0" err="1">
                <a:cs typeface="Calibri" panose="020F0502020204030204" pitchFamily="34" charset="0"/>
              </a:rPr>
              <a:t>subband</a:t>
            </a:r>
            <a:r>
              <a:rPr lang="en-US" altLang="zh-CN" sz="1600" dirty="0">
                <a:cs typeface="Calibri" panose="020F0502020204030204" pitchFamily="34" charset="0"/>
              </a:rPr>
              <a:t> of the 160 MHz operating </a:t>
            </a:r>
            <a:r>
              <a:rPr lang="en-US" altLang="zh-CN" sz="1600" dirty="0" smtClean="0">
                <a:cs typeface="Calibri" panose="020F0502020204030204" pitchFamily="34" charset="0"/>
              </a:rPr>
              <a:t>band. If </a:t>
            </a:r>
            <a:r>
              <a:rPr lang="en-US" altLang="zh-CN" sz="1600" dirty="0">
                <a:cs typeface="Calibri" panose="020F0502020204030204" pitchFamily="34" charset="0"/>
              </a:rPr>
              <a:t>the STA operating channel width is 80+80 </a:t>
            </a:r>
            <a:r>
              <a:rPr lang="en-US" altLang="zh-CN" sz="1600" dirty="0" smtClean="0">
                <a:cs typeface="Calibri" panose="020F0502020204030204" pitchFamily="34" charset="0"/>
              </a:rPr>
              <a:t>MHz, then </a:t>
            </a:r>
            <a:r>
              <a:rPr lang="en-US" altLang="zh-CN" sz="1600" dirty="0">
                <a:cs typeface="Calibri" panose="020F0502020204030204" pitchFamily="34" charset="0"/>
              </a:rPr>
              <a:t>this field is set to same value as the </a:t>
            </a:r>
            <a:r>
              <a:rPr lang="en-US" altLang="zh-CN" sz="1600" dirty="0" smtClean="0">
                <a:cs typeface="Calibri" panose="020F0502020204030204" pitchFamily="34" charset="0"/>
              </a:rPr>
              <a:t>Spatial Reuse </a:t>
            </a:r>
            <a:r>
              <a:rPr lang="en-US" altLang="zh-CN" sz="1600" dirty="0">
                <a:cs typeface="Calibri" panose="020F0502020204030204" pitchFamily="34" charset="0"/>
              </a:rPr>
              <a:t>2 field.</a:t>
            </a:r>
            <a:endParaRPr lang="en-US" altLang="zh-CN" sz="1600" dirty="0" smtClean="0"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600" dirty="0" smtClean="0"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05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11576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Potential Solution 2 for 11ax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19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403848"/>
            <a:ext cx="7781927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cs typeface="Calibri" panose="020F0502020204030204" pitchFamily="34" charset="0"/>
              </a:rPr>
              <a:t>For 11be, when BW=80MHz, 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Spatial </a:t>
            </a:r>
            <a:r>
              <a:rPr lang="en-US" altLang="zh-CN" sz="1600" dirty="0">
                <a:cs typeface="Calibri" panose="020F0502020204030204" pitchFamily="34" charset="0"/>
              </a:rPr>
              <a:t>Reuse </a:t>
            </a:r>
            <a:r>
              <a:rPr lang="en-US" altLang="zh-CN" sz="1600" dirty="0" smtClean="0">
                <a:cs typeface="Calibri" panose="020F0502020204030204" pitchFamily="34" charset="0"/>
              </a:rPr>
              <a:t>1 field </a:t>
            </a:r>
            <a:r>
              <a:rPr lang="en-US" altLang="zh-CN" sz="1600" dirty="0">
                <a:cs typeface="Calibri" panose="020F0502020204030204" pitchFamily="34" charset="0"/>
              </a:rPr>
              <a:t>applies to </a:t>
            </a:r>
            <a:r>
              <a:rPr lang="en-US" altLang="zh-CN" sz="1600" u="sng" dirty="0" smtClean="0">
                <a:solidFill>
                  <a:srgbClr val="FF0000"/>
                </a:solidFill>
                <a:cs typeface="Calibri" panose="020F0502020204030204" pitchFamily="34" charset="0"/>
              </a:rPr>
              <a:t>each 20MHz </a:t>
            </a:r>
            <a:r>
              <a:rPr lang="en-US" altLang="zh-CN" sz="1600" u="sng" dirty="0" err="1" smtClean="0">
                <a:solidFill>
                  <a:srgbClr val="FF0000"/>
                </a:solidFill>
                <a:cs typeface="Calibri" panose="020F0502020204030204" pitchFamily="34" charset="0"/>
              </a:rPr>
              <a:t>subchannel</a:t>
            </a:r>
            <a:r>
              <a:rPr lang="en-US" altLang="zh-CN" sz="1600" u="sng" dirty="0" smtClean="0">
                <a:solidFill>
                  <a:srgbClr val="FF0000"/>
                </a:solidFill>
                <a:cs typeface="Calibri" panose="020F0502020204030204" pitchFamily="34" charset="0"/>
              </a:rPr>
              <a:t> of </a:t>
            </a:r>
            <a:r>
              <a:rPr lang="en-US" altLang="zh-CN" sz="1600" dirty="0" smtClean="0">
                <a:cs typeface="Calibri" panose="020F0502020204030204" pitchFamily="34" charset="0"/>
              </a:rPr>
              <a:t>the first 40 </a:t>
            </a:r>
            <a:r>
              <a:rPr lang="en-US" altLang="zh-CN" sz="1600" dirty="0">
                <a:cs typeface="Calibri" panose="020F0502020204030204" pitchFamily="34" charset="0"/>
              </a:rPr>
              <a:t>MHz </a:t>
            </a:r>
            <a:r>
              <a:rPr lang="en-US" altLang="zh-CN" sz="1600" dirty="0" err="1">
                <a:cs typeface="Calibri" panose="020F0502020204030204" pitchFamily="34" charset="0"/>
              </a:rPr>
              <a:t>subband</a:t>
            </a:r>
            <a:r>
              <a:rPr lang="en-US" altLang="zh-CN" sz="1600" dirty="0">
                <a:cs typeface="Calibri" panose="020F0502020204030204" pitchFamily="34" charset="0"/>
              </a:rPr>
              <a:t> of the </a:t>
            </a:r>
            <a:r>
              <a:rPr lang="en-US" altLang="zh-CN" sz="1600" dirty="0" smtClean="0">
                <a:cs typeface="Calibri" panose="020F0502020204030204" pitchFamily="34" charset="0"/>
              </a:rPr>
              <a:t>80MHz </a:t>
            </a:r>
            <a:r>
              <a:rPr lang="en-US" altLang="zh-CN" sz="1600" dirty="0">
                <a:cs typeface="Calibri" panose="020F0502020204030204" pitchFamily="34" charset="0"/>
              </a:rPr>
              <a:t>operating </a:t>
            </a:r>
            <a:r>
              <a:rPr lang="en-US" altLang="zh-CN" sz="1600" dirty="0" smtClean="0">
                <a:cs typeface="Calibri" panose="020F0502020204030204" pitchFamily="34" charset="0"/>
              </a:rPr>
              <a:t>band.</a:t>
            </a:r>
          </a:p>
          <a:p>
            <a:r>
              <a:rPr lang="en-US" altLang="zh-CN" sz="2000" dirty="0">
                <a:cs typeface="Calibri" panose="020F0502020204030204" pitchFamily="34" charset="0"/>
              </a:rPr>
              <a:t>When </a:t>
            </a:r>
            <a:r>
              <a:rPr lang="en-US" altLang="zh-CN" sz="2000" dirty="0" smtClean="0">
                <a:cs typeface="Calibri" panose="020F0502020204030204" pitchFamily="34" charset="0"/>
              </a:rPr>
              <a:t>BW=160MHz</a:t>
            </a:r>
            <a:r>
              <a:rPr lang="en-US" altLang="zh-CN" sz="2000" dirty="0">
                <a:cs typeface="Calibri" panose="020F0502020204030204" pitchFamily="34" charset="0"/>
              </a:rPr>
              <a:t>, </a:t>
            </a:r>
            <a:endParaRPr lang="en-US" altLang="zh-CN" sz="2000" dirty="0" smtClean="0">
              <a:cs typeface="Calibri" panose="020F0502020204030204" pitchFamily="34" charset="0"/>
            </a:endParaRPr>
          </a:p>
          <a:p>
            <a:pPr lvl="1"/>
            <a:r>
              <a:rPr lang="en-US" altLang="zh-CN" sz="1600" dirty="0">
                <a:cs typeface="Calibri" panose="020F0502020204030204" pitchFamily="34" charset="0"/>
              </a:rPr>
              <a:t>Spatial Reuse 1 field applies to </a:t>
            </a:r>
            <a:r>
              <a:rPr lang="en-US" altLang="zh-CN" sz="1600" u="sng" dirty="0">
                <a:solidFill>
                  <a:srgbClr val="FF0000"/>
                </a:solidFill>
                <a:cs typeface="Calibri" panose="020F0502020204030204" pitchFamily="34" charset="0"/>
              </a:rPr>
              <a:t>each 20MHz </a:t>
            </a:r>
            <a:r>
              <a:rPr lang="en-US" altLang="zh-CN" sz="1600" u="sng" dirty="0" err="1">
                <a:solidFill>
                  <a:srgbClr val="FF0000"/>
                </a:solidFill>
                <a:cs typeface="Calibri" panose="020F0502020204030204" pitchFamily="34" charset="0"/>
              </a:rPr>
              <a:t>subchannel</a:t>
            </a:r>
            <a:r>
              <a:rPr lang="en-US" altLang="zh-CN" sz="1600" u="sng" dirty="0">
                <a:solidFill>
                  <a:srgbClr val="FF0000"/>
                </a:solidFill>
                <a:cs typeface="Calibri" panose="020F0502020204030204" pitchFamily="34" charset="0"/>
              </a:rPr>
              <a:t> of </a:t>
            </a:r>
            <a:r>
              <a:rPr lang="en-US" altLang="zh-CN" sz="1600" dirty="0">
                <a:cs typeface="Calibri" panose="020F0502020204030204" pitchFamily="34" charset="0"/>
              </a:rPr>
              <a:t>the first </a:t>
            </a:r>
            <a:r>
              <a:rPr lang="en-US" altLang="zh-CN" sz="1600" dirty="0" smtClean="0">
                <a:cs typeface="Calibri" panose="020F0502020204030204" pitchFamily="34" charset="0"/>
              </a:rPr>
              <a:t>80 </a:t>
            </a:r>
            <a:r>
              <a:rPr lang="en-US" altLang="zh-CN" sz="1600" dirty="0">
                <a:cs typeface="Calibri" panose="020F0502020204030204" pitchFamily="34" charset="0"/>
              </a:rPr>
              <a:t>MHz </a:t>
            </a:r>
            <a:r>
              <a:rPr lang="en-US" altLang="zh-CN" sz="1600" dirty="0" err="1">
                <a:cs typeface="Calibri" panose="020F0502020204030204" pitchFamily="34" charset="0"/>
              </a:rPr>
              <a:t>subband</a:t>
            </a:r>
            <a:r>
              <a:rPr lang="en-US" altLang="zh-CN" sz="1600" dirty="0">
                <a:cs typeface="Calibri" panose="020F0502020204030204" pitchFamily="34" charset="0"/>
              </a:rPr>
              <a:t> of the </a:t>
            </a:r>
            <a:r>
              <a:rPr lang="en-US" altLang="zh-CN" sz="1600" dirty="0" smtClean="0">
                <a:cs typeface="Calibri" panose="020F0502020204030204" pitchFamily="34" charset="0"/>
              </a:rPr>
              <a:t>160MHz </a:t>
            </a:r>
            <a:r>
              <a:rPr lang="en-US" altLang="zh-CN" sz="1600" dirty="0">
                <a:cs typeface="Calibri" panose="020F0502020204030204" pitchFamily="34" charset="0"/>
              </a:rPr>
              <a:t>operating band.</a:t>
            </a:r>
          </a:p>
          <a:p>
            <a:r>
              <a:rPr lang="en-US" altLang="zh-CN" sz="2000" dirty="0">
                <a:cs typeface="Calibri" panose="020F0502020204030204" pitchFamily="34" charset="0"/>
              </a:rPr>
              <a:t>When </a:t>
            </a:r>
            <a:r>
              <a:rPr lang="en-US" altLang="zh-CN" sz="2000" dirty="0" smtClean="0">
                <a:cs typeface="Calibri" panose="020F0502020204030204" pitchFamily="34" charset="0"/>
              </a:rPr>
              <a:t>BW=320MHz</a:t>
            </a:r>
            <a:r>
              <a:rPr lang="en-US" altLang="zh-CN" sz="2000" dirty="0">
                <a:cs typeface="Calibri" panose="020F0502020204030204" pitchFamily="34" charset="0"/>
              </a:rPr>
              <a:t>, </a:t>
            </a:r>
          </a:p>
          <a:p>
            <a:pPr lvl="1"/>
            <a:r>
              <a:rPr lang="en-US" altLang="zh-CN" sz="1600" dirty="0">
                <a:cs typeface="Calibri" panose="020F0502020204030204" pitchFamily="34" charset="0"/>
              </a:rPr>
              <a:t>Spatial Reuse 1 field applies to </a:t>
            </a:r>
            <a:r>
              <a:rPr lang="en-US" altLang="zh-CN" sz="1600" u="sng" dirty="0">
                <a:solidFill>
                  <a:srgbClr val="FF0000"/>
                </a:solidFill>
                <a:cs typeface="Calibri" panose="020F0502020204030204" pitchFamily="34" charset="0"/>
              </a:rPr>
              <a:t>each 20MHz </a:t>
            </a:r>
            <a:r>
              <a:rPr lang="en-US" altLang="zh-CN" sz="1600" u="sng" dirty="0" err="1">
                <a:solidFill>
                  <a:srgbClr val="FF0000"/>
                </a:solidFill>
                <a:cs typeface="Calibri" panose="020F0502020204030204" pitchFamily="34" charset="0"/>
              </a:rPr>
              <a:t>subchannel</a:t>
            </a:r>
            <a:r>
              <a:rPr lang="en-US" altLang="zh-CN" sz="1600" u="sng" dirty="0">
                <a:solidFill>
                  <a:srgbClr val="FF0000"/>
                </a:solidFill>
                <a:cs typeface="Calibri" panose="020F0502020204030204" pitchFamily="34" charset="0"/>
              </a:rPr>
              <a:t> of </a:t>
            </a:r>
            <a:r>
              <a:rPr lang="en-US" altLang="zh-CN" sz="1600" dirty="0">
                <a:cs typeface="Calibri" panose="020F0502020204030204" pitchFamily="34" charset="0"/>
              </a:rPr>
              <a:t>the first </a:t>
            </a:r>
            <a:r>
              <a:rPr lang="en-US" altLang="zh-CN" sz="1600" dirty="0" smtClean="0">
                <a:cs typeface="Calibri" panose="020F0502020204030204" pitchFamily="34" charset="0"/>
              </a:rPr>
              <a:t>160 </a:t>
            </a:r>
            <a:r>
              <a:rPr lang="en-US" altLang="zh-CN" sz="1600" dirty="0">
                <a:cs typeface="Calibri" panose="020F0502020204030204" pitchFamily="34" charset="0"/>
              </a:rPr>
              <a:t>MHz </a:t>
            </a:r>
            <a:r>
              <a:rPr lang="en-US" altLang="zh-CN" sz="1600" dirty="0" err="1">
                <a:cs typeface="Calibri" panose="020F0502020204030204" pitchFamily="34" charset="0"/>
              </a:rPr>
              <a:t>subband</a:t>
            </a:r>
            <a:r>
              <a:rPr lang="en-US" altLang="zh-CN" sz="1600" dirty="0">
                <a:cs typeface="Calibri" panose="020F0502020204030204" pitchFamily="34" charset="0"/>
              </a:rPr>
              <a:t> of the </a:t>
            </a:r>
            <a:r>
              <a:rPr lang="en-US" altLang="zh-CN" sz="1600" dirty="0" smtClean="0">
                <a:cs typeface="Calibri" panose="020F0502020204030204" pitchFamily="34" charset="0"/>
              </a:rPr>
              <a:t>320MHz </a:t>
            </a:r>
            <a:r>
              <a:rPr lang="en-US" altLang="zh-CN" sz="1600" dirty="0">
                <a:cs typeface="Calibri" panose="020F0502020204030204" pitchFamily="34" charset="0"/>
              </a:rPr>
              <a:t>operating band</a:t>
            </a:r>
            <a:r>
              <a:rPr lang="en-US" altLang="zh-CN" sz="1600" dirty="0" smtClean="0">
                <a:cs typeface="Calibri" panose="020F0502020204030204" pitchFamily="34" charset="0"/>
              </a:rPr>
              <a:t>.</a:t>
            </a:r>
          </a:p>
          <a:p>
            <a:pPr lvl="1"/>
            <a:endParaRPr lang="en-US" altLang="zh-CN" sz="1600" dirty="0">
              <a:cs typeface="Calibri" panose="020F0502020204030204" pitchFamily="34" charset="0"/>
            </a:endParaRPr>
          </a:p>
          <a:p>
            <a:r>
              <a:rPr lang="en-US" altLang="zh-CN" sz="2000" dirty="0" smtClean="0">
                <a:cs typeface="Calibri" panose="020F0502020204030204" pitchFamily="34" charset="0"/>
              </a:rPr>
              <a:t>For </a:t>
            </a:r>
            <a:r>
              <a:rPr lang="en-US" altLang="zh-CN" sz="2000" dirty="0" smtClean="0"/>
              <a:t>potential solution 2, s</a:t>
            </a:r>
            <a:r>
              <a:rPr lang="en-US" altLang="zh-CN" sz="2000" dirty="0" smtClean="0">
                <a:cs typeface="Calibri" panose="020F0502020204030204" pitchFamily="34" charset="0"/>
              </a:rPr>
              <a:t>patial reuse field always applies to a 20MHz </a:t>
            </a:r>
            <a:r>
              <a:rPr lang="en-US" altLang="zh-CN" sz="2000" dirty="0" err="1" smtClean="0">
                <a:cs typeface="Calibri" panose="020F0502020204030204" pitchFamily="34" charset="0"/>
              </a:rPr>
              <a:t>subchannel</a:t>
            </a:r>
            <a:r>
              <a:rPr lang="en-US" altLang="zh-CN" sz="2000" dirty="0" smtClean="0">
                <a:cs typeface="Calibri" panose="020F0502020204030204" pitchFamily="34" charset="0"/>
              </a:rPr>
              <a:t>, and normalized to 20MHz </a:t>
            </a:r>
            <a:r>
              <a:rPr lang="en-US" altLang="zh-CN" sz="2000" dirty="0" err="1" smtClean="0">
                <a:cs typeface="Calibri" panose="020F0502020204030204" pitchFamily="34" charset="0"/>
              </a:rPr>
              <a:t>subchannel</a:t>
            </a:r>
            <a:r>
              <a:rPr lang="en-US" altLang="zh-CN" sz="2000" dirty="0" smtClean="0">
                <a:cs typeface="Calibri" panose="020F0502020204030204" pitchFamily="34" charset="0"/>
              </a:rPr>
              <a:t> within a 40/80/160Mhz </a:t>
            </a:r>
            <a:r>
              <a:rPr lang="en-US" altLang="zh-CN" sz="2000" dirty="0" err="1" smtClean="0">
                <a:cs typeface="Calibri" panose="020F0502020204030204" pitchFamily="34" charset="0"/>
              </a:rPr>
              <a:t>subband</a:t>
            </a:r>
            <a:r>
              <a:rPr lang="en-US" altLang="zh-CN" sz="2000" dirty="0" smtClean="0">
                <a:cs typeface="Calibri" panose="020F0502020204030204" pitchFamily="34" charset="0"/>
              </a:rPr>
              <a:t> for both 11ax and 11be.</a:t>
            </a:r>
          </a:p>
          <a:p>
            <a:r>
              <a:rPr lang="en-US" altLang="zh-CN" sz="2000" dirty="0">
                <a:cs typeface="Calibri" panose="020F0502020204030204" pitchFamily="34" charset="0"/>
              </a:rPr>
              <a:t>Single condition for all cases, regardless of 11ax/11be: for all BW: </a:t>
            </a:r>
            <a:r>
              <a:rPr lang="en-US" altLang="zh-CN" sz="2000" dirty="0" err="1">
                <a:cs typeface="Calibri" panose="020F0502020204030204" pitchFamily="34" charset="0"/>
              </a:rPr>
              <a:t>TxPower_PSRT</a:t>
            </a:r>
            <a:r>
              <a:rPr lang="en-US" altLang="zh-CN" sz="2000" dirty="0">
                <a:cs typeface="Calibri" panose="020F0502020204030204" pitchFamily="34" charset="0"/>
              </a:rPr>
              <a:t> (normalized to 20Mhz) is below PSR value (normalized to 20Mhz) – RPL (normalized to 20MHz)</a:t>
            </a:r>
          </a:p>
          <a:p>
            <a:endParaRPr lang="en-US" altLang="zh-CN" sz="2000" dirty="0" smtClean="0">
              <a:cs typeface="Calibri" panose="020F0502020204030204" pitchFamily="34" charset="0"/>
            </a:endParaRPr>
          </a:p>
          <a:p>
            <a:endParaRPr lang="en-US" altLang="zh-CN" sz="2000" dirty="0">
              <a:cs typeface="Calibri" panose="020F0502020204030204" pitchFamily="34" charset="0"/>
            </a:endParaRPr>
          </a:p>
          <a:p>
            <a:endParaRPr lang="en-US" altLang="zh-CN" sz="2000" dirty="0">
              <a:cs typeface="Calibri" panose="020F0502020204030204" pitchFamily="34" charset="0"/>
            </a:endParaRPr>
          </a:p>
          <a:p>
            <a:endParaRPr lang="en-US" altLang="zh-CN" dirty="0" smtClean="0"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600" dirty="0" smtClean="0"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05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Potential Solution 2 for 11be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9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89234</TotalTime>
  <Words>1349</Words>
  <Application>Microsoft Office PowerPoint</Application>
  <PresentationFormat>全屏显示(4:3)</PresentationFormat>
  <Paragraphs>162</Paragraphs>
  <Slides>12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ＭＳ Ｐゴシック</vt:lpstr>
      <vt:lpstr>宋体</vt:lpstr>
      <vt:lpstr>Calibri</vt:lpstr>
      <vt:lpstr>Times New Roman</vt:lpstr>
      <vt:lpstr>802-11-Submission</vt:lpstr>
      <vt:lpstr>Visio</vt:lpstr>
      <vt:lpstr>PSR-based SR Normalization Discussion</vt:lpstr>
      <vt:lpstr>Recap – PSR-based SR in 11ax</vt:lpstr>
      <vt:lpstr>Recap – PSR-based SR in 11ax</vt:lpstr>
      <vt:lpstr>Recap – PSR-based SR in 11ax</vt:lpstr>
      <vt:lpstr>Normalization Issue Discussion</vt:lpstr>
      <vt:lpstr>Potential Solution 1 for 11ax</vt:lpstr>
      <vt:lpstr>Potential Solution 1 for 11be</vt:lpstr>
      <vt:lpstr>Potential Solution 2 for 11ax</vt:lpstr>
      <vt:lpstr>Potential Solution 2 for 11be</vt:lpstr>
      <vt:lpstr>Summary</vt:lpstr>
      <vt:lpstr>Straw Poll #1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1488</cp:revision>
  <cp:lastPrinted>1998-02-10T13:28:06Z</cp:lastPrinted>
  <dcterms:created xsi:type="dcterms:W3CDTF">2013-11-12T18:41:50Z</dcterms:created>
  <dcterms:modified xsi:type="dcterms:W3CDTF">2021-02-19T05:45:57Z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(3)AzPJPMMX+Nwn3bq5jCOfdXdyLva0rjUO77HmL3DijHlereUMkzZ6foKsnqR73YvipUnZns4t
WrfDzJOvNEym9ZxQHJ/wlBajCe4w9mcbXdJAf/7/X0noBjGj5bJEYaw8eexXU3X/5liCT6Gy
qBFYp/tBBYrDgoEV4Ivxn4HEzGYyVc8dUff8TFn0daUX+Bwt/5tFIuScLJ+SoUtCdRa+pXSg
MXttj6xPQcgnoz4suZ</vt:lpwstr>
  </property>
  <property fmtid="{D5CDD505-2E9C-101B-9397-08002B2CF9AE}" pid="4" name="_2015_ms_pID_7253431">
    <vt:lpwstr>f0mCUS1OR/qS4O/qXip0NLJNMdMOTkmTRpicbG94y6VNoxHzudtrYv
b9OwYqdq5wgjy79YfYxvPsSWsXEu3rzlCKBw8V1vFJRQObLsiQQ0l5iBPcyj6KX1+MKrP1+p
bi6YibnNcHSNO412Ls7sgk5iVIgenswRLChwBfyCgadzmq401g7SqLVCXfukqQ7sZofnO6KQ
xA55tzbpSSYp9ndpX+lfe/TKy2oYTiBx9KDP</vt:lpwstr>
  </property>
  <property fmtid="{D5CDD505-2E9C-101B-9397-08002B2CF9AE}" pid="5" name="_2015_ms_pID_7253432">
    <vt:lpwstr>+JSKnMCsD/hI6MBmjHG4xiA=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